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8" r:id="rId3"/>
    <p:sldId id="279" r:id="rId4"/>
    <p:sldId id="291" r:id="rId5"/>
    <p:sldId id="292" r:id="rId6"/>
    <p:sldId id="285" r:id="rId7"/>
    <p:sldId id="286" r:id="rId8"/>
    <p:sldId id="280" r:id="rId9"/>
    <p:sldId id="281" r:id="rId10"/>
    <p:sldId id="293" r:id="rId11"/>
    <p:sldId id="282" r:id="rId12"/>
    <p:sldId id="283" r:id="rId13"/>
    <p:sldId id="294" r:id="rId14"/>
    <p:sldId id="284" r:id="rId15"/>
    <p:sldId id="287" r:id="rId16"/>
    <p:sldId id="288" r:id="rId17"/>
    <p:sldId id="289" r:id="rId18"/>
    <p:sldId id="295" r:id="rId19"/>
    <p:sldId id="264" r:id="rId20"/>
    <p:sldId id="265" r:id="rId21"/>
    <p:sldId id="266" r:id="rId22"/>
    <p:sldId id="267" r:id="rId23"/>
    <p:sldId id="268" r:id="rId24"/>
    <p:sldId id="26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16.03.2020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16.03.2020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16.03.2020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16.03.2020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16.03.2020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00107"/>
            <a:ext cx="7772400" cy="4143405"/>
          </a:xfrm>
        </p:spPr>
        <p:txBody>
          <a:bodyPr>
            <a:normAutofit/>
          </a:bodyPr>
          <a:lstStyle/>
          <a:p>
            <a:pPr algn="ctr"/>
            <a:r>
              <a:rPr lang="fr-FR" sz="5400" dirty="0" smtClean="0">
                <a:solidFill>
                  <a:schemeClr val="tx1"/>
                </a:solidFill>
                <a:latin typeface="Times New Roman" pitchFamily="18" charset="0"/>
                <a:cs typeface="Times New Roman" pitchFamily="18" charset="0"/>
              </a:rPr>
              <a:t>Problèmes de prévention modernes. </a:t>
            </a:r>
            <a:r>
              <a:rPr lang="ru-RU" sz="5400" dirty="0" smtClean="0">
                <a:solidFill>
                  <a:schemeClr val="tx1"/>
                </a:solidFill>
                <a:latin typeface="Times New Roman" pitchFamily="18" charset="0"/>
                <a:cs typeface="Times New Roman" pitchFamily="18" charset="0"/>
              </a:rPr>
              <a:t/>
            </a:r>
            <a:br>
              <a:rPr lang="ru-RU" sz="5400" dirty="0" smtClean="0">
                <a:solidFill>
                  <a:schemeClr val="tx1"/>
                </a:solidFill>
                <a:latin typeface="Times New Roman" pitchFamily="18" charset="0"/>
                <a:cs typeface="Times New Roman" pitchFamily="18" charset="0"/>
              </a:rPr>
            </a:br>
            <a:r>
              <a:rPr lang="fr-FR" sz="5400" dirty="0" smtClean="0">
                <a:solidFill>
                  <a:schemeClr val="tx1"/>
                </a:solidFill>
                <a:latin typeface="Times New Roman" pitchFamily="18" charset="0"/>
                <a:cs typeface="Times New Roman" pitchFamily="18" charset="0"/>
              </a:rPr>
              <a:t>Promotion de modes </a:t>
            </a:r>
            <a:r>
              <a:rPr lang="ru-RU" sz="5400" dirty="0" smtClean="0">
                <a:solidFill>
                  <a:schemeClr val="tx1"/>
                </a:solidFill>
                <a:latin typeface="Times New Roman" pitchFamily="18" charset="0"/>
                <a:cs typeface="Times New Roman" pitchFamily="18" charset="0"/>
              </a:rPr>
              <a:t/>
            </a:r>
            <a:br>
              <a:rPr lang="ru-RU" sz="5400" dirty="0" smtClean="0">
                <a:solidFill>
                  <a:schemeClr val="tx1"/>
                </a:solidFill>
                <a:latin typeface="Times New Roman" pitchFamily="18" charset="0"/>
                <a:cs typeface="Times New Roman" pitchFamily="18" charset="0"/>
              </a:rPr>
            </a:br>
            <a:r>
              <a:rPr lang="fr-FR" sz="5400" dirty="0" smtClean="0">
                <a:solidFill>
                  <a:schemeClr val="tx1"/>
                </a:solidFill>
                <a:latin typeface="Times New Roman" pitchFamily="18" charset="0"/>
                <a:cs typeface="Times New Roman" pitchFamily="18" charset="0"/>
              </a:rPr>
              <a:t>de vie sains</a:t>
            </a:r>
            <a:r>
              <a:rPr lang="ru-RU" sz="5400" dirty="0" smtClean="0">
                <a:solidFill>
                  <a:schemeClr val="tx1"/>
                </a:solidFill>
                <a:latin typeface="Times New Roman" pitchFamily="18" charset="0"/>
                <a:cs typeface="Times New Roman" pitchFamily="18" charset="0"/>
              </a:rPr>
              <a:t>.</a:t>
            </a:r>
            <a:endParaRPr lang="ru-RU" sz="5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85000" lnSpcReduction="20000"/>
          </a:bodyPr>
          <a:lstStyle/>
          <a:p>
            <a:pPr marL="0" indent="256032">
              <a:lnSpc>
                <a:spcPct val="110000"/>
              </a:lnSpc>
              <a:spcBef>
                <a:spcPts val="0"/>
              </a:spcBef>
              <a:buNone/>
            </a:pPr>
            <a:r>
              <a:rPr lang="ru-RU"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3)</a:t>
            </a:r>
            <a:r>
              <a:rPr lang="fr-FR" dirty="0" smtClean="0">
                <a:latin typeface="Times New Roman" pitchFamily="18" charset="0"/>
                <a:cs typeface="Times New Roman" pitchFamily="18" charset="0"/>
              </a:rPr>
              <a:t> Mesures visant à prévenir le développement de maladies et de traumatismes somatiques et mentaux, y compris de maladies professionnelles, d &amp; apos; accidents, d &amp; apos; incapacités et de décès dus à des causes non naturelles, d &amp; apos; accidents de la route, etc.</a:t>
            </a:r>
            <a:endParaRPr lang="ru-RU" dirty="0" smtClean="0">
              <a:latin typeface="Times New Roman" pitchFamily="18" charset="0"/>
              <a:cs typeface="Times New Roman" pitchFamily="18" charset="0"/>
            </a:endParaRPr>
          </a:p>
          <a:p>
            <a:pPr marL="0" indent="256032">
              <a:lnSpc>
                <a:spcPct val="110000"/>
              </a:lnSpc>
              <a:spcBef>
                <a:spcPts val="0"/>
              </a:spcBef>
            </a:pP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4)</a:t>
            </a:r>
            <a:r>
              <a:rPr lang="fr-FR" dirty="0" smtClean="0">
                <a:latin typeface="Times New Roman" pitchFamily="18" charset="0"/>
                <a:cs typeface="Times New Roman" pitchFamily="18" charset="0"/>
              </a:rPr>
              <a:t> Identification, au cours des examens médicaux préventifs, de facteurs nocifs pour la santé, y compris comportementaux, afin de prendre des mesures pour les éliminer afin de réduire le niveau d'action des facteurs de risque.</a:t>
            </a:r>
            <a:endParaRPr lang="ru-RU" dirty="0" smtClean="0">
              <a:latin typeface="Times New Roman" pitchFamily="18" charset="0"/>
              <a:cs typeface="Times New Roman" pitchFamily="18" charset="0"/>
            </a:endParaRPr>
          </a:p>
          <a:p>
            <a:pPr marL="0" indent="256032">
              <a:lnSpc>
                <a:spcPct val="110000"/>
              </a:lnSpc>
              <a:spcBef>
                <a:spcPts val="0"/>
              </a:spcBef>
              <a:buNone/>
            </a:pP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5)</a:t>
            </a:r>
            <a:r>
              <a:rPr lang="fr-FR" dirty="0" smtClean="0">
                <a:latin typeface="Times New Roman" pitchFamily="18" charset="0"/>
                <a:cs typeface="Times New Roman" pitchFamily="18" charset="0"/>
              </a:rPr>
              <a:t> Réalisation de l'immunoprophylaxie de divers groupes de population.</a:t>
            </a:r>
            <a:endParaRPr lang="ru-RU" dirty="0" smtClean="0">
              <a:latin typeface="Times New Roman" pitchFamily="18" charset="0"/>
              <a:cs typeface="Times New Roman" pitchFamily="18" charset="0"/>
            </a:endParaRPr>
          </a:p>
          <a:p>
            <a:pPr marL="0" indent="256032">
              <a:lnSpc>
                <a:spcPct val="110000"/>
              </a:lnSpc>
              <a:spcBef>
                <a:spcPts val="0"/>
              </a:spcBef>
              <a:buNone/>
            </a:pP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6)</a:t>
            </a:r>
            <a:r>
              <a:rPr lang="fr-FR" dirty="0" smtClean="0">
                <a:latin typeface="Times New Roman" pitchFamily="18" charset="0"/>
                <a:cs typeface="Times New Roman" pitchFamily="18" charset="0"/>
              </a:rPr>
              <a:t> le rétablissement Des personnes et des groupes de la population sous l'influence de facteurs défavorables à la santé avec l'utilisation de mesures médicales et non médicales.</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480720"/>
          </a:xfrm>
        </p:spPr>
        <p:txBody>
          <a:bodyPr>
            <a:normAutofit/>
          </a:bodyPr>
          <a:lstStyle/>
          <a:p>
            <a:pPr marL="0" indent="256032">
              <a:spcBef>
                <a:spcPts val="0"/>
              </a:spcBef>
              <a:buNone/>
            </a:pPr>
            <a:endParaRPr lang="ru-RU" sz="3200" dirty="0" smtClean="0">
              <a:latin typeface="Times New Roman" pitchFamily="18" charset="0"/>
              <a:cs typeface="Times New Roman" pitchFamily="18" charset="0"/>
            </a:endParaRPr>
          </a:p>
          <a:p>
            <a:pPr marL="0" indent="256032">
              <a:spcBef>
                <a:spcPts val="0"/>
              </a:spcBef>
              <a:buNone/>
            </a:pPr>
            <a:r>
              <a:rPr lang="fr-FR" sz="3200" b="1" dirty="0" smtClean="0">
                <a:latin typeface="Times New Roman" pitchFamily="18" charset="0"/>
                <a:cs typeface="Times New Roman" pitchFamily="18" charset="0"/>
              </a:rPr>
              <a:t>Prévention secondaire </a:t>
            </a:r>
            <a:r>
              <a:rPr lang="fr-FR" sz="3200" dirty="0" smtClean="0">
                <a:latin typeface="Times New Roman" pitchFamily="18" charset="0"/>
                <a:cs typeface="Times New Roman" pitchFamily="18" charset="0"/>
              </a:rPr>
              <a:t>- ensemble de mesures médicales, sociales, hygiéniques, psychologiques et autres visant à détecter et à prévenir précocement les exacerbations, les complications et les maladies chroniques, les handicaps, entraînant une désadaptation des patients dans la société, une capacité de travail réduite, y compris le handicap et mortalité prématurée.</a:t>
            </a:r>
            <a:endParaRPr lang="ru-RU"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88640"/>
            <a:ext cx="8643998" cy="6312194"/>
          </a:xfrm>
        </p:spPr>
        <p:txBody>
          <a:bodyPr>
            <a:normAutofit fontScale="70000" lnSpcReduction="20000"/>
          </a:bodyPr>
          <a:lstStyle/>
          <a:p>
            <a:pPr>
              <a:buNone/>
            </a:pPr>
            <a:r>
              <a:rPr lang="ru-RU" b="1" dirty="0" smtClean="0"/>
              <a:t>       </a:t>
            </a:r>
          </a:p>
          <a:p>
            <a:pPr marL="0" indent="256032" algn="ctr">
              <a:lnSpc>
                <a:spcPct val="120000"/>
              </a:lnSpc>
              <a:spcBef>
                <a:spcPts val="0"/>
              </a:spcBef>
              <a:buNone/>
            </a:pPr>
            <a:r>
              <a:rPr lang="ru-RU" b="1" dirty="0" smtClean="0"/>
              <a:t> </a:t>
            </a:r>
            <a:r>
              <a:rPr lang="fr-FR" sz="4100" b="1" dirty="0" smtClean="0">
                <a:latin typeface="Times New Roman" pitchFamily="18" charset="0"/>
                <a:cs typeface="Times New Roman" pitchFamily="18" charset="0"/>
              </a:rPr>
              <a:t>La prévention secondaire comprend:</a:t>
            </a:r>
            <a:endParaRPr lang="ru-RU" sz="4100" b="1" dirty="0" smtClean="0">
              <a:latin typeface="Times New Roman" pitchFamily="18" charset="0"/>
              <a:cs typeface="Times New Roman" pitchFamily="18" charset="0"/>
            </a:endParaRPr>
          </a:p>
          <a:p>
            <a:pPr marL="0" indent="256032">
              <a:lnSpc>
                <a:spcPct val="120000"/>
              </a:lnSpc>
              <a:spcBef>
                <a:spcPts val="0"/>
              </a:spcBef>
              <a:buNone/>
            </a:pPr>
            <a:endParaRPr lang="ru-RU" sz="3100" dirty="0" smtClean="0">
              <a:latin typeface="Times New Roman" pitchFamily="18" charset="0"/>
              <a:cs typeface="Times New Roman" pitchFamily="18" charset="0"/>
            </a:endParaRPr>
          </a:p>
          <a:p>
            <a:pPr marL="0" indent="256032">
              <a:lnSpc>
                <a:spcPct val="120000"/>
              </a:lnSpc>
              <a:spcBef>
                <a:spcPts val="0"/>
              </a:spcBef>
              <a:buNone/>
            </a:pPr>
            <a:r>
              <a:rPr lang="ru-RU" sz="3100" dirty="0" smtClean="0">
                <a:latin typeface="Times New Roman" pitchFamily="18" charset="0"/>
                <a:cs typeface="Times New Roman" pitchFamily="18" charset="0"/>
              </a:rPr>
              <a:t> </a:t>
            </a:r>
            <a:r>
              <a:rPr lang="fr-FR" sz="3100" b="1" dirty="0" smtClean="0">
                <a:latin typeface="Times New Roman" pitchFamily="18" charset="0"/>
                <a:cs typeface="Times New Roman" pitchFamily="18" charset="0"/>
              </a:rPr>
              <a:t>1) </a:t>
            </a:r>
            <a:r>
              <a:rPr lang="fr-FR" sz="3100" dirty="0" smtClean="0">
                <a:latin typeface="Times New Roman" pitchFamily="18" charset="0"/>
                <a:cs typeface="Times New Roman" pitchFamily="18" charset="0"/>
              </a:rPr>
              <a:t>Éducation sanitaire et hygiénique ciblée, y compris le conseil individuel et en groupe, la formation des patients et de leurs familles avec des connaissances et des compétences liées à une maladie spécifique ou à un groupe de maladies.</a:t>
            </a:r>
            <a:endParaRPr lang="ru-RU" sz="3100" dirty="0" smtClean="0">
              <a:latin typeface="Times New Roman" pitchFamily="18" charset="0"/>
              <a:cs typeface="Times New Roman" pitchFamily="18" charset="0"/>
            </a:endParaRPr>
          </a:p>
          <a:p>
            <a:pPr marL="0" indent="256032">
              <a:lnSpc>
                <a:spcPct val="120000"/>
              </a:lnSpc>
              <a:spcBef>
                <a:spcPts val="0"/>
              </a:spcBef>
              <a:buNone/>
            </a:pPr>
            <a:endParaRPr lang="ru-RU" sz="3100" dirty="0" smtClean="0">
              <a:latin typeface="Times New Roman" pitchFamily="18" charset="0"/>
              <a:cs typeface="Times New Roman" pitchFamily="18" charset="0"/>
            </a:endParaRPr>
          </a:p>
          <a:p>
            <a:pPr marL="0" indent="256032">
              <a:lnSpc>
                <a:spcPct val="120000"/>
              </a:lnSpc>
              <a:spcBef>
                <a:spcPts val="0"/>
              </a:spcBef>
              <a:buNone/>
            </a:pPr>
            <a:r>
              <a:rPr lang="ru-RU" sz="3100" dirty="0" smtClean="0">
                <a:latin typeface="Times New Roman" pitchFamily="18" charset="0"/>
                <a:cs typeface="Times New Roman" pitchFamily="18" charset="0"/>
              </a:rPr>
              <a:t> </a:t>
            </a:r>
            <a:r>
              <a:rPr lang="fr-FR" sz="3100" b="1" dirty="0" smtClean="0">
                <a:latin typeface="Times New Roman" pitchFamily="18" charset="0"/>
                <a:cs typeface="Times New Roman" pitchFamily="18" charset="0"/>
              </a:rPr>
              <a:t>2) </a:t>
            </a:r>
            <a:r>
              <a:rPr lang="fr-FR" sz="3100" dirty="0" smtClean="0">
                <a:latin typeface="Times New Roman" pitchFamily="18" charset="0"/>
                <a:cs typeface="Times New Roman" pitchFamily="18" charset="0"/>
              </a:rPr>
              <a:t>Effectuer des examens médicaux afin d'évaluer la dynamique de l'état de santé, le développement de maladies pour déterminer et mener des mesures récréatives et thérapeutiques appropriées.</a:t>
            </a:r>
            <a:endParaRPr lang="ru-RU" sz="3100" dirty="0" smtClean="0">
              <a:latin typeface="Times New Roman" pitchFamily="18" charset="0"/>
              <a:cs typeface="Times New Roman" pitchFamily="18" charset="0"/>
            </a:endParaRPr>
          </a:p>
          <a:p>
            <a:pPr marL="0" indent="256032">
              <a:lnSpc>
                <a:spcPct val="120000"/>
              </a:lnSpc>
              <a:spcBef>
                <a:spcPts val="0"/>
              </a:spcBef>
              <a:buNone/>
            </a:pPr>
            <a:endParaRPr lang="ru-RU" sz="3100" dirty="0" smtClean="0">
              <a:latin typeface="Times New Roman" pitchFamily="18" charset="0"/>
              <a:cs typeface="Times New Roman" pitchFamily="18" charset="0"/>
            </a:endParaRPr>
          </a:p>
          <a:p>
            <a:pPr marL="0" indent="256032">
              <a:lnSpc>
                <a:spcPct val="120000"/>
              </a:lnSpc>
              <a:spcBef>
                <a:spcPts val="0"/>
              </a:spcBef>
              <a:buNone/>
            </a:pPr>
            <a:r>
              <a:rPr lang="fr-FR" sz="3100" b="1" dirty="0" smtClean="0">
                <a:latin typeface="Times New Roman" pitchFamily="18" charset="0"/>
                <a:cs typeface="Times New Roman" pitchFamily="18" charset="0"/>
              </a:rPr>
              <a:t>3) </a:t>
            </a:r>
            <a:r>
              <a:rPr lang="fr-FR" sz="3100" dirty="0" smtClean="0">
                <a:latin typeface="Times New Roman" pitchFamily="18" charset="0"/>
                <a:cs typeface="Times New Roman" pitchFamily="18" charset="0"/>
              </a:rPr>
              <a:t>Organiser des cours de traitement préventif et de récupération ciblée, y compris la nutrition thérapeutique, des exercices de physiothérapie, des massages médicaux et d'autres méthodes thérapeutiques et prophylactiques de réadaptation, des cures thermales.</a:t>
            </a:r>
            <a:endParaRPr lang="ru-RU" sz="3100" dirty="0" smtClean="0">
              <a:latin typeface="Times New Roman" pitchFamily="18" charset="0"/>
              <a:cs typeface="Times New Roman" pitchFamily="18" charset="0"/>
            </a:endParaRPr>
          </a:p>
          <a:p>
            <a:endParaRPr lang="ru-RU" sz="3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60648"/>
            <a:ext cx="8572560" cy="5865515"/>
          </a:xfrm>
        </p:spPr>
        <p:txBody>
          <a:bodyPr>
            <a:normAutofit fontScale="92500" lnSpcReduction="10000"/>
          </a:bodyPr>
          <a:lstStyle/>
          <a:p>
            <a:pPr marL="0" indent="256032">
              <a:lnSpc>
                <a:spcPct val="110000"/>
              </a:lnSpc>
              <a:spcBef>
                <a:spcPts val="0"/>
              </a:spcBef>
              <a:buNone/>
            </a:pPr>
            <a:r>
              <a:rPr lang="ru-RU" dirty="0" smtClean="0"/>
              <a:t> </a:t>
            </a:r>
            <a:r>
              <a:rPr lang="fr-FR" sz="2900" dirty="0" smtClean="0">
                <a:latin typeface="Times New Roman" pitchFamily="18" charset="0"/>
                <a:cs typeface="Times New Roman" pitchFamily="18" charset="0"/>
              </a:rPr>
              <a:t>4) Conduire une adaptation médicale et psychologique aux situations changeantes dans un état de santé, en formant la perception et l'attitude correctes aux capacités et aux besoins modifiés du corps.</a:t>
            </a:r>
            <a:endParaRPr lang="ru-RU" sz="2900" dirty="0" smtClean="0">
              <a:latin typeface="Times New Roman" pitchFamily="18" charset="0"/>
              <a:cs typeface="Times New Roman" pitchFamily="18" charset="0"/>
            </a:endParaRPr>
          </a:p>
          <a:p>
            <a:pPr marL="0" indent="256032">
              <a:lnSpc>
                <a:spcPct val="110000"/>
              </a:lnSpc>
              <a:spcBef>
                <a:spcPts val="0"/>
              </a:spcBef>
              <a:buNone/>
            </a:pPr>
            <a:endParaRPr lang="ru-RU" sz="2900" dirty="0" smtClean="0">
              <a:latin typeface="Times New Roman" pitchFamily="18" charset="0"/>
              <a:cs typeface="Times New Roman" pitchFamily="18" charset="0"/>
            </a:endParaRPr>
          </a:p>
          <a:p>
            <a:pPr marL="0" indent="256032">
              <a:lnSpc>
                <a:spcPct val="110000"/>
              </a:lnSpc>
              <a:spcBef>
                <a:spcPts val="0"/>
              </a:spcBef>
              <a:buNone/>
            </a:pPr>
            <a:r>
              <a:rPr lang="fr-FR" sz="2900" dirty="0" smtClean="0">
                <a:latin typeface="Times New Roman" pitchFamily="18" charset="0"/>
                <a:cs typeface="Times New Roman" pitchFamily="18" charset="0"/>
              </a:rPr>
              <a:t>5) Réalisation de mesures de nature étatique, économique, médicale et sociale, visant à réduire le niveau d'influence des facteurs de risque modifiables, à préserver la capacité de travail résiduelle et l'adaptabilité dans l'environnement social, à créer les conditions d'un soutien optimal à la vie des patients et des personnes handicapées (par exemple: production de nutrition médicale, mise en œuvre décisions d’architecture et d’urbanisme et création de conditions appropriées pour les personnes handicapées).</a:t>
            </a:r>
            <a:endParaRPr lang="ru-RU" sz="29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a:bodyPr>
          <a:lstStyle/>
          <a:p>
            <a:pPr marL="0" indent="256032" algn="ctr">
              <a:spcBef>
                <a:spcPts val="0"/>
              </a:spcBef>
              <a:buNone/>
            </a:pPr>
            <a:endParaRPr lang="ru-RU" sz="3200" dirty="0" smtClean="0">
              <a:latin typeface="Times New Roman" pitchFamily="18" charset="0"/>
              <a:cs typeface="Times New Roman" pitchFamily="18" charset="0"/>
            </a:endParaRPr>
          </a:p>
          <a:p>
            <a:pPr marL="0" indent="256032" algn="ctr">
              <a:spcBef>
                <a:spcPts val="0"/>
              </a:spcBef>
              <a:buNone/>
            </a:pPr>
            <a:r>
              <a:rPr lang="fr-FR" sz="3200" b="1" dirty="0" smtClean="0">
                <a:latin typeface="Times New Roman" pitchFamily="18" charset="0"/>
                <a:cs typeface="Times New Roman" pitchFamily="18" charset="0"/>
              </a:rPr>
              <a:t>Prévention </a:t>
            </a:r>
            <a:r>
              <a:rPr lang="fr-FR" sz="3200" b="1" dirty="0" smtClean="0">
                <a:latin typeface="Times New Roman" pitchFamily="18" charset="0"/>
                <a:cs typeface="Times New Roman" pitchFamily="18" charset="0"/>
              </a:rPr>
              <a:t>tertiaire - Réadaptation (réadaptation) </a:t>
            </a:r>
            <a:r>
              <a:rPr lang="fr-FR" sz="3200" dirty="0" smtClean="0">
                <a:latin typeface="Times New Roman" pitchFamily="18" charset="0"/>
                <a:cs typeface="Times New Roman" pitchFamily="18" charset="0"/>
              </a:rPr>
              <a:t>- un ensemble de mesures médicales, psychologiques, pédagogiques et sociales visant à éliminer ou à compenser les handicaps, les fonctions perdues dans le but de restaurer le plus complètement possible le statut social et professionnel, la prévention des rechutes et des maladies chroniques.</a:t>
            </a:r>
            <a:endParaRPr lang="ru-RU" sz="3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a:bodyPr>
          <a:lstStyle/>
          <a:p>
            <a:pPr marL="0" indent="256032" algn="ctr">
              <a:spcBef>
                <a:spcPts val="0"/>
              </a:spcBef>
              <a:buNone/>
            </a:pPr>
            <a:r>
              <a:rPr lang="fr-FR" sz="3600" b="1" dirty="0" smtClean="0">
                <a:latin typeface="Times New Roman" pitchFamily="18" charset="0"/>
                <a:cs typeface="Times New Roman" pitchFamily="18" charset="0"/>
              </a:rPr>
              <a:t>L'objectif de promouvoir un mode de vie sain </a:t>
            </a:r>
            <a:r>
              <a:rPr lang="fr-FR" sz="3600" dirty="0" smtClean="0">
                <a:latin typeface="Times New Roman" pitchFamily="18" charset="0"/>
                <a:cs typeface="Times New Roman" pitchFamily="18" charset="0"/>
              </a:rPr>
              <a:t>est la formation d'un comportement hygiénique de la population, basé sur des normes sanitaires et hygiéniques scientifiquement fondées visant à maintenir et à renforcer la santé, à assurer un niveau élevé de capacité de travail et à atteindre une longévité active.</a:t>
            </a:r>
            <a:endParaRPr lang="ru-RU"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20680"/>
          </a:xfrm>
        </p:spPr>
        <p:txBody>
          <a:bodyPr>
            <a:normAutofit/>
          </a:bodyPr>
          <a:lstStyle/>
          <a:p>
            <a:pPr marL="0" indent="256032" algn="ctr">
              <a:spcBef>
                <a:spcPts val="0"/>
              </a:spcBef>
              <a:buNone/>
            </a:pPr>
            <a:r>
              <a:rPr lang="fr-FR" sz="2800" b="1" dirty="0" smtClean="0">
                <a:latin typeface="Times New Roman" pitchFamily="18" charset="0"/>
                <a:cs typeface="Times New Roman" pitchFamily="18" charset="0"/>
              </a:rPr>
              <a:t>Pour atteindre cet objectif, les tâches suivantes doivent être résolues</a:t>
            </a:r>
            <a:r>
              <a:rPr lang="fr-FR" sz="2800" b="1" dirty="0" smtClean="0">
                <a:latin typeface="Times New Roman" pitchFamily="18" charset="0"/>
                <a:cs typeface="Times New Roman" pitchFamily="18" charset="0"/>
              </a:rPr>
              <a:t>:</a:t>
            </a:r>
            <a:endParaRPr lang="ru-RU" sz="2800" b="1" dirty="0" smtClean="0">
              <a:latin typeface="Times New Roman" pitchFamily="18" charset="0"/>
              <a:cs typeface="Times New Roman" pitchFamily="18" charset="0"/>
            </a:endParaRPr>
          </a:p>
          <a:p>
            <a:pPr marL="0" indent="360000">
              <a:spcBef>
                <a:spcPts val="0"/>
              </a:spcBef>
              <a:buClrTx/>
              <a:buFont typeface="Wingdings" pitchFamily="2" charset="2"/>
              <a:buChar char="v"/>
            </a:pPr>
            <a:r>
              <a:rPr lang="en-US" dirty="0" smtClean="0">
                <a:latin typeface="Times New Roman" pitchFamily="18" charset="0"/>
                <a:cs typeface="Times New Roman" pitchFamily="18" charset="0"/>
              </a:rPr>
              <a:t>f</a:t>
            </a:r>
            <a:r>
              <a:rPr lang="fr-FR" dirty="0" smtClean="0">
                <a:latin typeface="Times New Roman" pitchFamily="18" charset="0"/>
                <a:cs typeface="Times New Roman" pitchFamily="18" charset="0"/>
              </a:rPr>
              <a:t>ournir </a:t>
            </a:r>
            <a:r>
              <a:rPr lang="fr-FR" dirty="0" smtClean="0">
                <a:latin typeface="Times New Roman" pitchFamily="18" charset="0"/>
                <a:cs typeface="Times New Roman" pitchFamily="18" charset="0"/>
              </a:rPr>
              <a:t>les informations médicales et hygiéniques nécessaires à un mode de vie sain</a:t>
            </a:r>
            <a:r>
              <a:rPr lang="fr-FR"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0" indent="360000">
              <a:spcBef>
                <a:spcPts val="0"/>
              </a:spcBef>
              <a:buClrTx/>
              <a:buFont typeface="Wingdings" pitchFamily="2" charset="2"/>
              <a:buChar char="v"/>
            </a:pPr>
            <a:r>
              <a:rPr lang="fr-FR" dirty="0" smtClean="0">
                <a:latin typeface="Times New Roman" pitchFamily="18" charset="0"/>
                <a:cs typeface="Times New Roman" pitchFamily="18" charset="0"/>
              </a:rPr>
              <a:t>stimulation des activités des organismes publics et des organisations publiques pour créer les conditions d'un mode de vie sain pour la population</a:t>
            </a:r>
            <a:r>
              <a:rPr lang="fr-FR" dirty="0" smtClean="0">
                <a:latin typeface="Times New Roman" pitchFamily="18" charset="0"/>
                <a:cs typeface="Times New Roman" pitchFamily="18" charset="0"/>
              </a:rPr>
              <a:t>;</a:t>
            </a:r>
          </a:p>
          <a:p>
            <a:pPr marL="0" indent="360000">
              <a:spcBef>
                <a:spcPts val="0"/>
              </a:spcBef>
              <a:buClrTx/>
              <a:buFont typeface="Wingdings" pitchFamily="2" charset="2"/>
              <a:buChar char="v"/>
            </a:pPr>
            <a:r>
              <a:rPr lang="ru-RU"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la participation de tous les personnels médicaux à l'éducation sanitaire et aux activités </a:t>
            </a:r>
            <a:r>
              <a:rPr lang="fr-FR" dirty="0" smtClean="0">
                <a:latin typeface="Times New Roman" pitchFamily="18" charset="0"/>
                <a:cs typeface="Times New Roman" pitchFamily="18" charset="0"/>
              </a:rPr>
              <a:t>éducatives;</a:t>
            </a:r>
            <a:endParaRPr lang="en-US" dirty="0" smtClean="0">
              <a:latin typeface="Times New Roman" pitchFamily="18" charset="0"/>
              <a:cs typeface="Times New Roman" pitchFamily="18" charset="0"/>
            </a:endParaRPr>
          </a:p>
          <a:p>
            <a:pPr marL="0" indent="360000">
              <a:spcBef>
                <a:spcPts val="0"/>
              </a:spcBef>
              <a:buClrTx/>
              <a:buFont typeface="Wingdings" pitchFamily="2" charset="2"/>
              <a:buChar char="v"/>
            </a:pPr>
            <a:r>
              <a:rPr lang="fr-FR" dirty="0" smtClean="0">
                <a:latin typeface="Times New Roman" pitchFamily="18" charset="0"/>
                <a:cs typeface="Times New Roman" pitchFamily="18" charset="0"/>
              </a:rPr>
              <a:t>organisation </a:t>
            </a:r>
            <a:r>
              <a:rPr lang="fr-FR" dirty="0" smtClean="0">
                <a:latin typeface="Times New Roman" pitchFamily="18" charset="0"/>
                <a:cs typeface="Times New Roman" pitchFamily="18" charset="0"/>
              </a:rPr>
              <a:t>d'un mouvement populaire pour la formation d'un mode de vie sain, combinant les efforts avec des mouvements nationaux de ce type dans des pays étrangers.</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048672"/>
          </a:xfrm>
        </p:spPr>
        <p:txBody>
          <a:bodyPr>
            <a:normAutofit/>
          </a:bodyPr>
          <a:lstStyle/>
          <a:p>
            <a:pPr marL="0" indent="288000" algn="ctr">
              <a:lnSpc>
                <a:spcPct val="110000"/>
              </a:lnSpc>
              <a:spcBef>
                <a:spcPts val="0"/>
              </a:spcBef>
              <a:buNone/>
            </a:pPr>
            <a:r>
              <a:rPr lang="fr-FR" sz="3200" b="1" dirty="0" smtClean="0">
                <a:latin typeface="Times New Roman" pitchFamily="18" charset="0"/>
                <a:cs typeface="Times New Roman" pitchFamily="18" charset="0"/>
              </a:rPr>
              <a:t>Les </a:t>
            </a:r>
            <a:r>
              <a:rPr lang="fr-FR" sz="3200" b="1" dirty="0" smtClean="0">
                <a:latin typeface="Times New Roman" pitchFamily="18" charset="0"/>
                <a:cs typeface="Times New Roman" pitchFamily="18" charset="0"/>
              </a:rPr>
              <a:t>principales missions du département de prévention médicale</a:t>
            </a:r>
            <a:endParaRPr lang="ru-RU" b="1" dirty="0" smtClean="0">
              <a:latin typeface="Times New Roman" pitchFamily="18" charset="0"/>
              <a:cs typeface="Times New Roman" pitchFamily="18" charset="0"/>
            </a:endParaRPr>
          </a:p>
          <a:p>
            <a:pPr marL="0" indent="288000">
              <a:lnSpc>
                <a:spcPct val="110000"/>
              </a:lnSpc>
              <a:spcBef>
                <a:spcPts val="0"/>
              </a:spcBef>
              <a:buNone/>
            </a:pPr>
            <a:r>
              <a:rPr lang="ru-RU"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Assurer l'interaction de l'institution médicale avec le Centre territorial de prévention médicale.</a:t>
            </a:r>
            <a:endParaRPr lang="ru-RU" dirty="0" smtClean="0">
              <a:latin typeface="Times New Roman" pitchFamily="18" charset="0"/>
              <a:cs typeface="Times New Roman" pitchFamily="18" charset="0"/>
            </a:endParaRPr>
          </a:p>
          <a:p>
            <a:pPr marL="0" indent="288000">
              <a:lnSpc>
                <a:spcPct val="110000"/>
              </a:lnSpc>
              <a:spcBef>
                <a:spcPts val="0"/>
              </a:spcBef>
              <a:buNone/>
            </a:pPr>
            <a:r>
              <a:rPr lang="fr-FR" b="1" dirty="0" smtClean="0">
                <a:latin typeface="Times New Roman" pitchFamily="18" charset="0"/>
                <a:cs typeface="Times New Roman" pitchFamily="18" charset="0"/>
              </a:rPr>
              <a:t>2</a:t>
            </a:r>
            <a:r>
              <a:rPr lang="fr-FR" b="1"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Soutien organisationnel et méthodologique aux activités des travailleurs médicaux d'un établissement médical pour identifier les facteurs de risque, un style de vie correct, promouvoir les connaissances médicales et hygiéniques et un mode de vie sain.</a:t>
            </a:r>
            <a:endParaRPr lang="ru-RU" dirty="0" smtClean="0">
              <a:latin typeface="Times New Roman" pitchFamily="18" charset="0"/>
              <a:cs typeface="Times New Roman" pitchFamily="18" charset="0"/>
            </a:endParaRPr>
          </a:p>
          <a:p>
            <a:pPr marL="0" indent="288000">
              <a:lnSpc>
                <a:spcPct val="110000"/>
              </a:lnSpc>
              <a:spcBef>
                <a:spcPts val="0"/>
              </a:spcBef>
              <a:buNone/>
            </a:pPr>
            <a:r>
              <a:rPr lang="fr-FR" b="1" dirty="0" smtClean="0">
                <a:latin typeface="Times New Roman" pitchFamily="18" charset="0"/>
                <a:cs typeface="Times New Roman" pitchFamily="18" charset="0"/>
              </a:rPr>
              <a:t>3.</a:t>
            </a:r>
            <a:r>
              <a:rPr lang="fr-FR" dirty="0" smtClean="0">
                <a:latin typeface="Times New Roman" pitchFamily="18" charset="0"/>
                <a:cs typeface="Times New Roman" pitchFamily="18" charset="0"/>
              </a:rPr>
              <a:t> Mise en place d'un support d'information pour les spécialistes et divers groupes de la population sur les questions de santé, y compris par le biais des médias.</a:t>
            </a:r>
            <a:endParaRPr lang="ru-RU" dirty="0" smtClean="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p:spPr>
        <p:txBody>
          <a:bodyPr>
            <a:normAutofit fontScale="85000" lnSpcReduction="20000"/>
          </a:bodyPr>
          <a:lstStyle/>
          <a:p>
            <a:pPr marL="0" indent="256032">
              <a:lnSpc>
                <a:spcPct val="110000"/>
              </a:lnSpc>
              <a:spcBef>
                <a:spcPts val="0"/>
              </a:spcBef>
              <a:buNone/>
            </a:pPr>
            <a:r>
              <a:rPr lang="fr-FR" b="1" dirty="0" smtClean="0">
                <a:latin typeface="Times New Roman" pitchFamily="18" charset="0"/>
                <a:cs typeface="Times New Roman" pitchFamily="18" charset="0"/>
              </a:rPr>
              <a:t>4. </a:t>
            </a:r>
            <a:r>
              <a:rPr lang="fr-FR" dirty="0" smtClean="0">
                <a:latin typeface="Times New Roman" pitchFamily="18" charset="0"/>
                <a:cs typeface="Times New Roman" pitchFamily="18" charset="0"/>
              </a:rPr>
              <a:t>L'étude et l'évaluation des connaissances en matière de prévention et de modes de vie sains au sein de la population attachée en fonction de la nature et des caractéristiques du travail des différents services et bureaux de l'institution médicale.</a:t>
            </a: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5. </a:t>
            </a:r>
            <a:r>
              <a:rPr lang="fr-FR" dirty="0" smtClean="0">
                <a:latin typeface="Times New Roman" pitchFamily="18" charset="0"/>
                <a:cs typeface="Times New Roman" pitchFamily="18" charset="0"/>
              </a:rPr>
              <a:t>Mise en œuvre de mesures scientifiquement fondées pour la prévention primaire et secondaire des maladies, les problèmes médicaux de formation sanitaire, l'éducation à l'hygiène et l'éducation de la population, en tenant compte du taux d'incidence de la population affectée.</a:t>
            </a: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6.</a:t>
            </a:r>
            <a:r>
              <a:rPr lang="fr-FR" dirty="0" smtClean="0">
                <a:latin typeface="Times New Roman" pitchFamily="18" charset="0"/>
                <a:cs typeface="Times New Roman" pitchFamily="18" charset="0"/>
              </a:rPr>
              <a:t> Coordination et prestation d'activités consultatives et récréatives sur la préservation et la promotion de la santé de la population attachée.</a:t>
            </a:r>
            <a:endParaRPr lang="ru-RU" dirty="0" smtClean="0">
              <a:latin typeface="Times New Roman" pitchFamily="18" charset="0"/>
              <a:cs typeface="Times New Roman" pitchFamily="18" charset="0"/>
            </a:endParaRPr>
          </a:p>
          <a:p>
            <a:pPr marL="0" indent="256032">
              <a:lnSpc>
                <a:spcPct val="110000"/>
              </a:lnSpc>
              <a:spcBef>
                <a:spcPts val="0"/>
              </a:spcBef>
              <a:buNone/>
            </a:pPr>
            <a:r>
              <a:rPr lang="fr-FR" b="1" dirty="0" smtClean="0">
                <a:latin typeface="Times New Roman" pitchFamily="18" charset="0"/>
                <a:cs typeface="Times New Roman" pitchFamily="18" charset="0"/>
              </a:rPr>
              <a:t>7.</a:t>
            </a:r>
            <a:r>
              <a:rPr lang="fr-FR" dirty="0" smtClean="0">
                <a:latin typeface="Times New Roman" pitchFamily="18" charset="0"/>
                <a:cs typeface="Times New Roman" pitchFamily="18" charset="0"/>
              </a:rPr>
              <a:t> Organisation, contrôle et analyse des activités des travailleurs médicaux de l'établissement médical sur les questions du maintien et de la promotion de la santé, de la réduction de la mortalité prématurée et de l'invalidité, de l'identification des facteurs de risque, de la correction des modes de vie et de la promotion des connaissances médicales et hygiéniques.</a:t>
            </a:r>
            <a:endParaRPr lang="ru-RU"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Содержимое 3"/>
          <p:cNvSpPr>
            <a:spLocks noGrp="1"/>
          </p:cNvSpPr>
          <p:nvPr>
            <p:ph idx="1"/>
          </p:nvPr>
        </p:nvSpPr>
        <p:spPr>
          <a:xfrm>
            <a:off x="1857356" y="1928802"/>
            <a:ext cx="3814763" cy="2428892"/>
          </a:xfrm>
        </p:spPr>
        <p:txBody>
          <a:bodyPr>
            <a:noAutofit/>
          </a:bodyPr>
          <a:lstStyle/>
          <a:p>
            <a:r>
              <a:rPr lang="fr-FR" sz="3600" dirty="0" smtClean="0">
                <a:latin typeface="Times New Roman" pitchFamily="18" charset="0"/>
                <a:cs typeface="Times New Roman" pitchFamily="18" charset="0"/>
              </a:rPr>
              <a:t>Oral </a:t>
            </a:r>
            <a:r>
              <a:rPr lang="ru-RU" sz="3600" dirty="0" smtClean="0">
                <a:latin typeface="Times New Roman" pitchFamily="18" charset="0"/>
                <a:cs typeface="Times New Roman" pitchFamily="18" charset="0"/>
              </a:rPr>
              <a:t>;</a:t>
            </a:r>
          </a:p>
          <a:p>
            <a:r>
              <a:rPr lang="fr-FR" sz="3600" dirty="0" smtClean="0">
                <a:latin typeface="Times New Roman" pitchFamily="18" charset="0"/>
                <a:cs typeface="Times New Roman" pitchFamily="18" charset="0"/>
              </a:rPr>
              <a:t>Imprimé</a:t>
            </a:r>
            <a:r>
              <a:rPr lang="ru-RU" sz="3600" dirty="0" smtClean="0">
                <a:latin typeface="Times New Roman" pitchFamily="18" charset="0"/>
                <a:cs typeface="Times New Roman" pitchFamily="18" charset="0"/>
              </a:rPr>
              <a:t>;</a:t>
            </a:r>
          </a:p>
          <a:p>
            <a:r>
              <a:rPr lang="fr-FR" sz="3600" dirty="0" smtClean="0">
                <a:latin typeface="Times New Roman" pitchFamily="18" charset="0"/>
                <a:cs typeface="Times New Roman" pitchFamily="18" charset="0"/>
              </a:rPr>
              <a:t>Clair</a:t>
            </a:r>
            <a:r>
              <a:rPr lang="ru-RU" sz="3600" dirty="0" smtClean="0">
                <a:latin typeface="Times New Roman" pitchFamily="18" charset="0"/>
                <a:cs typeface="Times New Roman" pitchFamily="18" charset="0"/>
              </a:rPr>
              <a:t>;</a:t>
            </a:r>
          </a:p>
          <a:p>
            <a:r>
              <a:rPr lang="fr-FR" sz="3600" dirty="0" smtClean="0">
                <a:latin typeface="Times New Roman" pitchFamily="18" charset="0"/>
                <a:cs typeface="Times New Roman" pitchFamily="18" charset="0"/>
              </a:rPr>
              <a:t>Combiné</a:t>
            </a:r>
            <a:r>
              <a:rPr lang="ru-RU" sz="3600" dirty="0" smtClean="0">
                <a:latin typeface="Times New Roman" pitchFamily="18" charset="0"/>
                <a:cs typeface="Times New Roman" pitchFamily="18" charset="0"/>
              </a:rPr>
              <a:t>.</a:t>
            </a:r>
            <a:endParaRPr lang="ru-RU" sz="3600" b="1"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normAutofit/>
          </a:bodyPr>
          <a:lstStyle/>
          <a:p>
            <a:pPr>
              <a:defRPr/>
            </a:pPr>
            <a:fld id="{AD1B83C3-C206-401B-98B4-55C945ADC33C}" type="slidenum">
              <a:rPr lang="ru-RU"/>
              <a:pPr>
                <a:defRPr/>
              </a:pPr>
              <a:t>19</a:t>
            </a:fld>
            <a:endParaRPr lang="ru-RU"/>
          </a:p>
        </p:txBody>
      </p:sp>
      <p:sp>
        <p:nvSpPr>
          <p:cNvPr id="58370" name="Заголовок 1"/>
          <p:cNvSpPr>
            <a:spLocks noGrp="1"/>
          </p:cNvSpPr>
          <p:nvPr>
            <p:ph type="title"/>
          </p:nvPr>
        </p:nvSpPr>
        <p:spPr>
          <a:xfrm>
            <a:off x="357158" y="714356"/>
            <a:ext cx="6463049" cy="990600"/>
          </a:xfrm>
        </p:spPr>
        <p:txBody>
          <a:bodyPr>
            <a:noAutofit/>
          </a:bodyPr>
          <a:lstStyle/>
          <a:p>
            <a:pPr algn="ctr">
              <a:defRPr/>
            </a:pPr>
            <a:r>
              <a:rPr lang="fr-FR" sz="3600" dirty="0" smtClean="0">
                <a:solidFill>
                  <a:schemeClr val="tx1"/>
                </a:solidFill>
                <a:latin typeface="Times New Roman" pitchFamily="18" charset="0"/>
                <a:cs typeface="Times New Roman" pitchFamily="18" charset="0"/>
              </a:rPr>
              <a:t>Méthodes de promotion d'un mode de vie </a:t>
            </a:r>
            <a:r>
              <a:rPr lang="fr-FR" sz="3600" dirty="0" smtClean="0">
                <a:solidFill>
                  <a:schemeClr val="tx1"/>
                </a:solidFill>
                <a:latin typeface="Times New Roman" pitchFamily="18" charset="0"/>
                <a:cs typeface="Times New Roman" pitchFamily="18" charset="0"/>
              </a:rPr>
              <a:t>sain</a:t>
            </a:r>
            <a:r>
              <a:rPr lang="ru-RU" sz="3600" dirty="0" smtClean="0">
                <a:solidFill>
                  <a:schemeClr val="tx1"/>
                </a:solidFill>
                <a:latin typeface="Times New Roman" pitchFamily="18" charset="0"/>
                <a:cs typeface="Times New Roman" pitchFamily="18" charset="0"/>
              </a:rPr>
              <a:t>:</a:t>
            </a:r>
            <a:endParaRPr lang="ru-RU"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2709" name="Picture 6" descr="http://im6-tub-ru.yandex.net/i?id=16869453-61-72&amp;n=21"/>
          <p:cNvPicPr>
            <a:picLocks noChangeAspect="1" noChangeArrowheads="1"/>
          </p:cNvPicPr>
          <p:nvPr/>
        </p:nvPicPr>
        <p:blipFill>
          <a:blip r:embed="rId2" cstate="print"/>
          <a:srcRect/>
          <a:stretch>
            <a:fillRect/>
          </a:stretch>
        </p:blipFill>
        <p:spPr bwMode="auto">
          <a:xfrm>
            <a:off x="7000892" y="0"/>
            <a:ext cx="2143108" cy="2714620"/>
          </a:xfrm>
          <a:prstGeom prst="rect">
            <a:avLst/>
          </a:prstGeom>
          <a:noFill/>
          <a:ln w="9525">
            <a:noFill/>
            <a:miter lim="800000"/>
            <a:headEnd/>
            <a:tailEnd/>
          </a:ln>
        </p:spPr>
      </p:pic>
      <p:pic>
        <p:nvPicPr>
          <p:cNvPr id="72712" name="Picture 15"/>
          <p:cNvPicPr>
            <a:picLocks noChangeAspect="1" noChangeArrowheads="1"/>
          </p:cNvPicPr>
          <p:nvPr/>
        </p:nvPicPr>
        <p:blipFill>
          <a:blip r:embed="rId3" cstate="print"/>
          <a:srcRect/>
          <a:stretch>
            <a:fillRect/>
          </a:stretch>
        </p:blipFill>
        <p:spPr bwMode="auto">
          <a:xfrm>
            <a:off x="0" y="4500571"/>
            <a:ext cx="3929058" cy="2357430"/>
          </a:xfrm>
          <a:prstGeom prst="rect">
            <a:avLst/>
          </a:prstGeom>
          <a:noFill/>
          <a:ln w="9525">
            <a:noFill/>
            <a:miter lim="800000"/>
            <a:headEnd/>
            <a:tailEnd/>
          </a:ln>
        </p:spPr>
      </p:pic>
      <p:pic>
        <p:nvPicPr>
          <p:cNvPr id="72713" name="Picture 17" descr="http://im8-tub-ru.yandex.net/i?id=386156099-04-72&amp;n=21"/>
          <p:cNvPicPr>
            <a:picLocks noChangeAspect="1" noChangeArrowheads="1"/>
          </p:cNvPicPr>
          <p:nvPr/>
        </p:nvPicPr>
        <p:blipFill>
          <a:blip r:embed="rId4" cstate="print"/>
          <a:srcRect/>
          <a:stretch>
            <a:fillRect/>
          </a:stretch>
        </p:blipFill>
        <p:spPr bwMode="auto">
          <a:xfrm>
            <a:off x="4929190" y="4357694"/>
            <a:ext cx="3786214" cy="207170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Autofit/>
          </a:bodyPr>
          <a:lstStyle/>
          <a:p>
            <a:pPr marL="0" indent="256032" algn="ctr">
              <a:spcBef>
                <a:spcPts val="0"/>
              </a:spcBef>
              <a:buNone/>
            </a:pPr>
            <a:r>
              <a:rPr lang="fr-FR" sz="3200" b="1" dirty="0" smtClean="0">
                <a:latin typeface="Times New Roman" pitchFamily="18" charset="0"/>
                <a:cs typeface="Times New Roman" pitchFamily="18" charset="0"/>
              </a:rPr>
              <a:t>La protection de la santé </a:t>
            </a:r>
            <a:r>
              <a:rPr lang="fr-FR" sz="3200" dirty="0" smtClean="0">
                <a:latin typeface="Times New Roman" pitchFamily="18" charset="0"/>
                <a:cs typeface="Times New Roman" pitchFamily="18" charset="0"/>
              </a:rPr>
              <a:t>est un ensemble de mesures politiques, économiques, juridiques, sociales, culturelles, scientifiques médicales, sanitaires et épidémiologiques visant à préserver et à promouvoir la santé de chaque personne, de la famille et de la société dans son ensemble, à maintenir une longue vie active et à fournir des soins médicaux et préventifs.</a:t>
            </a:r>
            <a:endParaRPr lang="ru-RU" sz="3200" dirty="0" smtClean="0">
              <a:latin typeface="Times New Roman" pitchFamily="18" charset="0"/>
              <a:cs typeface="Times New Roman" pitchFamily="18" charset="0"/>
            </a:endParaRPr>
          </a:p>
          <a:p>
            <a:pPr marL="0" indent="256032" algn="just">
              <a:spcBef>
                <a:spcPts val="0"/>
              </a:spcBef>
              <a:buNone/>
            </a:pPr>
            <a:endParaRPr lang="ru-RU" sz="3200" dirty="0" smtClean="0">
              <a:latin typeface="Times New Roman" pitchFamily="18" charset="0"/>
              <a:cs typeface="Times New Roman" pitchFamily="18" charset="0"/>
            </a:endParaRPr>
          </a:p>
          <a:p>
            <a:pPr marL="0" indent="256032" algn="ctr">
              <a:spcBef>
                <a:spcPts val="0"/>
              </a:spcBef>
              <a:buNone/>
            </a:pPr>
            <a:r>
              <a:rPr lang="fr-FR" sz="3200" b="1" dirty="0" smtClean="0">
                <a:latin typeface="Times New Roman" pitchFamily="18" charset="0"/>
                <a:cs typeface="Times New Roman" pitchFamily="18" charset="0"/>
              </a:rPr>
              <a:t>La Promotion de la santé </a:t>
            </a:r>
            <a:r>
              <a:rPr lang="fr-FR" sz="3200" dirty="0" smtClean="0">
                <a:latin typeface="Times New Roman" pitchFamily="18" charset="0"/>
                <a:cs typeface="Times New Roman" pitchFamily="18" charset="0"/>
              </a:rPr>
              <a:t>est un processus permettant aux gens d'améliorer le contrôle de leur santé et de l'améliorer.</a:t>
            </a:r>
            <a:endParaRPr lang="ru-RU" sz="32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Содержимое 3"/>
          <p:cNvSpPr>
            <a:spLocks noGrp="1"/>
          </p:cNvSpPr>
          <p:nvPr>
            <p:ph idx="1"/>
          </p:nvPr>
        </p:nvSpPr>
        <p:spPr>
          <a:xfrm>
            <a:off x="1857356" y="1571612"/>
            <a:ext cx="3714776" cy="2071702"/>
          </a:xfrm>
        </p:spPr>
        <p:txBody>
          <a:bodyPr>
            <a:noAutofit/>
          </a:bodyPr>
          <a:lstStyle/>
          <a:p>
            <a:pPr>
              <a:buFont typeface="Wingdings" pitchFamily="2" charset="2"/>
              <a:buChar char="Ø"/>
            </a:pPr>
            <a:r>
              <a:rPr lang="fr-FR" sz="3600" dirty="0" smtClean="0">
                <a:latin typeface="Times New Roman" pitchFamily="18" charset="0"/>
                <a:cs typeface="Times New Roman" pitchFamily="18" charset="0"/>
              </a:rPr>
              <a:t>Conférence</a:t>
            </a:r>
            <a:r>
              <a:rPr lang="ru-RU" sz="3600" dirty="0" smtClean="0">
                <a:latin typeface="Times New Roman" pitchFamily="18" charset="0"/>
                <a:cs typeface="Times New Roman" pitchFamily="18" charset="0"/>
              </a:rPr>
              <a:t>;</a:t>
            </a:r>
          </a:p>
          <a:p>
            <a:pPr>
              <a:buFont typeface="Wingdings" pitchFamily="2" charset="2"/>
              <a:buChar char="Ø"/>
            </a:pPr>
            <a:r>
              <a:rPr lang="fr-FR" sz="3600" dirty="0" smtClean="0">
                <a:latin typeface="Times New Roman" pitchFamily="18" charset="0"/>
                <a:cs typeface="Times New Roman" pitchFamily="18" charset="0"/>
              </a:rPr>
              <a:t>Conversation</a:t>
            </a:r>
            <a:r>
              <a:rPr lang="ru-RU" sz="3600" dirty="0" smtClean="0">
                <a:latin typeface="Times New Roman" pitchFamily="18" charset="0"/>
                <a:cs typeface="Times New Roman" pitchFamily="18" charset="0"/>
              </a:rPr>
              <a:t>;</a:t>
            </a:r>
            <a:r>
              <a:rPr lang="fr-FR" sz="3600" dirty="0" smtClean="0">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pPr>
              <a:buFont typeface="Wingdings" pitchFamily="2" charset="2"/>
              <a:buChar char="Ø"/>
            </a:pPr>
            <a:r>
              <a:rPr lang="fr-FR" sz="3600" dirty="0" smtClean="0">
                <a:latin typeface="Times New Roman" pitchFamily="18" charset="0"/>
                <a:cs typeface="Times New Roman" pitchFamily="18" charset="0"/>
              </a:rPr>
              <a:t>Discussion</a:t>
            </a:r>
            <a:r>
              <a:rPr lang="ru-RU" sz="3600" dirty="0" smtClean="0">
                <a:latin typeface="Times New Roman" pitchFamily="18" charset="0"/>
                <a:cs typeface="Times New Roman" pitchFamily="18" charset="0"/>
              </a:rPr>
              <a:t>.</a:t>
            </a:r>
            <a:endParaRPr lang="ru-RU" sz="3600" b="1"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normAutofit/>
          </a:bodyPr>
          <a:lstStyle/>
          <a:p>
            <a:pPr>
              <a:defRPr/>
            </a:pPr>
            <a:fld id="{C1DE7A9D-75D7-4A46-BDE3-29C062541A5F}" type="slidenum">
              <a:rPr lang="ru-RU"/>
              <a:pPr>
                <a:defRPr/>
              </a:pPr>
              <a:t>20</a:t>
            </a:fld>
            <a:endParaRPr lang="ru-RU"/>
          </a:p>
        </p:txBody>
      </p:sp>
      <p:sp>
        <p:nvSpPr>
          <p:cNvPr id="59394" name="Заголовок 1"/>
          <p:cNvSpPr>
            <a:spLocks noGrp="1"/>
          </p:cNvSpPr>
          <p:nvPr>
            <p:ph type="title"/>
          </p:nvPr>
        </p:nvSpPr>
        <p:spPr>
          <a:xfrm>
            <a:off x="571472" y="642918"/>
            <a:ext cx="5829312" cy="1143000"/>
          </a:xfrm>
        </p:spPr>
        <p:txBody>
          <a:bodyPr/>
          <a:lstStyle/>
          <a:p>
            <a:pPr algn="ctr">
              <a:defRPr/>
            </a:pPr>
            <a:r>
              <a:rPr lang="fr-FR" sz="3600" dirty="0" smtClean="0">
                <a:solidFill>
                  <a:schemeClr val="tx1"/>
                </a:solidFill>
                <a:latin typeface="Times New Roman" pitchFamily="18" charset="0"/>
                <a:cs typeface="Times New Roman" pitchFamily="18" charset="0"/>
              </a:rPr>
              <a:t>Propagande </a:t>
            </a:r>
            <a:r>
              <a:rPr lang="fr-FR" sz="3600" dirty="0" smtClean="0">
                <a:solidFill>
                  <a:schemeClr val="tx1"/>
                </a:solidFill>
                <a:latin typeface="Times New Roman" pitchFamily="18" charset="0"/>
                <a:cs typeface="Times New Roman" pitchFamily="18" charset="0"/>
              </a:rPr>
              <a:t>orale</a:t>
            </a:r>
            <a:r>
              <a:rPr lang="ru-RU" sz="3600" dirty="0" smtClean="0">
                <a:solidFill>
                  <a:schemeClr val="tx1"/>
                </a:solidFill>
                <a:latin typeface="Times New Roman" pitchFamily="18" charset="0"/>
                <a:cs typeface="Times New Roman" pitchFamily="18" charset="0"/>
              </a:rPr>
              <a:t>:</a:t>
            </a:r>
            <a:endParaRPr lang="ru-RU"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3733" name="Picture 8" descr="http://im3-tub-ru.yandex.net/i?id=256185094-11-72&amp;n=21"/>
          <p:cNvPicPr>
            <a:picLocks noChangeAspect="1" noChangeArrowheads="1"/>
          </p:cNvPicPr>
          <p:nvPr/>
        </p:nvPicPr>
        <p:blipFill>
          <a:blip r:embed="rId2" cstate="print"/>
          <a:srcRect/>
          <a:stretch>
            <a:fillRect/>
          </a:stretch>
        </p:blipFill>
        <p:spPr bwMode="auto">
          <a:xfrm>
            <a:off x="6572264" y="0"/>
            <a:ext cx="2286016" cy="2071678"/>
          </a:xfrm>
          <a:prstGeom prst="rect">
            <a:avLst/>
          </a:prstGeom>
          <a:noFill/>
          <a:ln w="9525">
            <a:noFill/>
            <a:miter lim="800000"/>
            <a:headEnd/>
            <a:tailEnd/>
          </a:ln>
        </p:spPr>
      </p:pic>
      <p:pic>
        <p:nvPicPr>
          <p:cNvPr id="73734" name="Picture 14" descr="http://im0-tub-ru.yandex.net/i?id=382085351-60-72&amp;n=21"/>
          <p:cNvPicPr>
            <a:picLocks noChangeAspect="1" noChangeArrowheads="1"/>
          </p:cNvPicPr>
          <p:nvPr/>
        </p:nvPicPr>
        <p:blipFill>
          <a:blip r:embed="rId3" cstate="print"/>
          <a:srcRect/>
          <a:stretch>
            <a:fillRect/>
          </a:stretch>
        </p:blipFill>
        <p:spPr bwMode="auto">
          <a:xfrm>
            <a:off x="2195513" y="4221163"/>
            <a:ext cx="3854450" cy="1944687"/>
          </a:xfrm>
          <a:prstGeom prst="rect">
            <a:avLst/>
          </a:prstGeom>
          <a:noFill/>
          <a:ln w="9525">
            <a:noFill/>
            <a:miter lim="800000"/>
            <a:headEnd/>
            <a:tailEnd/>
          </a:ln>
        </p:spPr>
      </p:pic>
      <p:pic>
        <p:nvPicPr>
          <p:cNvPr id="73735" name="Picture 16" descr="http://im0-tub-ru.yandex.net/i?id=67755979-04-72&amp;n=21"/>
          <p:cNvPicPr>
            <a:picLocks noChangeAspect="1" noChangeArrowheads="1"/>
          </p:cNvPicPr>
          <p:nvPr/>
        </p:nvPicPr>
        <p:blipFill>
          <a:blip r:embed="rId4" cstate="print"/>
          <a:srcRect/>
          <a:stretch>
            <a:fillRect/>
          </a:stretch>
        </p:blipFill>
        <p:spPr bwMode="auto">
          <a:xfrm>
            <a:off x="6659562" y="2714620"/>
            <a:ext cx="2127279" cy="156686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Содержимое 3"/>
          <p:cNvSpPr>
            <a:spLocks noGrp="1"/>
          </p:cNvSpPr>
          <p:nvPr>
            <p:ph idx="1"/>
          </p:nvPr>
        </p:nvSpPr>
        <p:spPr>
          <a:xfrm>
            <a:off x="612775" y="1500174"/>
            <a:ext cx="8153400" cy="4595826"/>
          </a:xfrm>
        </p:spPr>
        <p:txBody>
          <a:bodyPr>
            <a:normAutofit/>
          </a:bodyPr>
          <a:lstStyle/>
          <a:p>
            <a:pPr marL="0" indent="256032">
              <a:spcBef>
                <a:spcPts val="0"/>
              </a:spcBef>
            </a:pPr>
            <a:r>
              <a:rPr lang="fr-FR" sz="3600" dirty="0" smtClean="0">
                <a:latin typeface="Times New Roman" pitchFamily="18" charset="0"/>
                <a:cs typeface="Times New Roman" pitchFamily="18" charset="0"/>
              </a:rPr>
              <a:t>moyens de propagande imprimée créés par les forces de notre propre équipe de médecins (slogans manuscrits, panneaux de questions / réponses, journaux muraux sanitaires, bulletins sanitaires</a:t>
            </a:r>
            <a:r>
              <a:rPr lang="fr-FR" sz="3600" dirty="0" smtClean="0">
                <a:latin typeface="Times New Roman" pitchFamily="18" charset="0"/>
                <a:cs typeface="Times New Roman" pitchFamily="18" charset="0"/>
              </a:rPr>
              <a:t>);</a:t>
            </a:r>
            <a:endParaRPr lang="ru-RU" sz="3600" dirty="0" smtClean="0">
              <a:latin typeface="Times New Roman" pitchFamily="18" charset="0"/>
              <a:cs typeface="Times New Roman" pitchFamily="18" charset="0"/>
            </a:endParaRPr>
          </a:p>
          <a:p>
            <a:pPr marL="0" indent="256032">
              <a:spcBef>
                <a:spcPts val="0"/>
              </a:spcBef>
            </a:pPr>
            <a:r>
              <a:rPr lang="fr-FR" sz="3600" dirty="0" smtClean="0">
                <a:latin typeface="Times New Roman" pitchFamily="18" charset="0"/>
                <a:cs typeface="Times New Roman" pitchFamily="18" charset="0"/>
              </a:rPr>
              <a:t>imprimés (slogan imprimé, brochure, mémo, flyer, publication).</a:t>
            </a:r>
            <a:endParaRPr lang="ru-RU" sz="3600" b="1" dirty="0" smtClean="0">
              <a:latin typeface="Times New Roman" pitchFamily="18" charset="0"/>
              <a:cs typeface="Times New Roman" pitchFamily="18" charset="0"/>
            </a:endParaRPr>
          </a:p>
          <a:p>
            <a:pPr eaLnBrk="1" hangingPunct="1"/>
            <a:endParaRPr lang="ru-RU" sz="2800" b="1" dirty="0" smtClean="0"/>
          </a:p>
        </p:txBody>
      </p:sp>
      <p:sp>
        <p:nvSpPr>
          <p:cNvPr id="3" name="Номер слайда 2"/>
          <p:cNvSpPr>
            <a:spLocks noGrp="1"/>
          </p:cNvSpPr>
          <p:nvPr>
            <p:ph type="sldNum" sz="quarter" idx="12"/>
          </p:nvPr>
        </p:nvSpPr>
        <p:spPr/>
        <p:txBody>
          <a:bodyPr>
            <a:normAutofit/>
          </a:bodyPr>
          <a:lstStyle/>
          <a:p>
            <a:pPr>
              <a:defRPr/>
            </a:pPr>
            <a:fld id="{C4A08693-A4B6-4004-AD9C-461B408C37D2}" type="slidenum">
              <a:rPr lang="ru-RU"/>
              <a:pPr>
                <a:defRPr/>
              </a:pPr>
              <a:t>21</a:t>
            </a:fld>
            <a:endParaRPr lang="ru-RU"/>
          </a:p>
        </p:txBody>
      </p:sp>
      <p:sp>
        <p:nvSpPr>
          <p:cNvPr id="60418" name="Заголовок 1"/>
          <p:cNvSpPr>
            <a:spLocks noGrp="1"/>
          </p:cNvSpPr>
          <p:nvPr>
            <p:ph type="title"/>
          </p:nvPr>
        </p:nvSpPr>
        <p:spPr>
          <a:xfrm>
            <a:off x="928661" y="642918"/>
            <a:ext cx="5857917" cy="990600"/>
          </a:xfrm>
        </p:spPr>
        <p:txBody>
          <a:bodyPr/>
          <a:lstStyle/>
          <a:p>
            <a:pPr algn="ctr">
              <a:defRPr/>
            </a:pPr>
            <a:r>
              <a:rPr lang="fr-FR" sz="3600" dirty="0" smtClean="0">
                <a:solidFill>
                  <a:schemeClr val="tx1"/>
                </a:solidFill>
                <a:latin typeface="Times New Roman" pitchFamily="18" charset="0"/>
                <a:cs typeface="Times New Roman" pitchFamily="18" charset="0"/>
              </a:rPr>
              <a:t>Propagande imprimée</a:t>
            </a:r>
            <a:endParaRPr lang="ru-RU"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4757" name="Picture 6" descr="http://im5-tub-ru.yandex.net/i?id=13620412-28-72&amp;n=21"/>
          <p:cNvPicPr>
            <a:picLocks noChangeAspect="1" noChangeArrowheads="1"/>
          </p:cNvPicPr>
          <p:nvPr/>
        </p:nvPicPr>
        <p:blipFill>
          <a:blip r:embed="rId2" cstate="print"/>
          <a:srcRect/>
          <a:stretch>
            <a:fillRect/>
          </a:stretch>
        </p:blipFill>
        <p:spPr bwMode="auto">
          <a:xfrm>
            <a:off x="6500827" y="0"/>
            <a:ext cx="2643174" cy="157161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Содержимое 3"/>
          <p:cNvSpPr>
            <a:spLocks noGrp="1"/>
          </p:cNvSpPr>
          <p:nvPr>
            <p:ph idx="1"/>
          </p:nvPr>
        </p:nvSpPr>
        <p:spPr>
          <a:xfrm>
            <a:off x="612775" y="1428737"/>
            <a:ext cx="8153400" cy="4667264"/>
          </a:xfrm>
        </p:spPr>
        <p:txBody>
          <a:bodyPr/>
          <a:lstStyle/>
          <a:p>
            <a:pPr marL="0" indent="256032" algn="ctr">
              <a:spcBef>
                <a:spcPts val="0"/>
              </a:spcBef>
              <a:buNone/>
              <a:defRPr/>
            </a:pPr>
            <a:r>
              <a:rPr lang="fr-FR" sz="3600" b="1" dirty="0" smtClean="0">
                <a:latin typeface="Times New Roman" pitchFamily="18" charset="0"/>
                <a:cs typeface="Times New Roman" pitchFamily="18" charset="0"/>
              </a:rPr>
              <a:t>Avantages de la méthode de propagande imprimée</a:t>
            </a:r>
            <a:r>
              <a:rPr lang="fr-FR" sz="3600" b="1" dirty="0" smtClean="0">
                <a:latin typeface="Times New Roman" pitchFamily="18" charset="0"/>
                <a:cs typeface="Times New Roman" pitchFamily="18" charset="0"/>
              </a:rPr>
              <a:t>:</a:t>
            </a:r>
            <a:endParaRPr lang="ru-RU" sz="3600" b="1" dirty="0" smtClean="0">
              <a:latin typeface="Times New Roman" pitchFamily="18" charset="0"/>
              <a:cs typeface="Times New Roman" pitchFamily="18" charset="0"/>
            </a:endParaRPr>
          </a:p>
          <a:p>
            <a:pPr marL="0" indent="256032">
              <a:spcBef>
                <a:spcPts val="0"/>
              </a:spcBef>
              <a:buFont typeface="Wingdings" pitchFamily="2" charset="2"/>
              <a:buChar char="ü"/>
              <a:defRPr/>
            </a:pPr>
            <a:r>
              <a:rPr lang="ru-RU"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Grande </a:t>
            </a:r>
            <a:r>
              <a:rPr lang="fr-FR" sz="3600" dirty="0" smtClean="0">
                <a:latin typeface="Times New Roman" pitchFamily="18" charset="0"/>
                <a:cs typeface="Times New Roman" pitchFamily="18" charset="0"/>
              </a:rPr>
              <a:t>circulation de documents imprimés. </a:t>
            </a:r>
            <a:endParaRPr lang="ru-RU" sz="3600" dirty="0" smtClean="0">
              <a:latin typeface="Times New Roman" pitchFamily="18" charset="0"/>
              <a:cs typeface="Times New Roman" pitchFamily="18" charset="0"/>
            </a:endParaRPr>
          </a:p>
          <a:p>
            <a:pPr marL="0" indent="256032">
              <a:spcBef>
                <a:spcPts val="0"/>
              </a:spcBef>
              <a:buFont typeface="Wingdings" pitchFamily="2" charset="2"/>
              <a:buChar char="ü"/>
              <a:defRPr/>
            </a:pPr>
            <a:r>
              <a:rPr lang="ru-RU"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Couverture </a:t>
            </a:r>
            <a:r>
              <a:rPr lang="fr-FR" sz="3600" dirty="0" smtClean="0">
                <a:latin typeface="Times New Roman" pitchFamily="18" charset="0"/>
                <a:cs typeface="Times New Roman" pitchFamily="18" charset="0"/>
              </a:rPr>
              <a:t>de la population générale. </a:t>
            </a:r>
            <a:endParaRPr lang="ru-RU" sz="3600" dirty="0" smtClean="0">
              <a:latin typeface="Times New Roman" pitchFamily="18" charset="0"/>
              <a:cs typeface="Times New Roman" pitchFamily="18" charset="0"/>
            </a:endParaRPr>
          </a:p>
          <a:p>
            <a:pPr marL="0" indent="256032">
              <a:spcBef>
                <a:spcPts val="0"/>
              </a:spcBef>
              <a:buFont typeface="Wingdings" pitchFamily="2" charset="2"/>
              <a:buChar char="ü"/>
              <a:defRPr/>
            </a:pPr>
            <a:r>
              <a:rPr lang="ru-RU"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La </a:t>
            </a:r>
            <a:r>
              <a:rPr lang="fr-FR" sz="3600" dirty="0" smtClean="0">
                <a:latin typeface="Times New Roman" pitchFamily="18" charset="0"/>
                <a:cs typeface="Times New Roman" pitchFamily="18" charset="0"/>
              </a:rPr>
              <a:t>possibilité de lecture répétée, contribuant à une meilleure absorption. </a:t>
            </a:r>
            <a:endParaRPr lang="ru-RU" sz="3600" dirty="0" smtClean="0">
              <a:latin typeface="Times New Roman" pitchFamily="18" charset="0"/>
              <a:cs typeface="Times New Roman" pitchFamily="18" charset="0"/>
            </a:endParaRPr>
          </a:p>
          <a:p>
            <a:pPr marL="0" indent="256032">
              <a:spcBef>
                <a:spcPts val="0"/>
              </a:spcBef>
              <a:buFont typeface="Wingdings" pitchFamily="2" charset="2"/>
              <a:buChar char="ü"/>
              <a:defRPr/>
            </a:pPr>
            <a:r>
              <a:rPr lang="ru-RU" sz="3600" dirty="0" smtClean="0">
                <a:latin typeface="Times New Roman" pitchFamily="18" charset="0"/>
                <a:cs typeface="Times New Roman" pitchFamily="18" charset="0"/>
              </a:rPr>
              <a:t> </a:t>
            </a:r>
            <a:r>
              <a:rPr lang="fr-FR" sz="3600" dirty="0" smtClean="0">
                <a:latin typeface="Times New Roman" pitchFamily="18" charset="0"/>
                <a:cs typeface="Times New Roman" pitchFamily="18" charset="0"/>
              </a:rPr>
              <a:t>Précision </a:t>
            </a:r>
            <a:r>
              <a:rPr lang="fr-FR" sz="3600" dirty="0" smtClean="0">
                <a:latin typeface="Times New Roman" pitchFamily="18" charset="0"/>
                <a:cs typeface="Times New Roman" pitchFamily="18" charset="0"/>
              </a:rPr>
              <a:t>de présentation.</a:t>
            </a:r>
            <a:endParaRPr lang="ru-RU" sz="3600" b="1" dirty="0" smtClean="0">
              <a:latin typeface="Times New Roman" pitchFamily="18" charset="0"/>
              <a:cs typeface="Times New Roman" pitchFamily="18" charset="0"/>
            </a:endParaRPr>
          </a:p>
          <a:p>
            <a:pPr eaLnBrk="1" hangingPunct="1">
              <a:defRPr/>
            </a:pPr>
            <a:endParaRPr lang="ru-RU" sz="2400" b="1" dirty="0" smtClean="0"/>
          </a:p>
        </p:txBody>
      </p:sp>
      <p:sp>
        <p:nvSpPr>
          <p:cNvPr id="3" name="Номер слайда 2"/>
          <p:cNvSpPr>
            <a:spLocks noGrp="1"/>
          </p:cNvSpPr>
          <p:nvPr>
            <p:ph type="sldNum" sz="quarter" idx="12"/>
          </p:nvPr>
        </p:nvSpPr>
        <p:spPr/>
        <p:txBody>
          <a:bodyPr>
            <a:normAutofit/>
          </a:bodyPr>
          <a:lstStyle/>
          <a:p>
            <a:pPr>
              <a:defRPr/>
            </a:pPr>
            <a:fld id="{92BCB6F6-44FE-4D1F-9E15-42327CA728D1}" type="slidenum">
              <a:rPr lang="ru-RU"/>
              <a:pPr>
                <a:defRPr/>
              </a:pPr>
              <a:t>22</a:t>
            </a:fld>
            <a:endParaRPr lang="ru-RU"/>
          </a:p>
        </p:txBody>
      </p:sp>
      <p:sp>
        <p:nvSpPr>
          <p:cNvPr id="61442" name="Заголовок 1"/>
          <p:cNvSpPr>
            <a:spLocks noGrp="1"/>
          </p:cNvSpPr>
          <p:nvPr>
            <p:ph type="title"/>
          </p:nvPr>
        </p:nvSpPr>
        <p:spPr>
          <a:xfrm>
            <a:off x="1142976" y="285728"/>
            <a:ext cx="5500726" cy="1143000"/>
          </a:xfrm>
        </p:spPr>
        <p:txBody>
          <a:bodyPr/>
          <a:lstStyle/>
          <a:p>
            <a:pPr algn="ctr">
              <a:defRPr/>
            </a:pPr>
            <a:r>
              <a:rPr lang="fr-FR" sz="3600" dirty="0" smtClean="0">
                <a:solidFill>
                  <a:schemeClr val="tx1"/>
                </a:solidFill>
                <a:latin typeface="Times New Roman" pitchFamily="18" charset="0"/>
                <a:cs typeface="Times New Roman" pitchFamily="18" charset="0"/>
              </a:rPr>
              <a:t>Propagande imprimée</a:t>
            </a:r>
            <a:endParaRPr lang="ru-RU"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5781" name="Picture 6" descr="http://im5-tub-ru.yandex.net/i?id=13620412-28-72&amp;n=21"/>
          <p:cNvPicPr>
            <a:picLocks noChangeAspect="1" noChangeArrowheads="1"/>
          </p:cNvPicPr>
          <p:nvPr/>
        </p:nvPicPr>
        <p:blipFill>
          <a:blip r:embed="rId2" cstate="print"/>
          <a:srcRect/>
          <a:stretch>
            <a:fillRect/>
          </a:stretch>
        </p:blipFill>
        <p:spPr bwMode="auto">
          <a:xfrm>
            <a:off x="6929455" y="0"/>
            <a:ext cx="2214546" cy="12350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Содержимое 3"/>
          <p:cNvSpPr>
            <a:spLocks noGrp="1"/>
          </p:cNvSpPr>
          <p:nvPr>
            <p:ph idx="1"/>
          </p:nvPr>
        </p:nvSpPr>
        <p:spPr>
          <a:xfrm>
            <a:off x="612775" y="1071546"/>
            <a:ext cx="8153400" cy="5381790"/>
          </a:xfrm>
          <a:effectLst>
            <a:outerShdw blurRad="50800" dist="50800" dir="5400000" algn="ctr" rotWithShape="0">
              <a:schemeClr val="bg1"/>
            </a:outerShdw>
          </a:effectLst>
        </p:spPr>
        <p:txBody>
          <a:bodyPr>
            <a:normAutofit lnSpcReduction="10000"/>
          </a:bodyPr>
          <a:lstStyle/>
          <a:p>
            <a:pPr marL="0" indent="256032">
              <a:lnSpc>
                <a:spcPct val="110000"/>
              </a:lnSpc>
              <a:spcBef>
                <a:spcPts val="0"/>
              </a:spcBef>
              <a:defRPr/>
            </a:pPr>
            <a:r>
              <a:rPr lang="fr-FR" sz="2600" b="1" dirty="0" smtClean="0">
                <a:latin typeface="Times New Roman" pitchFamily="18" charset="0"/>
                <a:cs typeface="Times New Roman" pitchFamily="18" charset="0"/>
              </a:rPr>
              <a:t>volumineux signifie: </a:t>
            </a:r>
            <a:r>
              <a:rPr lang="fr-FR" sz="2600" dirty="0" smtClean="0">
                <a:latin typeface="Times New Roman" pitchFamily="18" charset="0"/>
                <a:cs typeface="Times New Roman" pitchFamily="18" charset="0"/>
              </a:rPr>
              <a:t>mannequin, modèle, modèle, fantôme, sculpture, animal en </a:t>
            </a:r>
            <a:r>
              <a:rPr lang="fr-FR" sz="2600" dirty="0" smtClean="0">
                <a:latin typeface="Times New Roman" pitchFamily="18" charset="0"/>
                <a:cs typeface="Times New Roman" pitchFamily="18" charset="0"/>
              </a:rPr>
              <a:t>peluche</a:t>
            </a:r>
            <a:r>
              <a:rPr lang="ru-RU" sz="2600" dirty="0" smtClean="0">
                <a:latin typeface="Times New Roman" pitchFamily="18" charset="0"/>
                <a:cs typeface="Times New Roman" pitchFamily="18" charset="0"/>
              </a:rPr>
              <a:t>;</a:t>
            </a:r>
          </a:p>
          <a:p>
            <a:pPr marL="0" indent="256032">
              <a:lnSpc>
                <a:spcPct val="110000"/>
              </a:lnSpc>
              <a:spcBef>
                <a:spcPts val="0"/>
              </a:spcBef>
              <a:defRPr/>
            </a:pPr>
            <a:r>
              <a:rPr lang="fr-FR" sz="2600" b="1" dirty="0" smtClean="0">
                <a:latin typeface="Times New Roman" pitchFamily="18" charset="0"/>
                <a:cs typeface="Times New Roman" pitchFamily="18" charset="0"/>
              </a:rPr>
              <a:t>supports plats: </a:t>
            </a:r>
            <a:r>
              <a:rPr lang="fr-FR" sz="2600" dirty="0" smtClean="0">
                <a:latin typeface="Times New Roman" pitchFamily="18" charset="0"/>
                <a:cs typeface="Times New Roman" pitchFamily="18" charset="0"/>
              </a:rPr>
              <a:t>affiche, dessin, diagramme, dessin, plan, diagramme, cartogramme, photographie, diapositive, transparents, pellicule, film et </a:t>
            </a:r>
            <a:r>
              <a:rPr lang="fr-FR" sz="2600" dirty="0" smtClean="0">
                <a:latin typeface="Times New Roman" pitchFamily="18" charset="0"/>
                <a:cs typeface="Times New Roman" pitchFamily="18" charset="0"/>
              </a:rPr>
              <a:t>vidéo</a:t>
            </a:r>
            <a:r>
              <a:rPr lang="ru-RU" sz="2600" dirty="0" smtClean="0">
                <a:latin typeface="Times New Roman" pitchFamily="18" charset="0"/>
                <a:cs typeface="Times New Roman" pitchFamily="18" charset="0"/>
              </a:rPr>
              <a:t>;</a:t>
            </a:r>
          </a:p>
          <a:p>
            <a:pPr marL="0" indent="256032">
              <a:lnSpc>
                <a:spcPct val="110000"/>
              </a:lnSpc>
              <a:spcBef>
                <a:spcPts val="0"/>
              </a:spcBef>
              <a:defRPr/>
            </a:pPr>
            <a:r>
              <a:rPr lang="fr-FR" sz="2600" b="1" dirty="0" smtClean="0">
                <a:latin typeface="Times New Roman" pitchFamily="18" charset="0"/>
                <a:cs typeface="Times New Roman" pitchFamily="18" charset="0"/>
              </a:rPr>
              <a:t>objets </a:t>
            </a:r>
            <a:r>
              <a:rPr lang="fr-FR" sz="2600" b="1" dirty="0" smtClean="0">
                <a:latin typeface="Times New Roman" pitchFamily="18" charset="0"/>
                <a:cs typeface="Times New Roman" pitchFamily="18" charset="0"/>
              </a:rPr>
              <a:t>naturels: </a:t>
            </a:r>
            <a:r>
              <a:rPr lang="fr-FR" sz="2600" dirty="0" smtClean="0">
                <a:latin typeface="Times New Roman" pitchFamily="18" charset="0"/>
                <a:cs typeface="Times New Roman" pitchFamily="18" charset="0"/>
              </a:rPr>
              <a:t>macro - et micropréparations, échantillons de la plante, monde animal, produits, </a:t>
            </a:r>
            <a:r>
              <a:rPr lang="fr-FR" sz="2600" dirty="0" smtClean="0">
                <a:latin typeface="Times New Roman" pitchFamily="18" charset="0"/>
                <a:cs typeface="Times New Roman" pitchFamily="18" charset="0"/>
              </a:rPr>
              <a:t>produits</a:t>
            </a:r>
            <a:r>
              <a:rPr lang="ru-RU" sz="2600" dirty="0" smtClean="0">
                <a:latin typeface="Times New Roman" pitchFamily="18" charset="0"/>
                <a:cs typeface="Times New Roman" pitchFamily="18" charset="0"/>
              </a:rPr>
              <a:t>;</a:t>
            </a:r>
          </a:p>
          <a:p>
            <a:pPr marL="0" indent="256032">
              <a:lnSpc>
                <a:spcPct val="110000"/>
              </a:lnSpc>
              <a:spcBef>
                <a:spcPts val="0"/>
              </a:spcBef>
              <a:defRPr/>
            </a:pPr>
            <a:r>
              <a:rPr lang="fr-FR" sz="2600" b="1" dirty="0" smtClean="0">
                <a:latin typeface="Times New Roman" pitchFamily="18" charset="0"/>
                <a:cs typeface="Times New Roman" pitchFamily="18" charset="0"/>
              </a:rPr>
              <a:t>moyens combinés: </a:t>
            </a:r>
            <a:r>
              <a:rPr lang="fr-FR" sz="2600" dirty="0" smtClean="0">
                <a:latin typeface="Times New Roman" pitchFamily="18" charset="0"/>
                <a:cs typeface="Times New Roman" pitchFamily="18" charset="0"/>
              </a:rPr>
              <a:t>voiture d'exposition, festival de la santé, théâtre, théâtre de marionnettes, brigade de propagande</a:t>
            </a:r>
            <a:r>
              <a:rPr lang="fr-FR" sz="2600" dirty="0" smtClean="0">
                <a:latin typeface="Times New Roman" pitchFamily="18" charset="0"/>
                <a:cs typeface="Times New Roman" pitchFamily="18" charset="0"/>
              </a:rPr>
              <a:t>;</a:t>
            </a:r>
            <a:endParaRPr lang="ru-RU" sz="2600" dirty="0" smtClean="0">
              <a:latin typeface="Times New Roman" pitchFamily="18" charset="0"/>
              <a:cs typeface="Times New Roman" pitchFamily="18" charset="0"/>
            </a:endParaRPr>
          </a:p>
          <a:p>
            <a:pPr marL="0" indent="256032">
              <a:lnSpc>
                <a:spcPct val="110000"/>
              </a:lnSpc>
              <a:spcBef>
                <a:spcPts val="0"/>
              </a:spcBef>
              <a:defRPr/>
            </a:pPr>
            <a:r>
              <a:rPr lang="ru-RU" sz="2600" b="1" dirty="0" smtClean="0">
                <a:latin typeface="Times New Roman" pitchFamily="18" charset="0"/>
                <a:cs typeface="Times New Roman" pitchFamily="18" charset="0"/>
              </a:rPr>
              <a:t> </a:t>
            </a:r>
            <a:r>
              <a:rPr lang="fr-FR" sz="2600" b="1" dirty="0" smtClean="0">
                <a:latin typeface="Times New Roman" pitchFamily="18" charset="0"/>
                <a:cs typeface="Times New Roman" pitchFamily="18" charset="0"/>
              </a:rPr>
              <a:t>moyens techniques de propagande: </a:t>
            </a:r>
            <a:r>
              <a:rPr lang="fr-FR" sz="2600" dirty="0" smtClean="0">
                <a:latin typeface="Times New Roman" pitchFamily="18" charset="0"/>
                <a:cs typeface="Times New Roman" pitchFamily="18" charset="0"/>
              </a:rPr>
              <a:t>filmoscope, caméra, épidémioscope, magnétophone, magnétoscope, lecteur, transparents sonores.</a:t>
            </a:r>
            <a:endParaRPr lang="ru-RU" sz="2600" dirty="0" smtClean="0">
              <a:latin typeface="Times New Roman" pitchFamily="18" charset="0"/>
              <a:cs typeface="Times New Roman" pitchFamily="18" charset="0"/>
            </a:endParaRPr>
          </a:p>
          <a:p>
            <a:pPr eaLnBrk="1" hangingPunct="1">
              <a:defRPr/>
            </a:pPr>
            <a:endParaRPr lang="ru-RU" sz="2400" b="1" dirty="0" smtClean="0"/>
          </a:p>
        </p:txBody>
      </p:sp>
      <p:sp>
        <p:nvSpPr>
          <p:cNvPr id="3" name="Номер слайда 2"/>
          <p:cNvSpPr>
            <a:spLocks noGrp="1"/>
          </p:cNvSpPr>
          <p:nvPr>
            <p:ph type="sldNum" sz="quarter" idx="12"/>
          </p:nvPr>
        </p:nvSpPr>
        <p:spPr/>
        <p:txBody>
          <a:bodyPr>
            <a:normAutofit/>
          </a:bodyPr>
          <a:lstStyle/>
          <a:p>
            <a:pPr>
              <a:defRPr/>
            </a:pPr>
            <a:fld id="{7223AA49-B52D-4E5D-A8D3-3864CBF2D571}" type="slidenum">
              <a:rPr lang="ru-RU"/>
              <a:pPr>
                <a:defRPr/>
              </a:pPr>
              <a:t>23</a:t>
            </a:fld>
            <a:endParaRPr lang="ru-RU"/>
          </a:p>
        </p:txBody>
      </p:sp>
      <p:sp>
        <p:nvSpPr>
          <p:cNvPr id="62466" name="Заголовок 1"/>
          <p:cNvSpPr>
            <a:spLocks noGrp="1"/>
          </p:cNvSpPr>
          <p:nvPr>
            <p:ph type="title"/>
          </p:nvPr>
        </p:nvSpPr>
        <p:spPr>
          <a:xfrm>
            <a:off x="928662" y="274638"/>
            <a:ext cx="7758138" cy="868346"/>
          </a:xfrm>
        </p:spPr>
        <p:txBody>
          <a:bodyPr>
            <a:normAutofit/>
          </a:bodyPr>
          <a:lstStyle/>
          <a:p>
            <a:pPr algn="ctr">
              <a:defRPr/>
            </a:pPr>
            <a:r>
              <a:rPr lang="fr-FR" sz="3600" dirty="0" smtClean="0">
                <a:solidFill>
                  <a:schemeClr val="tx1"/>
                </a:solidFill>
                <a:latin typeface="Times New Roman" pitchFamily="18" charset="0"/>
                <a:cs typeface="Times New Roman" pitchFamily="18" charset="0"/>
              </a:rPr>
              <a:t>Méthode visuelle (picturale)</a:t>
            </a:r>
            <a:endParaRPr lang="ru-RU" sz="36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Содержимое 3"/>
          <p:cNvSpPr>
            <a:spLocks noGrp="1"/>
          </p:cNvSpPr>
          <p:nvPr>
            <p:ph idx="1"/>
          </p:nvPr>
        </p:nvSpPr>
        <p:spPr>
          <a:xfrm>
            <a:off x="612775" y="1285860"/>
            <a:ext cx="8153400" cy="5000659"/>
          </a:xfrm>
        </p:spPr>
        <p:txBody>
          <a:bodyPr>
            <a:noAutofit/>
          </a:bodyPr>
          <a:lstStyle/>
          <a:p>
            <a:pPr marL="0" indent="256032">
              <a:spcBef>
                <a:spcPts val="0"/>
              </a:spcBef>
            </a:pPr>
            <a:r>
              <a:rPr lang="fr-FR" sz="3600" b="1" dirty="0" smtClean="0">
                <a:latin typeface="Times New Roman" pitchFamily="18" charset="0"/>
                <a:cs typeface="Times New Roman" pitchFamily="18" charset="0"/>
              </a:rPr>
              <a:t>La méthode de propagande de masse</a:t>
            </a:r>
            <a:r>
              <a:rPr lang="fr-FR" sz="3600" dirty="0" smtClean="0">
                <a:latin typeface="Times New Roman" pitchFamily="18" charset="0"/>
                <a:cs typeface="Times New Roman" pitchFamily="18" charset="0"/>
              </a:rPr>
              <a:t>, dans laquelle il y a un effet simultané sur les analyseurs auditifs et visuels, pour une meilleure perception par le public</a:t>
            </a:r>
            <a:r>
              <a:rPr lang="fr-FR" sz="3600" dirty="0" smtClean="0">
                <a:latin typeface="Times New Roman" pitchFamily="18" charset="0"/>
                <a:cs typeface="Times New Roman" pitchFamily="18" charset="0"/>
              </a:rPr>
              <a:t>.</a:t>
            </a:r>
            <a:endParaRPr lang="ru-RU" sz="3600" dirty="0" smtClean="0">
              <a:latin typeface="Times New Roman" pitchFamily="18" charset="0"/>
              <a:cs typeface="Times New Roman" pitchFamily="18" charset="0"/>
            </a:endParaRPr>
          </a:p>
          <a:p>
            <a:pPr marL="0" indent="256032">
              <a:spcBef>
                <a:spcPts val="0"/>
              </a:spcBef>
            </a:pPr>
            <a:endParaRPr lang="ru-RU" sz="3600" b="1" dirty="0" smtClean="0">
              <a:latin typeface="Times New Roman" pitchFamily="18" charset="0"/>
              <a:cs typeface="Times New Roman" pitchFamily="18" charset="0"/>
            </a:endParaRPr>
          </a:p>
          <a:p>
            <a:pPr marL="0" indent="256032">
              <a:spcBef>
                <a:spcPts val="0"/>
              </a:spcBef>
            </a:pPr>
            <a:r>
              <a:rPr lang="fr-FR" sz="3600" b="1" dirty="0" smtClean="0">
                <a:latin typeface="Times New Roman" pitchFamily="18" charset="0"/>
                <a:cs typeface="Times New Roman" pitchFamily="18" charset="0"/>
              </a:rPr>
              <a:t>Cette méthode comprend: </a:t>
            </a:r>
            <a:r>
              <a:rPr lang="fr-FR" sz="3600" dirty="0" smtClean="0">
                <a:latin typeface="Times New Roman" pitchFamily="18" charset="0"/>
                <a:cs typeface="Times New Roman" pitchFamily="18" charset="0"/>
              </a:rPr>
              <a:t>les productions théâtrales, les films d'éducation à la santé, les événements télévisés et pop.</a:t>
            </a:r>
            <a:endParaRPr lang="ru-RU" sz="3600" b="1"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normAutofit/>
          </a:bodyPr>
          <a:lstStyle/>
          <a:p>
            <a:pPr>
              <a:defRPr/>
            </a:pPr>
            <a:fld id="{2F80F902-4385-47CE-9092-1643B02AED14}" type="slidenum">
              <a:rPr lang="ru-RU"/>
              <a:pPr>
                <a:defRPr/>
              </a:pPr>
              <a:t>24</a:t>
            </a:fld>
            <a:endParaRPr lang="ru-RU"/>
          </a:p>
        </p:txBody>
      </p:sp>
      <p:sp>
        <p:nvSpPr>
          <p:cNvPr id="63490" name="Заголовок 1"/>
          <p:cNvSpPr>
            <a:spLocks noGrp="1"/>
          </p:cNvSpPr>
          <p:nvPr>
            <p:ph type="title"/>
          </p:nvPr>
        </p:nvSpPr>
        <p:spPr>
          <a:xfrm>
            <a:off x="2143108" y="285728"/>
            <a:ext cx="4614866" cy="1000132"/>
          </a:xfrm>
        </p:spPr>
        <p:txBody>
          <a:bodyPr/>
          <a:lstStyle/>
          <a:p>
            <a:pPr algn="ctr">
              <a:defRPr/>
            </a:pPr>
            <a:r>
              <a:rPr lang="fr-FR" sz="3600" dirty="0" smtClean="0">
                <a:solidFill>
                  <a:schemeClr val="tx1"/>
                </a:solidFill>
                <a:latin typeface="Times New Roman" pitchFamily="18" charset="0"/>
                <a:cs typeface="Times New Roman" pitchFamily="18" charset="0"/>
              </a:rPr>
              <a:t>Méthode combinée</a:t>
            </a:r>
            <a:endParaRPr lang="ru-RU" sz="36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p:spPr>
        <p:txBody>
          <a:bodyPr>
            <a:normAutofit lnSpcReduction="10000"/>
          </a:bodyPr>
          <a:lstStyle/>
          <a:p>
            <a:pPr marL="0" indent="256032" algn="ctr">
              <a:spcBef>
                <a:spcPts val="0"/>
              </a:spcBef>
              <a:buNone/>
            </a:pPr>
            <a:r>
              <a:rPr lang="fr-FR" sz="3000" b="1" dirty="0" smtClean="0">
                <a:latin typeface="Times New Roman" pitchFamily="18" charset="0"/>
                <a:cs typeface="Times New Roman" pitchFamily="18" charset="0"/>
              </a:rPr>
              <a:t>Une attitude positive envers la santé </a:t>
            </a:r>
            <a:r>
              <a:rPr lang="fr-FR" sz="3000" dirty="0" smtClean="0">
                <a:latin typeface="Times New Roman" pitchFamily="18" charset="0"/>
                <a:cs typeface="Times New Roman" pitchFamily="18" charset="0"/>
              </a:rPr>
              <a:t>est une position relativement stable, l'établissement d'un mode de vie sain, le changement d'habitudes nocives pour la santé, la formation de conditions pour atteindre un niveau de santé optimal.</a:t>
            </a:r>
            <a:r>
              <a:rPr lang="ru-RU" sz="3000" dirty="0" smtClean="0">
                <a:latin typeface="Times New Roman" pitchFamily="18" charset="0"/>
                <a:cs typeface="Times New Roman" pitchFamily="18" charset="0"/>
              </a:rPr>
              <a:t> </a:t>
            </a:r>
          </a:p>
          <a:p>
            <a:pPr marL="0" indent="256032" algn="ctr">
              <a:spcBef>
                <a:spcPts val="0"/>
              </a:spcBef>
              <a:buNone/>
            </a:pPr>
            <a:endParaRPr lang="ru-RU" sz="3000" b="1" dirty="0" smtClean="0">
              <a:latin typeface="Times New Roman" pitchFamily="18" charset="0"/>
              <a:cs typeface="Times New Roman" pitchFamily="18" charset="0"/>
            </a:endParaRPr>
          </a:p>
          <a:p>
            <a:pPr marL="0" indent="256032" algn="ctr">
              <a:spcBef>
                <a:spcPts val="0"/>
              </a:spcBef>
              <a:buNone/>
            </a:pPr>
            <a:r>
              <a:rPr lang="fr-FR" sz="3000" b="1" dirty="0" smtClean="0">
                <a:latin typeface="Times New Roman" pitchFamily="18" charset="0"/>
                <a:cs typeface="Times New Roman" pitchFamily="18" charset="0"/>
              </a:rPr>
              <a:t>La motivation à la formation d'un besoin de santé est </a:t>
            </a:r>
            <a:r>
              <a:rPr lang="fr-FR" sz="3000" dirty="0" smtClean="0">
                <a:latin typeface="Times New Roman" pitchFamily="18" charset="0"/>
                <a:cs typeface="Times New Roman" pitchFamily="18" charset="0"/>
              </a:rPr>
              <a:t>l'incitation des individus à agir pour renforcer, préserver et restaurer la santé. La </a:t>
            </a:r>
            <a:endParaRPr lang="ru-RU" sz="3000" dirty="0" smtClean="0">
              <a:latin typeface="Times New Roman" pitchFamily="18" charset="0"/>
              <a:cs typeface="Times New Roman" pitchFamily="18" charset="0"/>
            </a:endParaRPr>
          </a:p>
          <a:p>
            <a:pPr marL="0" indent="256032" algn="ctr">
              <a:spcBef>
                <a:spcPts val="0"/>
              </a:spcBef>
              <a:buNone/>
            </a:pPr>
            <a:endParaRPr lang="ru-RU" sz="3000" dirty="0" smtClean="0">
              <a:latin typeface="Times New Roman" pitchFamily="18" charset="0"/>
              <a:cs typeface="Times New Roman" pitchFamily="18" charset="0"/>
            </a:endParaRPr>
          </a:p>
          <a:p>
            <a:pPr marL="0" indent="256032" algn="ctr">
              <a:spcBef>
                <a:spcPts val="0"/>
              </a:spcBef>
              <a:buNone/>
            </a:pPr>
            <a:r>
              <a:rPr lang="fr-FR" sz="3000" dirty="0" smtClean="0">
                <a:latin typeface="Times New Roman" pitchFamily="18" charset="0"/>
                <a:cs typeface="Times New Roman" pitchFamily="18" charset="0"/>
              </a:rPr>
              <a:t>Promotion de la santé est au cœur de l &amp; apos; élaboration et de l &amp; apos; élaboration des politiques et stratégies de l &amp; apos; état et de la société en matière de santé.</a:t>
            </a:r>
            <a:endParaRPr lang="ru-RU" sz="3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a:bodyPr>
          <a:lstStyle/>
          <a:p>
            <a:pPr marL="0" indent="256032">
              <a:spcBef>
                <a:spcPts val="0"/>
              </a:spcBef>
              <a:buNone/>
            </a:pPr>
            <a:r>
              <a:rPr lang="fr-FR" sz="3200" b="1" dirty="0" smtClean="0">
                <a:latin typeface="Times New Roman" pitchFamily="18" charset="0"/>
                <a:cs typeface="Times New Roman" pitchFamily="18" charset="0"/>
              </a:rPr>
              <a:t>Prévention (grec</a:t>
            </a:r>
            <a:r>
              <a:rPr lang="ru-RU"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 Prophylaktikos</a:t>
            </a:r>
            <a:r>
              <a:rPr lang="ru-RU"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 </a:t>
            </a:r>
            <a:r>
              <a:rPr lang="fr-FR" sz="3200" dirty="0" smtClean="0">
                <a:latin typeface="Times New Roman" pitchFamily="18" charset="0"/>
                <a:cs typeface="Times New Roman" pitchFamily="18" charset="0"/>
              </a:rPr>
              <a:t>complexe diverses mesures visant à prévenir un phénomène et/ou à éliminer les facteurs de risque.</a:t>
            </a:r>
            <a:endParaRPr lang="ru-RU" sz="3200" dirty="0" smtClean="0">
              <a:latin typeface="Times New Roman" pitchFamily="18" charset="0"/>
              <a:cs typeface="Times New Roman" pitchFamily="18" charset="0"/>
            </a:endParaRPr>
          </a:p>
          <a:p>
            <a:pPr marL="0" indent="256032">
              <a:spcBef>
                <a:spcPts val="0"/>
              </a:spcBef>
            </a:pPr>
            <a:endParaRPr lang="ru-RU" sz="3200" b="1" dirty="0" smtClean="0">
              <a:latin typeface="Times New Roman" pitchFamily="18" charset="0"/>
              <a:cs typeface="Times New Roman" pitchFamily="18" charset="0"/>
            </a:endParaRPr>
          </a:p>
          <a:p>
            <a:pPr marL="0" indent="256032">
              <a:spcBef>
                <a:spcPts val="0"/>
              </a:spcBef>
              <a:buNone/>
            </a:pPr>
            <a:r>
              <a:rPr lang="fr-FR" sz="3200" b="1" dirty="0" smtClean="0">
                <a:latin typeface="Times New Roman" pitchFamily="18" charset="0"/>
                <a:cs typeface="Times New Roman" pitchFamily="18" charset="0"/>
              </a:rPr>
              <a:t>La prévention dans les soins de santé est </a:t>
            </a:r>
            <a:r>
              <a:rPr lang="fr-FR" sz="3200" dirty="0" smtClean="0">
                <a:latin typeface="Times New Roman" pitchFamily="18" charset="0"/>
                <a:cs typeface="Times New Roman" pitchFamily="18" charset="0"/>
              </a:rPr>
              <a:t>une activité pratique par laquelle il est possible de préserver et d'améliorer la santé de la population, d'élever une jeune génération en bonne santé, d'assurer une capacité de travail élevée et une vie active prolongée.</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buNone/>
            </a:pPr>
            <a:endParaRPr lang="ru-RU" b="1" dirty="0" smtClean="0"/>
          </a:p>
          <a:p>
            <a:pPr>
              <a:buNone/>
            </a:pPr>
            <a:endParaRPr lang="ru-RU" b="1" dirty="0" smtClean="0"/>
          </a:p>
          <a:p>
            <a:pPr>
              <a:buNone/>
            </a:pPr>
            <a:endParaRPr lang="ru-RU" b="1" dirty="0" smtClean="0"/>
          </a:p>
          <a:p>
            <a:pPr marL="0" indent="256032" algn="ctr">
              <a:spcBef>
                <a:spcPts val="0"/>
              </a:spcBef>
              <a:buNone/>
            </a:pPr>
            <a:r>
              <a:rPr lang="fr-FR" sz="3200" b="1" dirty="0" smtClean="0">
                <a:latin typeface="Times New Roman" pitchFamily="18" charset="0"/>
                <a:cs typeface="Times New Roman" pitchFamily="18" charset="0"/>
              </a:rPr>
              <a:t>Prévention des maladies - </a:t>
            </a:r>
            <a:r>
              <a:rPr lang="fr-FR" sz="3200" dirty="0" smtClean="0">
                <a:latin typeface="Times New Roman" pitchFamily="18" charset="0"/>
                <a:cs typeface="Times New Roman" pitchFamily="18" charset="0"/>
              </a:rPr>
              <a:t>un système de mesures de nature médicale et non médicale visant à prévenir, réduire le risque de développer des anomalies dans l'état de santé et des maladies, prévenir ou ralentir leur progression, réduire leurs effets néfastes.</a:t>
            </a:r>
            <a:endParaRPr lang="ru-RU" sz="3200" dirty="0">
              <a:latin typeface="Times New Roman" pitchFamily="18" charset="0"/>
              <a:cs typeface="Times New Roman" pitchFamily="18" charset="0"/>
            </a:endParaRPr>
          </a:p>
        </p:txBody>
      </p:sp>
      <p:pic>
        <p:nvPicPr>
          <p:cNvPr id="4" name="Рисунок 4" descr="http://mediasubs.ru/group/uploads/fi/filosofiya-zdorovya/image2/OTgtM2FlZ.jpg"/>
          <p:cNvPicPr>
            <a:picLocks noChangeAspect="1" noChangeArrowheads="1"/>
          </p:cNvPicPr>
          <p:nvPr/>
        </p:nvPicPr>
        <p:blipFill>
          <a:blip r:embed="rId2" cstate="print"/>
          <a:srcRect/>
          <a:stretch>
            <a:fillRect/>
          </a:stretch>
        </p:blipFill>
        <p:spPr bwMode="auto">
          <a:xfrm>
            <a:off x="7164288" y="188640"/>
            <a:ext cx="1800200" cy="119709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04664"/>
            <a:ext cx="8329642" cy="6120680"/>
          </a:xfrm>
        </p:spPr>
        <p:txBody>
          <a:bodyPr>
            <a:normAutofit fontScale="92500" lnSpcReduction="20000"/>
          </a:bodyPr>
          <a:lstStyle/>
          <a:p>
            <a:pPr marL="0" indent="256032">
              <a:lnSpc>
                <a:spcPct val="120000"/>
              </a:lnSpc>
              <a:spcBef>
                <a:spcPts val="0"/>
              </a:spcBef>
              <a:buNone/>
            </a:pPr>
            <a:r>
              <a:rPr lang="fr-FR" b="1" dirty="0" smtClean="0">
                <a:latin typeface="Times New Roman" pitchFamily="18" charset="0"/>
                <a:cs typeface="Times New Roman" pitchFamily="18" charset="0"/>
              </a:rPr>
              <a:t>La prévention médicale est </a:t>
            </a:r>
            <a:r>
              <a:rPr lang="fr-FR" dirty="0" smtClean="0">
                <a:latin typeface="Times New Roman" pitchFamily="18" charset="0"/>
                <a:cs typeface="Times New Roman" pitchFamily="18" charset="0"/>
              </a:rPr>
              <a:t>un système de mesures préventives mis en œuvre par le biais du système de santé.</a:t>
            </a:r>
            <a:endParaRPr lang="ru-RU" dirty="0" smtClean="0">
              <a:latin typeface="Times New Roman" pitchFamily="18" charset="0"/>
              <a:cs typeface="Times New Roman" pitchFamily="18" charset="0"/>
            </a:endParaRPr>
          </a:p>
          <a:p>
            <a:pPr marL="0" indent="256032">
              <a:lnSpc>
                <a:spcPct val="120000"/>
              </a:lnSpc>
              <a:spcBef>
                <a:spcPts val="0"/>
              </a:spcBef>
              <a:buNone/>
            </a:pPr>
            <a:endParaRPr lang="ru-RU" dirty="0" smtClean="0">
              <a:latin typeface="Times New Roman" pitchFamily="18" charset="0"/>
              <a:cs typeface="Times New Roman" pitchFamily="18" charset="0"/>
            </a:endParaRPr>
          </a:p>
          <a:p>
            <a:pPr marL="0" indent="256032" algn="ctr">
              <a:lnSpc>
                <a:spcPct val="120000"/>
              </a:lnSpc>
              <a:spcBef>
                <a:spcPts val="0"/>
              </a:spcBef>
              <a:buNone/>
            </a:pPr>
            <a:r>
              <a:rPr lang="fr-FR" b="1" i="1" dirty="0" smtClean="0">
                <a:latin typeface="Times New Roman" pitchFamily="18" charset="0"/>
                <a:cs typeface="Times New Roman" pitchFamily="18" charset="0"/>
              </a:rPr>
              <a:t>La prévention médicale par rapport à la population est définie comme:</a:t>
            </a:r>
            <a:endParaRPr lang="ru-RU" b="1" i="1"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Ø"/>
            </a:pPr>
            <a:r>
              <a:rPr lang="fr-FR" b="1" dirty="0" smtClean="0">
                <a:latin typeface="Times New Roman" pitchFamily="18" charset="0"/>
                <a:cs typeface="Times New Roman" pitchFamily="18" charset="0"/>
              </a:rPr>
              <a:t>individuel- </a:t>
            </a:r>
            <a:r>
              <a:rPr lang="fr-FR" dirty="0" smtClean="0">
                <a:latin typeface="Times New Roman" pitchFamily="18" charset="0"/>
                <a:cs typeface="Times New Roman" pitchFamily="18" charset="0"/>
              </a:rPr>
              <a:t>mesures préventives menées avec des individus;</a:t>
            </a:r>
            <a:endParaRPr lang="ru-RU"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Ø"/>
            </a:pPr>
            <a:r>
              <a:rPr lang="fr-FR" b="1" dirty="0" smtClean="0">
                <a:latin typeface="Times New Roman" pitchFamily="18" charset="0"/>
                <a:cs typeface="Times New Roman" pitchFamily="18" charset="0"/>
              </a:rPr>
              <a:t> groupe</a:t>
            </a:r>
            <a:r>
              <a:rPr lang="fr-FR" dirty="0" smtClean="0">
                <a:latin typeface="Times New Roman" pitchFamily="18" charset="0"/>
                <a:cs typeface="Times New Roman" pitchFamily="18" charset="0"/>
              </a:rPr>
              <a:t>-activités de prévention menées avec des groupes de personnes présentant des symptômes et des facteurs de risque similaires( groupes cibles);</a:t>
            </a:r>
            <a:endParaRPr lang="ru-RU"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Ø"/>
            </a:pPr>
            <a:r>
              <a:rPr lang="fr-FR" b="1" dirty="0" smtClean="0">
                <a:latin typeface="Times New Roman" pitchFamily="18" charset="0"/>
                <a:cs typeface="Times New Roman" pitchFamily="18" charset="0"/>
              </a:rPr>
              <a:t>population (masse) - </a:t>
            </a:r>
            <a:r>
              <a:rPr lang="fr-FR" dirty="0" smtClean="0">
                <a:latin typeface="Times New Roman" pitchFamily="18" charset="0"/>
                <a:cs typeface="Times New Roman" pitchFamily="18" charset="0"/>
              </a:rPr>
              <a:t>mesures préventives couvrant de grandes populations (population) ou la population en général. </a:t>
            </a:r>
            <a:endParaRPr lang="ru-RU" dirty="0" smtClean="0">
              <a:latin typeface="Times New Roman" pitchFamily="18" charset="0"/>
              <a:cs typeface="Times New Roman" pitchFamily="18" charset="0"/>
            </a:endParaRPr>
          </a:p>
          <a:p>
            <a:pPr marL="0" indent="256032">
              <a:lnSpc>
                <a:spcPct val="120000"/>
              </a:lnSpc>
              <a:spcBef>
                <a:spcPts val="0"/>
              </a:spcBef>
              <a:buNone/>
            </a:pPr>
            <a:r>
              <a:rPr lang="fr-FR" dirty="0" smtClean="0">
                <a:latin typeface="Times New Roman" pitchFamily="18" charset="0"/>
                <a:cs typeface="Times New Roman" pitchFamily="18" charset="0"/>
              </a:rPr>
              <a:t>Le niveau de prévention au niveau de la population ne se limite généralement pas aux interventions médicales: il s'agit de programmes de prévention locaux ou de campagnes massives visant à promouvoir la santé et à prévenir les maladies.</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a:bodyPr>
          <a:lstStyle/>
          <a:p>
            <a:pPr marL="0" indent="256032">
              <a:spcBef>
                <a:spcPts val="0"/>
              </a:spcBef>
              <a:buNone/>
            </a:pPr>
            <a:endParaRPr lang="ru-RU" sz="3200" b="1" dirty="0" smtClean="0">
              <a:latin typeface="Times New Roman" pitchFamily="18" charset="0"/>
              <a:cs typeface="Times New Roman" pitchFamily="18" charset="0"/>
            </a:endParaRPr>
          </a:p>
          <a:p>
            <a:pPr marL="0" indent="256032">
              <a:spcBef>
                <a:spcPts val="0"/>
              </a:spcBef>
              <a:buNone/>
            </a:pPr>
            <a:endParaRPr lang="ru-RU" sz="3200" b="1" dirty="0" smtClean="0">
              <a:latin typeface="Times New Roman" pitchFamily="18" charset="0"/>
              <a:cs typeface="Times New Roman" pitchFamily="18" charset="0"/>
            </a:endParaRPr>
          </a:p>
          <a:p>
            <a:pPr marL="0" indent="256032" algn="ctr">
              <a:spcBef>
                <a:spcPts val="0"/>
              </a:spcBef>
              <a:buNone/>
            </a:pPr>
            <a:r>
              <a:rPr lang="fr-FR" sz="3200" b="1" dirty="0" smtClean="0">
                <a:latin typeface="Times New Roman" pitchFamily="18" charset="0"/>
                <a:cs typeface="Times New Roman" pitchFamily="18" charset="0"/>
              </a:rPr>
              <a:t>La prévention primaire est </a:t>
            </a:r>
            <a:r>
              <a:rPr lang="fr-FR" sz="3200" dirty="0" smtClean="0">
                <a:latin typeface="Times New Roman" pitchFamily="18" charset="0"/>
                <a:cs typeface="Times New Roman" pitchFamily="18" charset="0"/>
              </a:rPr>
              <a:t>un ensemble de mesures visant à prévenir les facteurs de risque de maladies associées à des conditions de vie défavorables, à l'environnement et à l'environnement de travail, au mode de vie.</a:t>
            </a:r>
            <a:endParaRPr lang="ru-RU"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lstStyle/>
          <a:p>
            <a:endParaRPr lang="ru-RU" b="1" dirty="0" smtClean="0"/>
          </a:p>
          <a:p>
            <a:pPr marL="0" indent="256032" algn="ctr">
              <a:spcBef>
                <a:spcPts val="0"/>
              </a:spcBef>
              <a:buNone/>
            </a:pPr>
            <a:endParaRPr lang="ru-RU" sz="3200" b="1" dirty="0" smtClean="0">
              <a:latin typeface="Times New Roman" pitchFamily="18" charset="0"/>
              <a:cs typeface="Times New Roman" pitchFamily="18" charset="0"/>
            </a:endParaRPr>
          </a:p>
          <a:p>
            <a:pPr marL="0" indent="256032" algn="ctr">
              <a:spcBef>
                <a:spcPts val="0"/>
              </a:spcBef>
              <a:buNone/>
            </a:pPr>
            <a:r>
              <a:rPr lang="fr-FR" sz="3200" b="1" dirty="0" smtClean="0">
                <a:latin typeface="Times New Roman" pitchFamily="18" charset="0"/>
                <a:cs typeface="Times New Roman" pitchFamily="18" charset="0"/>
              </a:rPr>
              <a:t>La prévention primaire est </a:t>
            </a:r>
            <a:r>
              <a:rPr lang="fr-FR" sz="3200" dirty="0" smtClean="0">
                <a:latin typeface="Times New Roman" pitchFamily="18" charset="0"/>
                <a:cs typeface="Times New Roman" pitchFamily="18" charset="0"/>
              </a:rPr>
              <a:t>un ensemble de mesures médicales et non médicales visant à prévenir le développement d'anomalies dans l'état de santé et de maladies communes à l'ensemble de la population, à certains groupes et individus régionaux, sociaux, d'âge, professionnels et autres.</a:t>
            </a:r>
            <a:endParaRPr lang="ru-RU"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480720"/>
          </a:xfrm>
        </p:spPr>
        <p:txBody>
          <a:bodyPr>
            <a:normAutofit fontScale="32500" lnSpcReduction="20000"/>
          </a:bodyPr>
          <a:lstStyle/>
          <a:p>
            <a:pPr marL="0" indent="256032" algn="ctr">
              <a:lnSpc>
                <a:spcPct val="120000"/>
              </a:lnSpc>
              <a:spcBef>
                <a:spcPts val="0"/>
              </a:spcBef>
              <a:buNone/>
            </a:pPr>
            <a:r>
              <a:rPr lang="fr-FR" sz="8600" b="1" dirty="0" smtClean="0">
                <a:latin typeface="Times New Roman" pitchFamily="18" charset="0"/>
                <a:cs typeface="Times New Roman" pitchFamily="18" charset="0"/>
              </a:rPr>
              <a:t>La prévention primaire comprend:  </a:t>
            </a:r>
            <a:endParaRPr lang="ru-RU" sz="8600" b="1" dirty="0" smtClean="0">
              <a:latin typeface="Times New Roman" pitchFamily="18" charset="0"/>
              <a:cs typeface="Times New Roman" pitchFamily="18" charset="0"/>
            </a:endParaRPr>
          </a:p>
          <a:p>
            <a:pPr marL="0" indent="256032">
              <a:lnSpc>
                <a:spcPct val="120000"/>
              </a:lnSpc>
              <a:spcBef>
                <a:spcPts val="0"/>
              </a:spcBef>
              <a:buNone/>
            </a:pPr>
            <a:r>
              <a:rPr lang="fr-FR" sz="6800" b="1" dirty="0" smtClean="0">
                <a:latin typeface="Times New Roman" pitchFamily="18" charset="0"/>
                <a:cs typeface="Times New Roman" pitchFamily="18" charset="0"/>
              </a:rPr>
              <a:t>1)</a:t>
            </a:r>
            <a:r>
              <a:rPr lang="fr-FR" sz="6800" dirty="0" smtClean="0">
                <a:latin typeface="Times New Roman" pitchFamily="18" charset="0"/>
                <a:cs typeface="Times New Roman" pitchFamily="18" charset="0"/>
              </a:rPr>
              <a:t> Mesures visant à réduire l'influence de facteurs nocifs sur le corps humain (amélioration de la qualité de l'air, de l'eau potable, de la structure et de la qualité de la Nutrition, des conditions de travail, de la vie quotidienne et des loisirs, du niveau de stress psychosocial et d'autres affectant la qualité de la vie), contrôle environnemental et sanitaire.</a:t>
            </a:r>
            <a:endParaRPr lang="ru-RU" sz="6800" dirty="0" smtClean="0">
              <a:latin typeface="Times New Roman" pitchFamily="18" charset="0"/>
              <a:cs typeface="Times New Roman" pitchFamily="18" charset="0"/>
            </a:endParaRPr>
          </a:p>
          <a:p>
            <a:pPr marL="0" indent="256032">
              <a:lnSpc>
                <a:spcPct val="120000"/>
              </a:lnSpc>
              <a:spcBef>
                <a:spcPts val="0"/>
              </a:spcBef>
              <a:buNone/>
            </a:pPr>
            <a:r>
              <a:rPr lang="fr-FR" sz="6800" b="1" dirty="0" smtClean="0">
                <a:latin typeface="Times New Roman" pitchFamily="18" charset="0"/>
                <a:cs typeface="Times New Roman" pitchFamily="18" charset="0"/>
              </a:rPr>
              <a:t>2)</a:t>
            </a:r>
            <a:r>
              <a:rPr lang="fr-FR" sz="6800" dirty="0" smtClean="0">
                <a:latin typeface="Times New Roman" pitchFamily="18" charset="0"/>
                <a:cs typeface="Times New Roman" pitchFamily="18" charset="0"/>
              </a:rPr>
              <a:t> Mesures visant à promouvoir un mode de vie sain, y compris:  </a:t>
            </a:r>
            <a:endParaRPr lang="ru-RU" sz="6800"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v"/>
            </a:pPr>
            <a:r>
              <a:rPr lang="fr-FR" sz="6800" dirty="0" smtClean="0">
                <a:latin typeface="Times New Roman" pitchFamily="18" charset="0"/>
                <a:cs typeface="Times New Roman" pitchFamily="18" charset="0"/>
              </a:rPr>
              <a:t>mise en place d'un système de sensibilisation pour sensibiliser toutes les Catégories de la population aux effets négatifs des facteurs de risque sur la santé et aux possibilités de les réduire; </a:t>
            </a:r>
            <a:endParaRPr lang="ru-RU" sz="6800"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v"/>
            </a:pPr>
            <a:r>
              <a:rPr lang="fr-FR" sz="6800" dirty="0" smtClean="0">
                <a:latin typeface="Times New Roman" pitchFamily="18" charset="0"/>
                <a:cs typeface="Times New Roman" pitchFamily="18" charset="0"/>
              </a:rPr>
              <a:t>mesures visant à réduire la prévalence du tabagisme et de la consommation de tabac, à réduire la consommation d'alcool, à prévenir la consommation de drogues et de stupéfiants;  </a:t>
            </a:r>
            <a:endParaRPr lang="ru-RU" sz="6800" dirty="0" smtClean="0">
              <a:latin typeface="Times New Roman" pitchFamily="18" charset="0"/>
              <a:cs typeface="Times New Roman" pitchFamily="18" charset="0"/>
            </a:endParaRPr>
          </a:p>
          <a:p>
            <a:pPr marL="0" indent="256032">
              <a:lnSpc>
                <a:spcPct val="120000"/>
              </a:lnSpc>
              <a:spcBef>
                <a:spcPts val="0"/>
              </a:spcBef>
              <a:buClrTx/>
              <a:buFont typeface="Wingdings" pitchFamily="2" charset="2"/>
              <a:buChar char="v"/>
            </a:pPr>
            <a:r>
              <a:rPr lang="fr-FR" sz="6800" dirty="0" smtClean="0">
                <a:latin typeface="Times New Roman" pitchFamily="18" charset="0"/>
                <a:cs typeface="Times New Roman" pitchFamily="18" charset="0"/>
              </a:rPr>
              <a:t>encourager la population à adopter un mode de vie physiquement actif, à pratiquer la culture physique, le Tourisme et le sport, et à rendre ces activités plus accessibles.</a:t>
            </a:r>
            <a:endParaRPr lang="ru-RU" sz="6800" dirty="0" smtClean="0">
              <a:latin typeface="Times New Roman" pitchFamily="18" charset="0"/>
              <a:cs typeface="Times New Roman" pitchFamily="18" charset="0"/>
            </a:endParaRP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675</TotalTime>
  <Words>1886</Words>
  <Application>Microsoft Office PowerPoint</Application>
  <PresentationFormat>Экран (4:3)</PresentationFormat>
  <Paragraphs>105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Открытая</vt:lpstr>
      <vt:lpstr>Problèmes de prévention modernes.  Promotion de modes  de vie sains.</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Méthodes de promotion d'un mode de vie sain:</vt:lpstr>
      <vt:lpstr>Propagande orale:</vt:lpstr>
      <vt:lpstr>Propagande imprimée</vt:lpstr>
      <vt:lpstr>Propagande imprimée</vt:lpstr>
      <vt:lpstr>Méthode visuelle (picturale)</vt:lpstr>
      <vt:lpstr>Méthode combinée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Профилактика</dc:title>
  <cp:lastModifiedBy>Tanya</cp:lastModifiedBy>
  <cp:revision>60</cp:revision>
  <dcterms:modified xsi:type="dcterms:W3CDTF">2020-03-16T17:51:03Z</dcterms:modified>
</cp:coreProperties>
</file>