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321" r:id="rId4"/>
    <p:sldId id="257" r:id="rId5"/>
    <p:sldId id="258" r:id="rId6"/>
    <p:sldId id="260" r:id="rId7"/>
    <p:sldId id="261" r:id="rId8"/>
    <p:sldId id="262" r:id="rId9"/>
    <p:sldId id="270" r:id="rId10"/>
    <p:sldId id="267" r:id="rId11"/>
    <p:sldId id="263" r:id="rId12"/>
    <p:sldId id="264" r:id="rId13"/>
    <p:sldId id="265" r:id="rId14"/>
    <p:sldId id="266" r:id="rId15"/>
    <p:sldId id="277" r:id="rId16"/>
    <p:sldId id="278" r:id="rId17"/>
    <p:sldId id="279" r:id="rId18"/>
    <p:sldId id="271" r:id="rId19"/>
    <p:sldId id="272" r:id="rId20"/>
    <p:sldId id="274" r:id="rId21"/>
    <p:sldId id="280" r:id="rId22"/>
    <p:sldId id="281" r:id="rId23"/>
    <p:sldId id="311" r:id="rId24"/>
    <p:sldId id="313" r:id="rId25"/>
    <p:sldId id="312" r:id="rId26"/>
    <p:sldId id="318" r:id="rId27"/>
    <p:sldId id="298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5" r:id="rId36"/>
    <p:sldId id="293" r:id="rId37"/>
    <p:sldId id="294" r:id="rId38"/>
    <p:sldId id="296" r:id="rId39"/>
    <p:sldId id="297" r:id="rId40"/>
    <p:sldId id="299" r:id="rId41"/>
    <p:sldId id="300" r:id="rId42"/>
    <p:sldId id="301" r:id="rId43"/>
    <p:sldId id="302" r:id="rId44"/>
    <p:sldId id="303" r:id="rId45"/>
    <p:sldId id="305" r:id="rId46"/>
    <p:sldId id="306" r:id="rId47"/>
    <p:sldId id="319" r:id="rId48"/>
    <p:sldId id="320" r:id="rId49"/>
    <p:sldId id="308" r:id="rId50"/>
    <p:sldId id="304" r:id="rId51"/>
    <p:sldId id="284" r:id="rId52"/>
    <p:sldId id="285" r:id="rId53"/>
    <p:sldId id="314" r:id="rId54"/>
    <p:sldId id="315" r:id="rId55"/>
    <p:sldId id="316" r:id="rId56"/>
    <p:sldId id="317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027" autoAdjust="0"/>
  </p:normalViewPr>
  <p:slideViewPr>
    <p:cSldViewPr snapToGrid="0">
      <p:cViewPr varScale="1">
        <p:scale>
          <a:sx n="63" d="100"/>
          <a:sy n="63" d="100"/>
        </p:scale>
        <p:origin x="8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1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1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9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9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24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3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4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4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49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0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CE8C7-1CAB-4725-B155-9199464647B4}" type="datetimeFigureOut">
              <a:rPr lang="ru-RU" smtClean="0"/>
              <a:t>пт 27.03.20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3F677-40B5-4B0C-BCEC-B2C75D2B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8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6073" y="224135"/>
            <a:ext cx="10723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«Астраханский государственный медицинский университет»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236" y="5258206"/>
            <a:ext cx="10571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Харченко Геннадий Андреевич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медицинских наук, профессор,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детских инфекций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«Астраханский государственный медицинский университет» Минздрава РФ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218" y="1725508"/>
            <a:ext cx="6289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 ИНФЕКЦИЯ (COVID-19): этиология, эпидемиология, клиника, диагностика, лечение и профилактика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588735"/>
            <a:ext cx="5004527" cy="33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9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4" y="307630"/>
            <a:ext cx="11277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ВОСПРИИМЧИВОСТЬ К ВОЗБУДИТЕЛЮ ВЫСОКАЯ У ВСЕХ ГРУПП НАСЕЛЕНИЯ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1674" y="1595827"/>
            <a:ext cx="54171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риска тяжёлого течения заболевания и риска летального исхода: 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старше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лет; - пациенты с хроническими болезнями(сахарным диабетом, болезнями органов дыхания, сердечно-сосудистой системы, онкологическими заболеваниями).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10" y="1595827"/>
            <a:ext cx="5680364" cy="48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6" y="377593"/>
            <a:ext cx="11637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  НОВОЙ КОРОНАВИРУСНОЙ ИНФЕКЦИИ (COVID-19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вируса от больного максимально в первые 1-3 дня от начала болезни и может начинаться за 48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до начала заболевания.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изолирован 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фекалий,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пока доказательств реализации фекально-орального механизма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нет.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вируса обычно продолжается до 12 дней в легких/умеренных случаях 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&gt;2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недель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тяжелых случаях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выздоровевших пациентов ПЦР может быть положительной после исчезновения симптомов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Существенной циркуляции вируса в популяции не наблюдается (0.14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из320 000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протестированных лиц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случаев заражения возникает при контакте с клинически манифестированными случаями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1-5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38000 близких контактов развивается COVID-19).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Передача в большинстве случаев осуществляется в семейных кластерах (75-85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кластеров)</a:t>
            </a:r>
          </a:p>
        </p:txBody>
      </p:sp>
    </p:spTree>
    <p:extLst>
      <p:ext uri="{BB962C8B-B14F-4D97-AF65-F5344CB8AC3E}">
        <p14:creationId xmlns:p14="http://schemas.microsoft.com/office/powerpoint/2010/main" val="26780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08" y="210235"/>
            <a:ext cx="10903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НОВОЙ КОРОНАВИРУСНОЙ ИНФЕКЦИИ (COVID-19)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5527" y="903422"/>
            <a:ext cx="115962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Размножение в эпителии верхних и нижних дыхательных путей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альвеоцитов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развивается вирусная пневмония, при этом вирус вызывает повышение проницаемости клеточных мембран и усиленный транспорт жидкости, богатой альбумином, в интерстициальную ткань лёгкого и просвет альвеол – развивается интерстициальный и альвеолярный отек. При этом разрушается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сурфактант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ведёт к коллапсу альвеол, в результате резкого нарушения газообмена развивается острый респираторный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дисстресс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-синдром (ОРДС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40%летальность).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размножаться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энтероцитах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кишечника (вирус выделен из фекалий)?</a:t>
            </a:r>
          </a:p>
        </p:txBody>
      </p:sp>
    </p:spTree>
    <p:extLst>
      <p:ext uri="{BB962C8B-B14F-4D97-AF65-F5344CB8AC3E}">
        <p14:creationId xmlns:p14="http://schemas.microsoft.com/office/powerpoint/2010/main" val="5703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138"/>
            <a:ext cx="12192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ОСОБЕННОСТИ КОРОНАВИРУСНОЙ ИНФЕКЦИИ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при COVID-19 колеблется от 2 до 14 сут., чаще составляет от 5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8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сут. 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сравнения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инкубационный период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сезонного гриппа составляет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2 дней).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клиническими признаками COVID-2019 являются: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температуры тела и интоксикация (90%)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кашель – сухой или со скудной мокротой (50%)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 (40%)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боль (20%)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диарея (3%) 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в дебюте инфекции могут наблюдаться при нормальной температуре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1781" y="501548"/>
            <a:ext cx="113468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COVID-19 по типу ОРВИ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острое начало заболевания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умеренно выраженные симптомы интоксикации и поражения верхних отделов респираторного тракта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катаральный синдром: кашель, першение в горле, реже встречается ринит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осмотре: гиперемия слизистой задней стенки глотки, гиперемия и отек слизистой оболочки носа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 подавляющего большинства больных на 5 – 7 день заболевание заканчивается выздоровлением</a:t>
            </a:r>
          </a:p>
        </p:txBody>
      </p:sp>
    </p:spTree>
    <p:extLst>
      <p:ext uri="{BB962C8B-B14F-4D97-AF65-F5344CB8AC3E}">
        <p14:creationId xmlns:p14="http://schemas.microsoft.com/office/powerpoint/2010/main" val="27360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224320"/>
            <a:ext cx="115408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Тяжелое течение COVID-19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 неделя заболевания ( 3 - 7 день)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поражения нижних дыхательных путей: - одышка (55%) - чувство нехватки воздуха, ощущение сдавленности в грудной клетке (20%) - усиливается кашель, появляется мокрота (28%)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кровохарканье,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(5%) - нарастают симптомы интоксикации</a:t>
            </a:r>
          </a:p>
        </p:txBody>
      </p:sp>
    </p:spTree>
    <p:extLst>
      <p:ext uri="{BB962C8B-B14F-4D97-AF65-F5344CB8AC3E}">
        <p14:creationId xmlns:p14="http://schemas.microsoft.com/office/powerpoint/2010/main" val="41429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263236"/>
            <a:ext cx="116793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Перкуссия: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притупление легочного звука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обеих сторон выслушиваются влажные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крепитирующие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мелкопузырчатые хрипы - на высоте вдоха хрипы становятся более интенсивными, после кашля они не исчезают, не меняются в зависимости от положения тела больного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инфильтрация преимущественно в периферических отделах легочных полей - при прогрессировании процесса инфильтрация нарастает, зоны поражения увеличиваются, присоединяется острый респираторный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дистресс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-синдром (ОРДС)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Признаком тяжелого течения COVID-2019 является быстрое прогрессирование дыхательной недостаточности, увеличение одышки, снижение сатурации кислорода по данным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являются основными клиническими ориентирами для экстренной госпитализации больных в отделение интенсивной терапии.</a:t>
            </a:r>
          </a:p>
        </p:txBody>
      </p:sp>
    </p:spTree>
    <p:extLst>
      <p:ext uri="{BB962C8B-B14F-4D97-AF65-F5344CB8AC3E}">
        <p14:creationId xmlns:p14="http://schemas.microsoft.com/office/powerpoint/2010/main" val="36825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8" y="404474"/>
            <a:ext cx="116101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можно выделить следующие клинические формы COVID-2019: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респираторная вирусная инфекция легкого течения.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дыхательной недостаточности.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ОДН.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Сепсис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Септический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(инфекционно-токсический) шок. 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тяжелого течения болезни и летального исхода наблюдается у больных COVID-19 старше 60 лет, имеющих  сопутствующие заболевания. </a:t>
            </a:r>
          </a:p>
        </p:txBody>
      </p:sp>
    </p:spTree>
    <p:extLst>
      <p:ext uri="{BB962C8B-B14F-4D97-AF65-F5344CB8AC3E}">
        <p14:creationId xmlns:p14="http://schemas.microsoft.com/office/powerpoint/2010/main" val="34767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5" y="155184"/>
            <a:ext cx="11790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тяжести течения COVID-19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-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поражением только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дыхательных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путей,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 - тяжелая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(пневмония без дыхательной недостаточности),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(пневмония с развитием дыхательной недостаточности, ЧДД ≥30 в минуту, сатурации ≤93%, PaO2/FiO2&lt;300, или появлением инфильтратов в легких в виде матового стекла», занимающих более 50% легких в течение 24– 48часов);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тяжелая/критическая форма (пневмония, ОРДС, сепсис, септический шок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полиорганная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255" y="3441680"/>
            <a:ext cx="11790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Септический шок 1%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3,4%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 –76%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начала заболевания до развития пневмонии –4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дня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2-7 дней) гипоксия (необходимость в оксигенотерапии) – 38%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неинвазивной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вентиляции легких  – 5,1%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инвазивной вентиляции легких – 2,2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873" y="803563"/>
            <a:ext cx="1055716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подготовлена с использованием следующих публикаций: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Осидак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Л.В., Мурадян А.Я.,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Румель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Н.Б.,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Дриневский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В.П.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 (этиология, эпидемиология, клинико-лабораторная характеристика, противовирусная терапия)». Российская академия медицинских наук ГУ научно-исследовательский институт Гриппа РАМН. Пособие для врачей. СПб.-2007.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здравоохранения г. Москвы, главный внештатный специалист по инфекционным болезням Сметанина С.В. «Новая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этиология, эпидемиология, клиника, диагностика, лечение и профилактика» 2020г.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 научно-клиническим отделом Московского городского центра профилактики и борьбы со СПИДом, врач-инфекционист, к.м.н. Цыганова Е.В.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(Covid-19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2020г.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внештатный специалист ДЗМ, </a:t>
            </a:r>
            <a:r>
              <a:rPr lang="ru-RU" sz="20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главного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 по санитарно-эпидемиологическим вопросам ГКУЗ «МНПЦ борьбы с туберкулезом ДЗМ», д.м.н. Ноздреватых И.В. «Эпидемиология, профилактика и защита от новой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инфекции, вызванной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(Covid-19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2020г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ГБУЗ Научно-практический клинический центр диагностики и телемедицинских технологий ДЗМ г. Москвы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Лобанов М.Н.,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Баланюк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Э.А. 2020г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1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2618" y="265653"/>
            <a:ext cx="10460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развития острого респираторного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дистресс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-синдрома (ОРДС)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56" y="892202"/>
            <a:ext cx="11582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Стадия                           Содержание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последовательность развития событий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05890" y="1396617"/>
            <a:ext cx="98228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альвеоцитов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типа →повышение проницаемости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-капиллярной мембраны клеток → интерстициальный и альвеолярный отек → заполнение альвеол лейкоцитами, эритроцитами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продуктами разрушенных клеток (затопление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нарушение функции и продукции эндогенного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сурфактанта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397" y="1479949"/>
            <a:ext cx="1842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Экссудативная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(острая)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8236" y="2979484"/>
            <a:ext cx="969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альвеоцитов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типа → миграция фибробластов в альвеолярный экссудат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пролиферация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альвеоцитов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типа →уменьшение отека легких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08" y="3021804"/>
            <a:ext cx="2216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Пролиферативная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(подострая)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272" y="4264907"/>
            <a:ext cx="2036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Фибропрол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иферативная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(хроническая)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05890" y="4264907"/>
            <a:ext cx="8520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Облитерация альвеол →выраженный фиброз лёгочной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паренхимы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69272" y="1353867"/>
            <a:ext cx="11797144" cy="42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1564" y="2720056"/>
            <a:ext cx="11824852" cy="126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9272" y="4031438"/>
            <a:ext cx="11859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6980" y="892201"/>
            <a:ext cx="11859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6980" y="5444836"/>
            <a:ext cx="11672452" cy="4156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856511" y="892201"/>
            <a:ext cx="0" cy="10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105890" y="902769"/>
            <a:ext cx="62346" cy="4583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96980" y="881634"/>
            <a:ext cx="0" cy="4583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1894124" y="902769"/>
            <a:ext cx="34640" cy="4562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" y="0"/>
            <a:ext cx="1185949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Подозрительный на COVID-19 случай: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клинических проявлений острой респираторной инфекции, бронхита, пневмонии в сочетании со следующими данными эпидемиологического анамнеза: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за 14 дней до появления симптомов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неблагополучных по COVID-19 стран и регионов;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тесных контактов за последние 14 дней с лицами, находящимися под наблюдением по инфекции, вызванной новым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SARS-CoV-2, которые в последующем заболели;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тесных контактов за последние 14 дней с лицами, у которых лабораторно подтвержден диагноз COVID-19.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случай COVID-19: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клинических проявлений тяжелой пневмонии, ОРДС, сепсиса в сочетании с данными эпидемиологического анамнеза (см. выше). Подтвержденный случай COVID-19: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результат лабораторного исследования на наличие РНК SARS-CoV-2 методом полимеразной цепной реакции (ПЦР) вне зависимости от клинических проявлений.</a:t>
            </a:r>
          </a:p>
        </p:txBody>
      </p:sp>
    </p:spTree>
    <p:extLst>
      <p:ext uri="{BB962C8B-B14F-4D97-AF65-F5344CB8AC3E}">
        <p14:creationId xmlns:p14="http://schemas.microsoft.com/office/powerpoint/2010/main" val="21220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54" y="265883"/>
            <a:ext cx="113607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устанавливается на основании клинического обследования, данных эпидемиологических анамнеза и результатов лабораторных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исследований.</a:t>
            </a:r>
          </a:p>
          <a:p>
            <a:pPr algn="just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подозрительным по COVID-19, в условиях изоляции на дому производится забор биоматериала (мазок из зева и носа) на наличие РНК SARS-CoV-2 методом полимеразной цепной реакции (ПЦР)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255" y="4616410"/>
            <a:ext cx="11817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образцы, полученные для лабораторного исследования, следует считать потенциально инфекционными и при работе с ними должны соблюдаться требования СП 1.3.3118-13 «Безопасность работы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микроорганизмами I–II групп патогенности(опасности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работники, которые собирают или транспортируют клинические образцы в лабораторию, должны быть обучены практике безопасного обращения с биоматериалом, строго соблюдать меры предосторожности и использовать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индивидуальной защиты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0006"/>
            <a:ext cx="120257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забора мазков из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ротоглотки от лиц, подозрительных на заболевание новой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инфекцией 2019-nCoV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забором материала надеть противочумный костюм 1 типа.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место: нарезать ленты скотча, подготовить адсорбирующий материал (вату), подготовить пластиковый пакет, пробирку с завинчивающейся крышкой, красный пластиковый контейнер с плотно закрывающейся или завинчивающейся крышкой,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термоконтейнер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хладоэлементами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забора материала оформить направление на исследование в трех экземплярах: все экземпляры поместить в один пластиковый пакет и по окончании процедуры упаковывания поместить внутрь красного пластикового контейнера с биоматериалом. Промаркировать пробирку с завинчивающейся крышкой. На пробирке указать ФИО больного, дату забора материала, дату и номер рейса, которым пациент прибыл в РФ (в случае прибытия пациента из-за границы), наименование медицинской организации.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3" y="765153"/>
            <a:ext cx="116516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Мазки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ротоглотки от одного человека отобрать в одну пробирку двумя разными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зондтампонами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мазок из носа - одним зонд-тампоном, мазок из ротоглотки - другим зонд-тампоном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Зонд-тампоны с отобранным материалом поместить в пробирку с завинчивающейся крышкой. Конец зонд-тампона отломить, основную часть с материалом оставить в пробирке. Плотно закрытый верхний конец пробирки вместе с крышкой для надежности заклеить скотчем (первая упаковка).Не допускать использования ножниц для обрезания конца зонда-тампона из-за возможной контаминации.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Пробирку с отобранным материалом поместить в пластиковый пакет вместе с небольшим количеством адсорбирующего материала (вата). Пакет заклеить скотчем (вторая упаковка). В один пластиковый пакет поместить отобранный материал только от одного пациента. Не допускать упаковывания отобранных материалов от разных пациентов в один и тот же пакет. </a:t>
            </a:r>
          </a:p>
        </p:txBody>
      </p:sp>
    </p:spTree>
    <p:extLst>
      <p:ext uri="{BB962C8B-B14F-4D97-AF65-F5344CB8AC3E}">
        <p14:creationId xmlns:p14="http://schemas.microsoft.com/office/powerpoint/2010/main" val="21001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82" y="1319794"/>
            <a:ext cx="117625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Заклеенный пакет с отобранным материалом поместить внутрь красного пластикового контейнера. В контейнер положить некоторое количество адсорбирующего материала (вата). В этот же красный пластиковый контейнер поместить направления на исследование в трех экземплярах, помещенных в пластиковый пакет.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помещения пробирки в пакете в контейнер и закрытия крышкой, крышку заклеить скотчем для герметизации.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Отобранные материалы от других пациентов, поместить в другой пластиковый контейнер в последовательности п.3-8.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Плотно закрытый красный пластиковый контейнер (контейнеры) с заклеенным скотчем крышкой поместить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термоконтейнер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транспортирования биологических материалов.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399" y="1166843"/>
            <a:ext cx="118594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Термоконтейнеры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укомплектовать охлаждающими элементами.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Материал от больных доставить на лабораторное исследование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часов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региональный центр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Транспортирование проб клинического материала в лабораторию осуществлять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нарочного.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После забора материала  снять защитную одежду, поместить в красный пакет для сбора отходов класса В, вложенный в красную емкость для отходов класса В. Многоразовые очки обработать дезинфицирующим раствором.  Открытые участки кожных покровов обработать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этиловым спиртом. Рот и горло прополаскивает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этиловым спиртом, в нос и в глаза закапывает 2% раствор борной кислоты.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Утилизировать медицинские отходы. </a:t>
            </a:r>
          </a:p>
        </p:txBody>
      </p:sp>
    </p:spTree>
    <p:extLst>
      <p:ext uri="{BB962C8B-B14F-4D97-AF65-F5344CB8AC3E}">
        <p14:creationId xmlns:p14="http://schemas.microsoft.com/office/powerpoint/2010/main" val="16188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8" y="460076"/>
            <a:ext cx="117486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появлении симптомов острого респираторного заболевания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лабораторное обследование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медицинской организации проводится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1-й день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в медицинскую организацию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отрицательном анализе 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3-й день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день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госпитализации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положительном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на10-й день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12-й день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получении однократного положительного результата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госпитализируется в бокс инфекционного стационара. Дальнейшее ведение пациента осуществляется, как больного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здравоохранения города Москвы от 04.03.2020 №20-18-12661/20</a:t>
            </a:r>
          </a:p>
        </p:txBody>
      </p:sp>
    </p:spTree>
    <p:extLst>
      <p:ext uri="{BB962C8B-B14F-4D97-AF65-F5344CB8AC3E}">
        <p14:creationId xmlns:p14="http://schemas.microsoft.com/office/powerpoint/2010/main" val="34720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8" y="252535"/>
            <a:ext cx="11665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ОБСЛЕДОВАНИЯ ПАЦИЕНТОВ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ЖАЛОБ, АНАМНЕЗА ЗАБОЛЕВАНИЯ, ЭПИДЕМИОЛОГИЧЕСКОГО АНАМНЕЗА.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ОБСЛЕДОВАНИЕ: - оценка кожных покровов и слизистых оболочек - проведение аускультации, перкуссии лёгких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ПУЛЬСОКСИМЕТРИИ.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-ОРГАНОВ ГРУДНОЙ КЛЕТКИ.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ЭТИОЛОГИИ ЗАБОЛЕВАНИЯ (ПЦР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ОБЩАЯ: - клинический анализ крови; - общий анализ мочи; - АЛТ, АСТ, ЛДГ, ГГТ, СРБ; - определение кислотно-щелочного состояния крови.</a:t>
            </a:r>
          </a:p>
        </p:txBody>
      </p:sp>
    </p:spTree>
    <p:extLst>
      <p:ext uri="{BB962C8B-B14F-4D97-AF65-F5344CB8AC3E}">
        <p14:creationId xmlns:p14="http://schemas.microsoft.com/office/powerpoint/2010/main" val="28818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"/>
          <a:stretch/>
        </p:blipFill>
        <p:spPr>
          <a:xfrm>
            <a:off x="1" y="0"/>
            <a:ext cx="12191999" cy="69826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24655" y="0"/>
            <a:ext cx="1967345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0471" y="609600"/>
            <a:ext cx="61098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 – острая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антропонозная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вирусная инфекция с аспирационным и фекально-оральным механизмами передачи возбудителя, протекающая с поражением респираторного тракта и развитием гастроэнтерита.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751919"/>
            <a:ext cx="5735781" cy="49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r="54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224655" y="0"/>
            <a:ext cx="1967345" cy="85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9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"/>
          <a:stretch/>
        </p:blipFill>
        <p:spPr>
          <a:xfrm>
            <a:off x="0" y="0"/>
            <a:ext cx="12192000" cy="67471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89127" y="0"/>
            <a:ext cx="2202873" cy="720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5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17422" r="3887"/>
          <a:stretch/>
        </p:blipFill>
        <p:spPr>
          <a:xfrm>
            <a:off x="0" y="180109"/>
            <a:ext cx="12192000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1" y="557150"/>
            <a:ext cx="1126374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ЭТИОЛОГИЯ КОРОНАВИРУСНЫХ ИНФЕКЦИЙ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КОРОНАВИРУСЫ– представители обширного семейства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Coronaviridae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отряда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Nidovirales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подсемейства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Cornidovirineae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открыт в 1931 г. – им стал вирус инфекционного бронхита (IBV –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Infectious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bronchitis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В настоящее время, этот вирус носит название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птиц.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КОРОНАВИРУСЫ ЧЕЛОВЕКА (HCOV– HUMAN CORONAVIRUSES) БЫЛИ ОТКРЫТЫ В 1965 г.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день, число известных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достигло 7, из которых 4 вызывают лишь лёгкие и среднетяжёлые ОРЗ, а 3 относятся к числу ОСОБО ОПАСНЫХ: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MERS-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SARS-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SARS-CoV-2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5" y="141513"/>
            <a:ext cx="1185949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дифференциальной диагностики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заболевших проводят исследования методом ОТ-ПЦР на возбудители респираторных инфекций: вирусы гриппа А и В, респираторно-синцитиальный вирус, вирусы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парагриппа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риновирусы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аденовирусы,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метапневмовирусы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SARS-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MERS-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микробиологической диагностики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исследование) и/или ПЦР-диагностики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Streptococcus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pneumoniae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Haemophilus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influenzae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pneumophila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иные возбудители бактериальных респираторных инфекций нижних дыхательных путей.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быстрой диагностики могут использоваться экспресс-тесты по выявлению пневмококковой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легионеллезной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антигенурии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4" y="197346"/>
            <a:ext cx="1174865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НОВОЙ КОРОНАВИРУСНОЙ ИНФЕКЦИИ (COVID-19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 нет доказательств эффективности применения при COVID-19 каких либо этиотропных противовирусных лекарственных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литературы по клиническому опыту ведения пациентов с атипичной пневмонией, связанной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SARS-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MERS-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позволяет выделить несколько препаратов этиологической направленности, которые, как правило, использовались в комбинации.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 относятся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рибавирин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лопинавир+ритонавир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препараты интерферонов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опубликованным данным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указанные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 сегодня также применяются при лечении пациентов с COVID-19.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применения данных препаратов не позволяют сделать однозначный вывод об их эффективности/неэффективности, в связи с чем их применение допустимо по решению врачебной комиссии в установленном порядке в случае, если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польза для пациента превысит риск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213" y="334879"/>
            <a:ext cx="11565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без поражения нижних дыхательных путей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4213" y="1005221"/>
            <a:ext cx="10387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Интерферон-альфа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3000 МE – 5-6 раз в день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интраназально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дней.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213" y="1768364"/>
            <a:ext cx="9888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с поражением нижних дыхательных путей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4213" y="2520042"/>
            <a:ext cx="10529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Интерферон-альфа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3000 МE – 5-6 раз в день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интраназально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дней.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4213" y="3216882"/>
            <a:ext cx="1156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Рибавирин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мг – нагрузочная доза. Далее 4 дня по 1200 мг каждые 8 часов, 4-6 дней по 600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мгкаждые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часов.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062" y="4241168"/>
            <a:ext cx="115652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Лопинавир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ритонавир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калетра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(400 мг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лопинавира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/100 мг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ритонавира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назначаются каждые 12 часов в течение 14 дней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таблетированной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форме. В случае невозможности перорального приема препаратов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Лопинавир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ритонавир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(400 мг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лопинавира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/100 мг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ритонавира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вводится в виде суспензии(5 мл)каждые 12 часов в течение 14 дней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назогастральный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зонд. Интерферон IFN-β1b назначается в дозе 0.25 мг/мл (8 млн МЕ) подкожно в течение 14 дней (всего 7 инъекций).</a:t>
            </a:r>
          </a:p>
        </p:txBody>
      </p:sp>
    </p:spTree>
    <p:extLst>
      <p:ext uri="{BB962C8B-B14F-4D97-AF65-F5344CB8AC3E}">
        <p14:creationId xmlns:p14="http://schemas.microsoft.com/office/powerpoint/2010/main" val="8706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1" y="224549"/>
            <a:ext cx="117902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Пациентам по показаниям целесообразно стартовое назначение одного из следующих антибиотиков: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защищенных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аминопенициллинов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цефтаролинафосамила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«респираторных»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фторхинолонов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Бета-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лактамные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 должны назначаться в комбинации 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макролидами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внутривенного введения.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отсутствии положительной динамики в течение заболевания, при доказанной стафилококковой инфекции (в случае выявления стафилококков, устойчивых 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метицилину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целесообразно применение препаратов, обладающих высокой антистафилококковой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антипневмококковой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активностью-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линезолид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ванкомицин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380" y="244118"/>
            <a:ext cx="1169323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в тяжелом состоянии при наличии показаний проводится инфузионная терапия под обязательным контролем состояния пациента, включая артериальное давление,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аускультативную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картину легких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гематокрит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 ниже 0,35 л/л) и диурез.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с осторожностью подходить к инфузионной терапии,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избыточные трансфузии жидкостей могут ухудшить насыщение крови кислородом, особенно в условиях ограниченных возможностей искусственной вентиляции легких. С целью профилактики отека головного мозга и отека легких пациентам целесообразно проводить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инфузионную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терапию на фоне форсированного диуреза (лазикс/фуросемид 1% 2–4 мл в/м или в/в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болюсно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С целью улучшения отхождения мокроты при продуктивном кашле назначают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мукоактивные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препараты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ацетилцистеин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амброксол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карбоцистеин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комбинированные препараты, в том числе растительные средства на основе экстракта плюща, тимьяна, первоцвета).</a:t>
            </a:r>
          </a:p>
        </p:txBody>
      </p:sp>
    </p:spTree>
    <p:extLst>
      <p:ext uri="{BB962C8B-B14F-4D97-AF65-F5344CB8AC3E}">
        <p14:creationId xmlns:p14="http://schemas.microsoft.com/office/powerpoint/2010/main" val="17826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2" y="515494"/>
            <a:ext cx="1172094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сердечно-сосудистой системы и COVID-19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повреждения миокарда: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сопутствующая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патология ССС (гипертензия, аритмия), метаболический синдром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гиперлипидемия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вируса через ACE-2 рецепторы с клетками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миокарда;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миокарда вследствие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цитокинового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шторма;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кардиотоксичность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назначаемых противовирусных препаратов;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гипоксемия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респираторная дисфункция;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нескольких факторов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КАРДИОПРОТЕКТОРОВ В ГРУППАХ РИСКА, ПРИ СРЕДНЕ-ТЯЖЕЛОМ И ТЯЖЕЛОМ ТЕЧЕНИИ COVID-19</a:t>
            </a:r>
          </a:p>
        </p:txBody>
      </p:sp>
    </p:spTree>
    <p:extLst>
      <p:ext uri="{BB962C8B-B14F-4D97-AF65-F5344CB8AC3E}">
        <p14:creationId xmlns:p14="http://schemas.microsoft.com/office/powerpoint/2010/main" val="35434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3" y="335063"/>
            <a:ext cx="116378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Бронхолитическая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ингаляционная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небулайзера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терапия с использованием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сальбутамола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фенотерола, комбинированных средств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ипратропиябромид+фенотерол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целесообразна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приналичии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бронхообструктивного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0945" y="2413338"/>
            <a:ext cx="115408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Симптоматическое лечение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купирование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лихорадки (жаропонижающие препараты – парацетамол, ибупрофен);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ринита и/или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ринофарингита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(увлажняющие /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элиминационные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назальные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деконгестанты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бронхита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мукоактивные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бронхолитические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прочие средства).</a:t>
            </a:r>
          </a:p>
        </p:txBody>
      </p:sp>
    </p:spTree>
    <p:extLst>
      <p:ext uri="{BB962C8B-B14F-4D97-AF65-F5344CB8AC3E}">
        <p14:creationId xmlns:p14="http://schemas.microsoft.com/office/powerpoint/2010/main" val="23149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1791"/>
            <a:ext cx="1187334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ведению пациента с COVID-19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стационаре: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Изолировать пациента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пациентом использовать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СИЗ;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предписанные сроки взятия биоматериала на SARS-CoV-2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собрать эпидемиологический анамнез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донесение на случай госпитализации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минимальное регламентированное обследование;</a:t>
            </a:r>
          </a:p>
          <a:p>
            <a:pPr marL="457200" indent="-457200" algn="just"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Мониторировать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 сатурации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Протививирусные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с недоказанной эффективностью использовать в терапии только при наличии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ВК 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немедленный перевод пациента в ОРИТ при ухудшении состояния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при получении двукратного отрицательного анализа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интервалом не менее одного дня.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" y="321302"/>
            <a:ext cx="117209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ВЫПИСКУ ПАЦИЕНТОВ ИЗ СТАЦИОНАРА ОСУЩЕСТВЛЯТЬ ПРИ УСЛОВИИ: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клинических проявлений заболевания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двукратного отрицательного анализа на COVID-19 и истечение 14-ти дней с момента выезда с неблагоприятной территории или с момента последнего контакта с больным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инфекцией</a:t>
            </a:r>
          </a:p>
        </p:txBody>
      </p:sp>
    </p:spTree>
    <p:extLst>
      <p:ext uri="{BB962C8B-B14F-4D97-AF65-F5344CB8AC3E}">
        <p14:creationId xmlns:p14="http://schemas.microsoft.com/office/powerpoint/2010/main" val="26038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964" y="189277"/>
            <a:ext cx="117072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средства специфической профилактики COVID-19  не разработаны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предупреждению завоза и распространения COVID-19 на территории РФ регламентированы Распоряжениями Правительства РФ от 30.01.2020 №140-р, от 31.01.2020 №154-р, от 03.02.2020 №194-р, от 18.02.2020 №338-ри, Постановлениями Главного государственного санитарного врача РФ от 24.01.2020 №2, от 31.01.2020 №3.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представляет собой мероприятия, направленные на предотвращение распространения инфекции, и проводится в отношении источника инфекции (больной человек), механизма передачи возбудителя инфекции, а также потенциально восприимчивого контингента (защита лиц, находящихся и/или находившихся в контакте с больным человеком).</a:t>
            </a:r>
          </a:p>
        </p:txBody>
      </p:sp>
    </p:spTree>
    <p:extLst>
      <p:ext uri="{BB962C8B-B14F-4D97-AF65-F5344CB8AC3E}">
        <p14:creationId xmlns:p14="http://schemas.microsoft.com/office/powerpoint/2010/main" val="5421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349103"/>
            <a:ext cx="51954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 вирионов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Оболочечные вирусные частицы имеют округлую плеоморфную форму. Булавовидные поверхностные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пепломеры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формирующие «зубцы короны» длиной из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тримеров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гликопротеина S. Белок М является трансмембранным.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Пентамеры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белка Е формируют ионные каналы и представляют собой важный фактор вирулентности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Нуклеокапсид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спиральной симметрии формируется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фосфорилированным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белком N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комплексесгеномной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вирионной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РНК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759" y="349103"/>
            <a:ext cx="6345716" cy="62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6" y="515494"/>
            <a:ext cx="1176250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врача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правил личной гигиены (мыть руки с мылом, использовать одноразовые салфетки при чихании и кашле, прикасаться к лицу только чистыми салфетками или вымытыми руками)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одноразовых медицинских масок, которые должны сменяться каждые 2 часа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средств индивидуальной защиты для медработников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дезинфекционных мероприятий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утилизация медицинских отходов класса 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транспортировка больных специальным транспортом</a:t>
            </a:r>
          </a:p>
        </p:txBody>
      </p:sp>
    </p:spTree>
    <p:extLst>
      <p:ext uri="{BB962C8B-B14F-4D97-AF65-F5344CB8AC3E}">
        <p14:creationId xmlns:p14="http://schemas.microsoft.com/office/powerpoint/2010/main" val="25480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817" y="169223"/>
            <a:ext cx="1169323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Экстренная личная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 время оказания помощи больному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инфекцией следует избегать попадания возбудителя в дыхательные пути или на кожные покровы и слизистые оболочки глаз, носа, ротовой полости. В случае риска инфицирования медицинского персонала необходимо проведение экстренной профилактики.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разбрызгивания инфекционного материала (чихание, кашель) необходимо задержав дыхание выйти из помещения. Слизистые оболочки следует немедленно промыть и обработать антисептическими жидкостями: конъюнктиву глаз, слизистую носа – 2% раствором борной кислоты, открытые участки тела обработать 70% раствором спирта, рот и горло – прополоскать 70% раствором спирта. </a:t>
            </a:r>
          </a:p>
        </p:txBody>
      </p:sp>
    </p:spTree>
    <p:extLst>
      <p:ext uri="{BB962C8B-B14F-4D97-AF65-F5344CB8AC3E}">
        <p14:creationId xmlns:p14="http://schemas.microsoft.com/office/powerpoint/2010/main" val="39334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45" y="446038"/>
            <a:ext cx="1145770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Экстренная личная профилактика</a:t>
            </a: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при осуществлении медицинских манипуляций происходит попадание биологических жидкостей пациента на слизистые оболочки или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травматизация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кожных покровов использованным инструментарием, в результате чего возникает риск профессионального инфицирования, это расценивается как аварийная и подлежит обязательной регистрации.</a:t>
            </a:r>
          </a:p>
        </p:txBody>
      </p:sp>
    </p:spTree>
    <p:extLst>
      <p:ext uri="{BB962C8B-B14F-4D97-AF65-F5344CB8AC3E}">
        <p14:creationId xmlns:p14="http://schemas.microsoft.com/office/powerpoint/2010/main" val="28912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5" y="348528"/>
            <a:ext cx="11757748" cy="61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067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66"/>
            <a:ext cx="12192000" cy="66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583" y="1260763"/>
            <a:ext cx="11485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Благодарю за внимание!</a:t>
            </a:r>
            <a:endParaRPr lang="ru-RU" sz="6000" b="1" dirty="0">
              <a:solidFill>
                <a:schemeClr val="bg1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45" y="56828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Иллюстрация, созданная в Центре по контролю и профилактике заболеваний (США), показывает ультраструктурную морфологию SARS-CoV-2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761999"/>
            <a:ext cx="5652655" cy="46135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1055454"/>
            <a:ext cx="58050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Corona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2019)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вызываемое вирусом SARS-CoV-2 потенциально опасное заболевание, которое может протекать как в форме лёгкой острой респираторной вирусной инфекции, так и в тяжёлой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34072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543296"/>
            <a:ext cx="117070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ЭПИДЕМИОЛОГИЯ  НОВОЙ КОРОНАВИРУСНОЙ ИНФЕКЦИИ (COVID-19)</a:t>
            </a: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резервуаром вируса SARS-CoV-2 являются летучие мыши. Дополнительным резервуаром могут служить млекопитающие, поедающие летучих мышей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дальнейшим распространением среди людей. Филогенетические исследования выделенных штаммов показали, что геномные последовательности вирусов, найденных в летучих мышах, на 99 процентов идентичны тем,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с COVID-19.</a:t>
            </a:r>
          </a:p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ОСНОВНЫМ ИСТОЧНИКОМ ИНФЕКЦИИ ЯВЛЯЕТСЯ БОЛЬНОЙ ЧЕЛОВЕК, В ТОМ ЧИСЛЕ НАХОДЯЩИЙСЯ В ИНКУБАЦИОННОМ ПЕРИОДЕ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3" y="335293"/>
            <a:ext cx="1163781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инфекции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воздушно-капельным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(при кашле, чихании, разговоре).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онтактно-бытовой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путь реализуется через факторы передачи: воду, пищевые продукты и предметы, контаминированные возбудителем.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переноса вируса с рук на слизистые оболочки глаз, носовой и ротовой полости и заболевания доказан.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фекально-орального механизма (в образцах фекалий от пациентов, заражённых SARS-CoV-2, был обнаружен возбудитель), однако доказательств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нет.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584" y="0"/>
            <a:ext cx="6092416" cy="4225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3" y="2265001"/>
            <a:ext cx="5521156" cy="44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3448</Words>
  <Application>Microsoft Office PowerPoint</Application>
  <PresentationFormat>Широкоэкранный</PresentationFormat>
  <Paragraphs>239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Segoe Script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ким</dc:creator>
  <cp:lastModifiedBy>Мой</cp:lastModifiedBy>
  <cp:revision>34</cp:revision>
  <dcterms:created xsi:type="dcterms:W3CDTF">2020-03-24T15:58:39Z</dcterms:created>
  <dcterms:modified xsi:type="dcterms:W3CDTF">2020-03-27T05:50:00Z</dcterms:modified>
</cp:coreProperties>
</file>