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401" r:id="rId2"/>
    <p:sldId id="402" r:id="rId3"/>
    <p:sldId id="403" r:id="rId4"/>
    <p:sldId id="385" r:id="rId5"/>
    <p:sldId id="386" r:id="rId6"/>
    <p:sldId id="375" r:id="rId7"/>
    <p:sldId id="342" r:id="rId8"/>
    <p:sldId id="337" r:id="rId9"/>
    <p:sldId id="336" r:id="rId10"/>
    <p:sldId id="363" r:id="rId11"/>
    <p:sldId id="388" r:id="rId12"/>
    <p:sldId id="377" r:id="rId13"/>
    <p:sldId id="384" r:id="rId14"/>
    <p:sldId id="378" r:id="rId15"/>
    <p:sldId id="383" r:id="rId16"/>
    <p:sldId id="365" r:id="rId17"/>
    <p:sldId id="405" r:id="rId18"/>
    <p:sldId id="370" r:id="rId19"/>
    <p:sldId id="404" r:id="rId20"/>
    <p:sldId id="374" r:id="rId21"/>
    <p:sldId id="344" r:id="rId22"/>
    <p:sldId id="345" r:id="rId23"/>
    <p:sldId id="346" r:id="rId24"/>
    <p:sldId id="347" r:id="rId25"/>
    <p:sldId id="348" r:id="rId26"/>
    <p:sldId id="349" r:id="rId27"/>
    <p:sldId id="350" r:id="rId28"/>
    <p:sldId id="351" r:id="rId29"/>
    <p:sldId id="352" r:id="rId30"/>
    <p:sldId id="353" r:id="rId31"/>
    <p:sldId id="354" r:id="rId32"/>
    <p:sldId id="355" r:id="rId33"/>
    <p:sldId id="356" r:id="rId34"/>
    <p:sldId id="358" r:id="rId35"/>
    <p:sldId id="359" r:id="rId36"/>
    <p:sldId id="360" r:id="rId37"/>
    <p:sldId id="361" r:id="rId38"/>
    <p:sldId id="399" r:id="rId39"/>
    <p:sldId id="368" r:id="rId40"/>
    <p:sldId id="367" r:id="rId41"/>
    <p:sldId id="317" r:id="rId42"/>
    <p:sldId id="318" r:id="rId43"/>
    <p:sldId id="319" r:id="rId44"/>
    <p:sldId id="387" r:id="rId45"/>
    <p:sldId id="379" r:id="rId46"/>
    <p:sldId id="320" r:id="rId47"/>
    <p:sldId id="321" r:id="rId48"/>
    <p:sldId id="322" r:id="rId49"/>
    <p:sldId id="325" r:id="rId50"/>
    <p:sldId id="327" r:id="rId51"/>
    <p:sldId id="328" r:id="rId52"/>
    <p:sldId id="395" r:id="rId53"/>
    <p:sldId id="394" r:id="rId54"/>
    <p:sldId id="393" r:id="rId55"/>
    <p:sldId id="323" r:id="rId56"/>
    <p:sldId id="324" r:id="rId57"/>
    <p:sldId id="406" r:id="rId58"/>
    <p:sldId id="362" r:id="rId59"/>
    <p:sldId id="392" r:id="rId60"/>
    <p:sldId id="407" r:id="rId61"/>
    <p:sldId id="408" r:id="rId62"/>
    <p:sldId id="389" r:id="rId6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93" autoAdjust="0"/>
    <p:restoredTop sz="94660"/>
  </p:normalViewPr>
  <p:slideViewPr>
    <p:cSldViewPr>
      <p:cViewPr varScale="1">
        <p:scale>
          <a:sx n="71" d="100"/>
          <a:sy n="71" d="100"/>
        </p:scale>
        <p:origin x="-181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D3A551-2AED-4BC3-8482-85E218C409E8}" type="datetimeFigureOut">
              <a:rPr lang="ru-RU" smtClean="0"/>
              <a:pPr/>
              <a:t>07.04.2020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D6AA4A-3DD2-475D-8CCE-480B928A4655}" type="slidenum">
              <a:rPr lang="ru-RU" smtClean="0"/>
              <a:pPr/>
              <a:t>‹#›</a:t>
            </a:fld>
            <a:endParaRPr lang="ru-RU"/>
          </a:p>
        </p:txBody>
      </p:sp>
    </p:spTree>
    <p:extLst>
      <p:ext uri="{BB962C8B-B14F-4D97-AF65-F5344CB8AC3E}">
        <p14:creationId xmlns:p14="http://schemas.microsoft.com/office/powerpoint/2010/main" val="3505537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838C5B1-871E-4C89-B4D1-F4199B6F97D4}" type="slidenum">
              <a:rPr lang="ru-RU" smtClean="0"/>
              <a:pPr/>
              <a:t>16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2928BDE-F7A7-4BE3-8B8A-BF7193D1F0F4}" type="slidenum">
              <a:rPr lang="ru-RU" smtClean="0">
                <a:solidFill>
                  <a:prstClr val="black"/>
                </a:solidFill>
                <a:latin typeface="Times New Roman" pitchFamily="18" charset="0"/>
              </a:rPr>
              <a:pPr/>
              <a:t>21</a:t>
            </a:fld>
            <a:endParaRPr lang="ru-RU" smtClean="0">
              <a:solidFill>
                <a:prstClr val="black"/>
              </a:solidFill>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75DBA8C-6E91-4EEE-8679-F68C0B48AA6E}" type="slidenum">
              <a:rPr lang="ru-RU">
                <a:solidFill>
                  <a:prstClr val="black"/>
                </a:solidFill>
                <a:latin typeface="Times New Roman" pitchFamily="18" charset="0"/>
              </a:rPr>
              <a:pPr/>
              <a:t>22</a:t>
            </a:fld>
            <a:endParaRPr lang="ru-RU">
              <a:solidFill>
                <a:prstClr val="black"/>
              </a:solidFill>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069343F-DFA8-49D2-970E-5F0EB70A299C}" type="slidenum">
              <a:rPr lang="ru-RU">
                <a:solidFill>
                  <a:prstClr val="black"/>
                </a:solidFill>
                <a:latin typeface="Times New Roman" pitchFamily="18" charset="0"/>
              </a:rPr>
              <a:pPr/>
              <a:t>23</a:t>
            </a:fld>
            <a:endParaRPr lang="ru-RU">
              <a:solidFill>
                <a:prstClr val="black"/>
              </a:solidFill>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A5FF12E-84A6-4F77-8B05-B9A8783D6184}" type="slidenum">
              <a:rPr lang="ru-RU" smtClean="0">
                <a:latin typeface="Times New Roman" pitchFamily="18" charset="0"/>
              </a:rPr>
              <a:pPr/>
              <a:t>24</a:t>
            </a:fld>
            <a:endParaRPr lang="ru-RU" smtClean="0">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E827C95-9601-4388-8D69-A43AA074726D}" type="slidenum">
              <a:rPr lang="ru-RU" smtClean="0">
                <a:latin typeface="Times New Roman" pitchFamily="18" charset="0"/>
              </a:rPr>
              <a:pPr/>
              <a:t>25</a:t>
            </a:fld>
            <a:endParaRPr lang="ru-RU" smtClean="0">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480EB8D-61D0-4874-945E-F38CB8635F5D}" type="slidenum">
              <a:rPr lang="ru-RU"/>
              <a:pPr>
                <a:defRPr/>
              </a:pPr>
              <a:t>57</a:t>
            </a:fld>
            <a:endParaRPr lang="ru-RU"/>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6947" name="Rectangle 3"/>
          <p:cNvSpPr>
            <a:spLocks noGrp="1" noChangeArrowheads="1"/>
          </p:cNvSpPr>
          <p:nvPr>
            <p:ph type="body" idx="1"/>
          </p:nvPr>
        </p:nvSpPr>
        <p:spPr>
          <a:xfrm>
            <a:off x="914400" y="4344988"/>
            <a:ext cx="5029200" cy="4113212"/>
          </a:xfrm>
        </p:spPr>
        <p:txBody>
          <a:bodyPr/>
          <a:lstStyle/>
          <a:p>
            <a:pPr>
              <a:defRPr/>
            </a:pPr>
            <a:r>
              <a:rPr lang="ru-RU" sz="700">
                <a:effectLst>
                  <a:outerShdw blurRad="38100" dist="38100" dir="2700000" algn="tl">
                    <a:srgbClr val="C0C0C0"/>
                  </a:outerShdw>
                </a:effectLst>
              </a:rPr>
              <a:t>Основные принципы диетотерапии пищевой аллергии у детей раннего возраста, которые находятся на искусственном вскармливании – </a:t>
            </a:r>
            <a:br>
              <a:rPr lang="ru-RU" sz="700">
                <a:effectLst>
                  <a:outerShdw blurRad="38100" dist="38100" dir="2700000" algn="tl">
                    <a:srgbClr val="C0C0C0"/>
                  </a:outerShdw>
                </a:effectLst>
              </a:rPr>
            </a:br>
            <a:r>
              <a:rPr lang="ru-RU" sz="700">
                <a:effectLst>
                  <a:outerShdw blurRad="38100" dist="38100" dir="2700000" algn="tl">
                    <a:srgbClr val="C0C0C0"/>
                  </a:outerShdw>
                </a:effectLst>
              </a:rPr>
              <a:t>назначение смесей на основе глубокого гидролиза белка.</a:t>
            </a:r>
            <a:r>
              <a:rPr lang="ru-RU"/>
              <a:t> </a:t>
            </a:r>
          </a:p>
          <a:p>
            <a:pPr>
              <a:defRPr/>
            </a:pPr>
            <a:r>
              <a:rPr lang="ru-RU"/>
              <a:t>Аллергенность белка уменьшается с уменьшением длины его молекулы и снижением молекулярной массы пептидов в гидролизате. </a:t>
            </a:r>
          </a:p>
          <a:p>
            <a:pPr>
              <a:defRPr/>
            </a:pPr>
            <a:r>
              <a:rPr lang="ru-RU"/>
              <a:t>Смеси для искусственного вскармливания, содержащие гидролизованные протеины, широко используются во многих европейских странах и рекомендованы многими экспертными советами [25,27]. </a:t>
            </a:r>
            <a:endParaRPr lang="en-GB"/>
          </a:p>
          <a:p>
            <a:pPr>
              <a:defRPr/>
            </a:pPr>
            <a:endParaRPr lang="ru-RU"/>
          </a:p>
          <a:p>
            <a:pPr>
              <a:defRPr/>
            </a:pPr>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D772CBB-54CF-49A7-BCC7-DC7B086D9060}" type="datetimeFigureOut">
              <a:rPr lang="ru-RU" smtClean="0"/>
              <a:pPr/>
              <a:t>07.04.2020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A0FFB5-8EB2-471A-B62B-3EAD382B253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772CBB-54CF-49A7-BCC7-DC7B086D9060}" type="datetimeFigureOut">
              <a:rPr lang="ru-RU" smtClean="0"/>
              <a:pPr/>
              <a:t>07.04.2020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A0FFB5-8EB2-471A-B62B-3EAD382B253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772CBB-54CF-49A7-BCC7-DC7B086D9060}" type="datetimeFigureOut">
              <a:rPr lang="ru-RU" smtClean="0"/>
              <a:pPr/>
              <a:t>07.04.2020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A0FFB5-8EB2-471A-B62B-3EAD382B253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0"/>
            <a:ext cx="8001000" cy="12160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566738" y="1752600"/>
            <a:ext cx="39243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3438" y="1752600"/>
            <a:ext cx="39243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39427EAF-944F-4891-9A7F-1C1F3B490DC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68390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5225"/>
            <a:ext cx="2133600" cy="476250"/>
          </a:xfrm>
        </p:spPr>
        <p:txBody>
          <a:bodyPr/>
          <a:lstStyle>
            <a:lvl1pPr>
              <a:defRPr/>
            </a:lvl1pPr>
          </a:lstStyle>
          <a:p>
            <a:endParaRPr lang="ru-RU"/>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endParaRPr lang="ru-RU"/>
          </a:p>
        </p:txBody>
      </p:sp>
      <p:sp>
        <p:nvSpPr>
          <p:cNvPr id="5" name="Номер слайда 4"/>
          <p:cNvSpPr>
            <a:spLocks noGrp="1"/>
          </p:cNvSpPr>
          <p:nvPr>
            <p:ph type="sldNum" sz="quarter" idx="12"/>
          </p:nvPr>
        </p:nvSpPr>
        <p:spPr>
          <a:xfrm>
            <a:off x="6553200" y="6245225"/>
            <a:ext cx="2133600" cy="476250"/>
          </a:xfrm>
        </p:spPr>
        <p:txBody>
          <a:bodyPr/>
          <a:lstStyle>
            <a:lvl1pPr>
              <a:defRPr/>
            </a:lvl1pPr>
          </a:lstStyle>
          <a:p>
            <a:fld id="{8191D778-68E1-49B6-93DF-BD5B0B036966}"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772CBB-54CF-49A7-BCC7-DC7B086D9060}" type="datetimeFigureOut">
              <a:rPr lang="ru-RU" smtClean="0"/>
              <a:pPr/>
              <a:t>07.04.2020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A0FFB5-8EB2-471A-B62B-3EAD382B253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D772CBB-54CF-49A7-BCC7-DC7B086D9060}" type="datetimeFigureOut">
              <a:rPr lang="ru-RU" smtClean="0"/>
              <a:pPr/>
              <a:t>07.04.2020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A0FFB5-8EB2-471A-B62B-3EAD382B253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D772CBB-54CF-49A7-BCC7-DC7B086D9060}" type="datetimeFigureOut">
              <a:rPr lang="ru-RU" smtClean="0"/>
              <a:pPr/>
              <a:t>07.04.2020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8A0FFB5-8EB2-471A-B62B-3EAD382B253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D772CBB-54CF-49A7-BCC7-DC7B086D9060}" type="datetimeFigureOut">
              <a:rPr lang="ru-RU" smtClean="0"/>
              <a:pPr/>
              <a:t>07.04.2020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8A0FFB5-8EB2-471A-B62B-3EAD382B253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D772CBB-54CF-49A7-BCC7-DC7B086D9060}" type="datetimeFigureOut">
              <a:rPr lang="ru-RU" smtClean="0"/>
              <a:pPr/>
              <a:t>07.04.2020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8A0FFB5-8EB2-471A-B62B-3EAD382B253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D772CBB-54CF-49A7-BCC7-DC7B086D9060}" type="datetimeFigureOut">
              <a:rPr lang="ru-RU" smtClean="0"/>
              <a:pPr/>
              <a:t>07.04.2020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8A0FFB5-8EB2-471A-B62B-3EAD382B253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D772CBB-54CF-49A7-BCC7-DC7B086D9060}" type="datetimeFigureOut">
              <a:rPr lang="ru-RU" smtClean="0"/>
              <a:pPr/>
              <a:t>07.04.2020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8A0FFB5-8EB2-471A-B62B-3EAD382B253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D772CBB-54CF-49A7-BCC7-DC7B086D9060}" type="datetimeFigureOut">
              <a:rPr lang="ru-RU" smtClean="0"/>
              <a:pPr/>
              <a:t>07.04.2020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8A0FFB5-8EB2-471A-B62B-3EAD382B253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772CBB-54CF-49A7-BCC7-DC7B086D9060}" type="datetimeFigureOut">
              <a:rPr lang="ru-RU" smtClean="0"/>
              <a:pPr/>
              <a:t>07.04.2020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A0FFB5-8EB2-471A-B62B-3EAD382B253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ru.wikipedia.org/wiki/%D0%92%D1%81%D0%B5%D0%BC%D0%B8%D1%80%D0%BD%D0%B0%D1%8F_%D0%BE%D1%80%D0%B3%D0%B0%D0%BD%D0%B8%D0%B7%D0%B0%D1%86%D0%B8%D1%8F_%D0%B7%D0%B4%D1%80%D0%B0%D0%B2%D0%BE%D0%BE%D1%85%D1%80%D0%B0%D0%BD%D0%B5%D0%BD%D0%B8%D1%8F" TargetMode="External"/><Relationship Id="rId2" Type="http://schemas.openxmlformats.org/officeDocument/2006/relationships/hyperlink" Target="https://ru.wikipedia.org/wiki/%D0%92%D1%81%D0%B5%D0%BC%D0%B8%D1%80%D0%BD%D0%B0%D1%8F_%D0%B0%D1%81%D1%81%D0%B0%D0%BC%D0%B1%D0%BB%D0%B5%D1%8F_%D0%B7%D0%B4%D1%80%D0%B0%D0%B2%D0%BE%D0%BE%D1%85%D1%80%D0%B0%D0%BD%D0%B5%D0%BD%D0%B8%D1%8F" TargetMode="External"/><Relationship Id="rId1" Type="http://schemas.openxmlformats.org/officeDocument/2006/relationships/slideLayout" Target="../slideLayouts/slideLayout2.xml"/><Relationship Id="rId5" Type="http://schemas.openxmlformats.org/officeDocument/2006/relationships/hyperlink" Target="https://ru.wikipedia.org/wiki/%D0%A1%D0%B3%D1%83%D1%89%D0%B5%D0%BD%D0%BD%D0%BE%D0%B5_%D0%BC%D0%BE%D0%BB%D0%BE%D0%BA%D0%BE" TargetMode="External"/><Relationship Id="rId4" Type="http://schemas.openxmlformats.org/officeDocument/2006/relationships/hyperlink" Target="https://ru.wikipedia.org/wiki/198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725470"/>
          </a:xfrm>
        </p:spPr>
        <p:txBody>
          <a:bodyPr>
            <a:normAutofit fontScale="90000"/>
          </a:bodyPr>
          <a:lstStyle/>
          <a:p>
            <a:r>
              <a:rPr lang="ru-RU" sz="3600" dirty="0" smtClean="0">
                <a:solidFill>
                  <a:prstClr val="black"/>
                </a:solidFill>
                <a:latin typeface="Times New Roman" pitchFamily="18" charset="0"/>
                <a:cs typeface="Times New Roman" pitchFamily="18" charset="0"/>
              </a:rPr>
              <a:t/>
            </a:r>
            <a:br>
              <a:rPr lang="ru-RU" sz="3600" dirty="0" smtClean="0">
                <a:solidFill>
                  <a:prstClr val="black"/>
                </a:solidFill>
                <a:latin typeface="Times New Roman" pitchFamily="18" charset="0"/>
                <a:cs typeface="Times New Roman" pitchFamily="18" charset="0"/>
              </a:rPr>
            </a:br>
            <a:r>
              <a:rPr lang="ru-RU" sz="3100" dirty="0" err="1" smtClean="0">
                <a:solidFill>
                  <a:prstClr val="black"/>
                </a:solidFill>
                <a:latin typeface="Times New Roman" pitchFamily="18" charset="0"/>
                <a:cs typeface="Times New Roman" pitchFamily="18" charset="0"/>
              </a:rPr>
              <a:t>А.А.Джумагазиев</a:t>
            </a:r>
            <a:r>
              <a:rPr lang="ru-RU" sz="3100" dirty="0" smtClean="0">
                <a:solidFill>
                  <a:prstClr val="black"/>
                </a:solidFill>
                <a:latin typeface="Times New Roman" pitchFamily="18" charset="0"/>
                <a:cs typeface="Times New Roman" pitchFamily="18" charset="0"/>
              </a:rPr>
              <a:t> </a:t>
            </a:r>
            <a:br>
              <a:rPr lang="ru-RU" sz="3100" dirty="0" smtClean="0">
                <a:solidFill>
                  <a:prstClr val="black"/>
                </a:solidFill>
                <a:latin typeface="Times New Roman" pitchFamily="18" charset="0"/>
                <a:cs typeface="Times New Roman" pitchFamily="18" charset="0"/>
              </a:rPr>
            </a:br>
            <a:r>
              <a:rPr lang="ru-RU" sz="3100" dirty="0" smtClean="0">
                <a:solidFill>
                  <a:prstClr val="black"/>
                </a:solidFill>
                <a:latin typeface="Times New Roman" pitchFamily="18" charset="0"/>
                <a:cs typeface="Times New Roman" pitchFamily="18" charset="0"/>
              </a:rPr>
              <a:t>Астраханский государственный медицинский университет</a:t>
            </a:r>
            <a:r>
              <a:rPr lang="ru-RU" sz="3100" b="1" dirty="0" smtClean="0">
                <a:solidFill>
                  <a:prstClr val="black"/>
                </a:solidFill>
                <a:latin typeface="Times New Roman" pitchFamily="18" charset="0"/>
                <a:cs typeface="Times New Roman" pitchFamily="18" charset="0"/>
              </a:rPr>
              <a:t/>
            </a:r>
            <a:br>
              <a:rPr lang="ru-RU" sz="3100" b="1" dirty="0" smtClean="0">
                <a:solidFill>
                  <a:prstClr val="black"/>
                </a:solidFill>
                <a:latin typeface="Times New Roman" pitchFamily="18" charset="0"/>
                <a:cs typeface="Times New Roman" pitchFamily="18" charset="0"/>
              </a:rPr>
            </a:br>
            <a:endParaRPr lang="ru-RU" sz="3100" dirty="0"/>
          </a:p>
        </p:txBody>
      </p:sp>
      <p:sp>
        <p:nvSpPr>
          <p:cNvPr id="3" name="Содержимое 2"/>
          <p:cNvSpPr>
            <a:spLocks noGrp="1"/>
          </p:cNvSpPr>
          <p:nvPr>
            <p:ph idx="1"/>
          </p:nvPr>
        </p:nvSpPr>
        <p:spPr>
          <a:xfrm>
            <a:off x="457200" y="4429132"/>
            <a:ext cx="7901014" cy="1697031"/>
          </a:xfrm>
        </p:spPr>
        <p:txBody>
          <a:bodyPr>
            <a:normAutofit/>
          </a:bodyPr>
          <a:lstStyle/>
          <a:p>
            <a:pPr algn="ctr">
              <a:buNone/>
            </a:pPr>
            <a:endParaRPr lang="ru-RU" b="1"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pic>
        <p:nvPicPr>
          <p:cNvPr id="28674" name="Picture 2" descr="Правильный прикорм"/>
          <p:cNvPicPr>
            <a:picLocks noChangeAspect="1" noChangeArrowheads="1"/>
          </p:cNvPicPr>
          <p:nvPr/>
        </p:nvPicPr>
        <p:blipFill>
          <a:blip r:embed="rId2"/>
          <a:srcRect/>
          <a:stretch>
            <a:fillRect/>
          </a:stretch>
        </p:blipFill>
        <p:spPr bwMode="auto">
          <a:xfrm>
            <a:off x="1785918" y="1428736"/>
            <a:ext cx="5756442" cy="3309955"/>
          </a:xfrm>
          <a:prstGeom prst="rect">
            <a:avLst/>
          </a:prstGeom>
          <a:noFill/>
        </p:spPr>
      </p:pic>
      <p:sp>
        <p:nvSpPr>
          <p:cNvPr id="5" name="Прямоугольник 4"/>
          <p:cNvSpPr/>
          <p:nvPr/>
        </p:nvSpPr>
        <p:spPr>
          <a:xfrm>
            <a:off x="0" y="4786322"/>
            <a:ext cx="9144000" cy="1938992"/>
          </a:xfrm>
          <a:prstGeom prst="rect">
            <a:avLst/>
          </a:prstGeom>
        </p:spPr>
        <p:txBody>
          <a:bodyPr wrap="square">
            <a:spAutoFit/>
          </a:bodyPr>
          <a:lstStyle/>
          <a:p>
            <a:pPr algn="ctr"/>
            <a:r>
              <a:rPr lang="ru-RU" sz="4000" b="1" dirty="0" smtClean="0">
                <a:solidFill>
                  <a:prstClr val="black"/>
                </a:solidFill>
                <a:latin typeface="Times New Roman" pitchFamily="18" charset="0"/>
                <a:cs typeface="Times New Roman" pitchFamily="18" charset="0"/>
              </a:rPr>
              <a:t>Искусственное вскармливание Прикорм</a:t>
            </a:r>
          </a:p>
          <a:p>
            <a:pPr algn="ctr"/>
            <a:r>
              <a:rPr lang="ru-RU" sz="4000" b="1" dirty="0" smtClean="0">
                <a:solidFill>
                  <a:prstClr val="black"/>
                </a:solidFill>
                <a:latin typeface="Times New Roman" pitchFamily="18" charset="0"/>
                <a:cs typeface="Times New Roman" pitchFamily="18" charset="0"/>
              </a:rPr>
              <a:t>АМС</a:t>
            </a:r>
            <a:endParaRPr lang="ru-RU"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85728"/>
            <a:ext cx="8786874" cy="1143000"/>
          </a:xfrm>
        </p:spPr>
        <p:txBody>
          <a:bodyPr>
            <a:normAutofit fontScale="90000"/>
          </a:bodyPr>
          <a:lstStyle/>
          <a:p>
            <a:r>
              <a:rPr lang="ru-RU" sz="3600" b="1" dirty="0" smtClean="0">
                <a:latin typeface="Times New Roman" pitchFamily="18" charset="0"/>
                <a:cs typeface="Times New Roman" pitchFamily="18" charset="0"/>
              </a:rPr>
              <a:t>Искусственные смеси для вскармливания здоровых детей первого года жизни должны:</a:t>
            </a:r>
            <a:br>
              <a:rPr lang="ru-RU" sz="3600" b="1" dirty="0" smtClean="0">
                <a:latin typeface="Times New Roman" pitchFamily="18" charset="0"/>
                <a:cs typeface="Times New Roman" pitchFamily="18" charset="0"/>
              </a:rPr>
            </a:b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85000" lnSpcReduction="20000"/>
          </a:bodyPr>
          <a:lstStyle/>
          <a:p>
            <a:pPr>
              <a:buNone/>
            </a:pP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Обеспечить рост и развитие, аналогичное детям на</a:t>
            </a:r>
          </a:p>
          <a:p>
            <a:pPr>
              <a:buNone/>
            </a:pPr>
            <a:r>
              <a:rPr lang="ru-RU" dirty="0">
                <a:latin typeface="Times New Roman" pitchFamily="18" charset="0"/>
                <a:cs typeface="Times New Roman" pitchFamily="18" charset="0"/>
              </a:rPr>
              <a:t>естественном вскармливании</a:t>
            </a:r>
          </a:p>
          <a:p>
            <a:pPr>
              <a:buNone/>
            </a:pPr>
            <a:r>
              <a:rPr lang="ru-RU" dirty="0">
                <a:latin typeface="Times New Roman" pitchFamily="18" charset="0"/>
                <a:cs typeface="Times New Roman" pitchFamily="18" charset="0"/>
              </a:rPr>
              <a:t>• Способствовать росту здоровой кишечной</a:t>
            </a:r>
          </a:p>
          <a:p>
            <a:pPr>
              <a:buNone/>
            </a:pPr>
            <a:r>
              <a:rPr lang="ru-RU" dirty="0">
                <a:latin typeface="Times New Roman" pitchFamily="18" charset="0"/>
                <a:cs typeface="Times New Roman" pitchFamily="18" charset="0"/>
              </a:rPr>
              <a:t>микрофлоры</a:t>
            </a:r>
          </a:p>
          <a:p>
            <a:pPr>
              <a:buNone/>
            </a:pPr>
            <a:r>
              <a:rPr lang="ru-RU" dirty="0">
                <a:latin typeface="Times New Roman" pitchFamily="18" charset="0"/>
                <a:cs typeface="Times New Roman" pitchFamily="18" charset="0"/>
              </a:rPr>
              <a:t>• Содержать все </a:t>
            </a:r>
            <a:r>
              <a:rPr lang="ru-RU" dirty="0" err="1">
                <a:latin typeface="Times New Roman" pitchFamily="18" charset="0"/>
                <a:cs typeface="Times New Roman" pitchFamily="18" charset="0"/>
              </a:rPr>
              <a:t>микронутриенты</a:t>
            </a:r>
            <a:r>
              <a:rPr lang="ru-RU" dirty="0">
                <a:latin typeface="Times New Roman" pitchFamily="18" charset="0"/>
                <a:cs typeface="Times New Roman" pitchFamily="18" charset="0"/>
              </a:rPr>
              <a:t>, влияющие на</a:t>
            </a:r>
          </a:p>
          <a:p>
            <a:pPr>
              <a:buNone/>
            </a:pPr>
            <a:r>
              <a:rPr lang="ru-RU" dirty="0">
                <a:latin typeface="Times New Roman" pitchFamily="18" charset="0"/>
                <a:cs typeface="Times New Roman" pitchFamily="18" charset="0"/>
              </a:rPr>
              <a:t>развитие мозга и иммунный статус</a:t>
            </a:r>
          </a:p>
          <a:p>
            <a:pPr>
              <a:buNone/>
            </a:pPr>
            <a:r>
              <a:rPr lang="ru-RU" dirty="0">
                <a:latin typeface="Times New Roman" pitchFamily="18" charset="0"/>
                <a:cs typeface="Times New Roman" pitchFamily="18" charset="0"/>
              </a:rPr>
              <a:t>• Предотвратить неблагоприятное программирование</a:t>
            </a:r>
          </a:p>
          <a:p>
            <a:pPr>
              <a:buNone/>
            </a:pPr>
            <a:r>
              <a:rPr lang="ru-RU" dirty="0">
                <a:latin typeface="Times New Roman" pitchFamily="18" charset="0"/>
                <a:cs typeface="Times New Roman" pitchFamily="18" charset="0"/>
              </a:rPr>
              <a:t>метаболизма</a:t>
            </a:r>
          </a:p>
          <a:p>
            <a:pPr>
              <a:buNone/>
            </a:pPr>
            <a:r>
              <a:rPr lang="ru-RU" dirty="0">
                <a:latin typeface="Times New Roman" pitchFamily="18" charset="0"/>
                <a:cs typeface="Times New Roman" pitchFamily="18" charset="0"/>
              </a:rPr>
              <a:t>– Предупредить развитие ожирения, инсулин-</a:t>
            </a:r>
          </a:p>
          <a:p>
            <a:pPr>
              <a:buNone/>
            </a:pPr>
            <a:r>
              <a:rPr lang="ru-RU" dirty="0" err="1">
                <a:latin typeface="Times New Roman" pitchFamily="18" charset="0"/>
                <a:cs typeface="Times New Roman" pitchFamily="18" charset="0"/>
              </a:rPr>
              <a:t>резистентности</a:t>
            </a:r>
            <a:r>
              <a:rPr lang="ru-RU" dirty="0">
                <a:latin typeface="Times New Roman" pitchFamily="18" charset="0"/>
                <a:cs typeface="Times New Roman" pitchFamily="18" charset="0"/>
              </a:rPr>
              <a:t>, артериальной гипертензии</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877" y="274638"/>
            <a:ext cx="8867673" cy="1143000"/>
          </a:xfrm>
        </p:spPr>
        <p:txBody>
          <a:bodyPr>
            <a:noAutofit/>
          </a:bodyPr>
          <a:lstStyle/>
          <a:p>
            <a:pPr fontAlgn="base"/>
            <a:r>
              <a:rPr lang="ru-RU" sz="3600" dirty="0">
                <a:latin typeface="Times New Roman" pitchFamily="18" charset="0"/>
                <a:cs typeface="Times New Roman" pitchFamily="18" charset="0"/>
              </a:rPr>
              <a:t>Рейтинг лучших детских молочных смесей 2019 года для новорожденных, грудничков</a:t>
            </a:r>
          </a:p>
        </p:txBody>
      </p:sp>
      <p:sp>
        <p:nvSpPr>
          <p:cNvPr id="3" name="Объект 2"/>
          <p:cNvSpPr>
            <a:spLocks noGrp="1"/>
          </p:cNvSpPr>
          <p:nvPr>
            <p:ph idx="1"/>
          </p:nvPr>
        </p:nvSpPr>
        <p:spPr/>
        <p:txBody>
          <a:bodyPr/>
          <a:lstStyle/>
          <a:p>
            <a:endParaRPr lang="ru-RU" dirty="0"/>
          </a:p>
        </p:txBody>
      </p:sp>
      <p:sp>
        <p:nvSpPr>
          <p:cNvPr id="4" name="AutoShape 2" descr="https://kak-vybrat.com/content/publication/PH942_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kak-vybrat.com/content/publication/PH942_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78" y="2862263"/>
            <a:ext cx="8867673" cy="3015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973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38" y="1643050"/>
            <a:ext cx="6786610" cy="4742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5439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en-US" b="1" dirty="0"/>
              <a:t>Abbott</a:t>
            </a:r>
            <a:br>
              <a:rPr lang="en-US" b="1" dirty="0"/>
            </a:br>
            <a:endParaRPr lang="en-US" b="1" i="0" dirty="0">
              <a:solidFill>
                <a:srgbClr val="333333"/>
              </a:solidFill>
              <a:effectLst/>
              <a:latin typeface="Yandex Sans Text"/>
            </a:endParaRPr>
          </a:p>
        </p:txBody>
      </p:sp>
      <p:sp>
        <p:nvSpPr>
          <p:cNvPr id="3" name="Объект 2"/>
          <p:cNvSpPr>
            <a:spLocks noGrp="1"/>
          </p:cNvSpPr>
          <p:nvPr>
            <p:ph idx="1"/>
          </p:nvPr>
        </p:nvSpPr>
        <p:spPr/>
        <p:txBody>
          <a:bodyPr/>
          <a:lstStyle/>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392" y="8297"/>
            <a:ext cx="5472608" cy="6849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694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896" y="233264"/>
            <a:ext cx="6624736"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8405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5122" name="Picture 2" descr="https://cache3.youla.io/files/images/360_360/5c/55/5c558da72c593e469238e0c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8880"/>
            <a:ext cx="4008025" cy="400802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aptekabv.ru/fsImages/aptekabv/Tovar/preview/372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058" y="2107776"/>
            <a:ext cx="4464496"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963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6" name="Rectangle 4"/>
          <p:cNvSpPr>
            <a:spLocks noGrp="1" noChangeArrowheads="1"/>
          </p:cNvSpPr>
          <p:nvPr>
            <p:ph type="title"/>
          </p:nvPr>
        </p:nvSpPr>
        <p:spPr/>
        <p:txBody>
          <a:bodyPr/>
          <a:lstStyle/>
          <a:p>
            <a:r>
              <a:rPr lang="ru-RU" sz="3200">
                <a:solidFill>
                  <a:srgbClr val="D6338C"/>
                </a:solidFill>
              </a:rPr>
              <a:t>Характеристика современных адаптированных смесей.</a:t>
            </a:r>
          </a:p>
        </p:txBody>
      </p:sp>
      <p:grpSp>
        <p:nvGrpSpPr>
          <p:cNvPr id="2" name="Organization Chart 2"/>
          <p:cNvGrpSpPr>
            <a:grpSpLocks/>
          </p:cNvGrpSpPr>
          <p:nvPr/>
        </p:nvGrpSpPr>
        <p:grpSpPr bwMode="auto">
          <a:xfrm>
            <a:off x="0" y="1585913"/>
            <a:ext cx="9144000" cy="4464050"/>
            <a:chOff x="272" y="999"/>
            <a:chExt cx="11942" cy="2016"/>
          </a:xfrm>
        </p:grpSpPr>
        <p:cxnSp>
          <p:nvCxnSpPr>
            <p:cNvPr id="1028" name="_s1028"/>
            <p:cNvCxnSpPr>
              <a:cxnSpLocks noChangeShapeType="1"/>
              <a:stCxn id="22" idx="0"/>
              <a:endCxn id="8" idx="2"/>
            </p:cNvCxnSpPr>
            <p:nvPr/>
          </p:nvCxnSpPr>
          <p:spPr bwMode="auto">
            <a:xfrm rot="5400000" flipH="1">
              <a:off x="6927" y="1035"/>
              <a:ext cx="144" cy="1511"/>
            </a:xfrm>
            <a:prstGeom prst="bentConnector3">
              <a:avLst>
                <a:gd name="adj1" fmla="val 35819"/>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9" name="_s1029"/>
            <p:cNvCxnSpPr>
              <a:cxnSpLocks noChangeShapeType="1"/>
              <a:stCxn id="21" idx="1"/>
              <a:endCxn id="19" idx="2"/>
            </p:cNvCxnSpPr>
            <p:nvPr/>
          </p:nvCxnSpPr>
          <p:spPr bwMode="auto">
            <a:xfrm rot="10800000">
              <a:off x="6747" y="2151"/>
              <a:ext cx="143" cy="72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0" name="_s1030"/>
            <p:cNvCxnSpPr>
              <a:cxnSpLocks noChangeShapeType="1"/>
              <a:stCxn id="20" idx="1"/>
              <a:endCxn id="19" idx="2"/>
            </p:cNvCxnSpPr>
            <p:nvPr/>
          </p:nvCxnSpPr>
          <p:spPr bwMode="auto">
            <a:xfrm rot="10800000">
              <a:off x="6747" y="2151"/>
              <a:ext cx="143"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1" name="_s1031"/>
            <p:cNvCxnSpPr>
              <a:cxnSpLocks noChangeShapeType="1"/>
              <a:stCxn id="19" idx="0"/>
              <a:endCxn id="8" idx="2"/>
            </p:cNvCxnSpPr>
            <p:nvPr/>
          </p:nvCxnSpPr>
          <p:spPr bwMode="auto">
            <a:xfrm rot="5400000" flipH="1">
              <a:off x="6423" y="1539"/>
              <a:ext cx="144" cy="504"/>
            </a:xfrm>
            <a:prstGeom prst="bentConnector3">
              <a:avLst>
                <a:gd name="adj1" fmla="val 35819"/>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2" name="_s1032"/>
            <p:cNvCxnSpPr>
              <a:cxnSpLocks noChangeShapeType="1"/>
              <a:stCxn id="18" idx="0"/>
              <a:endCxn id="6" idx="2"/>
            </p:cNvCxnSpPr>
            <p:nvPr/>
          </p:nvCxnSpPr>
          <p:spPr bwMode="auto">
            <a:xfrm rot="5400000" flipH="1">
              <a:off x="11459" y="1539"/>
              <a:ext cx="144" cy="504"/>
            </a:xfrm>
            <a:prstGeom prst="bentConnector3">
              <a:avLst>
                <a:gd name="adj1" fmla="val 35819"/>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3" name="_s1033"/>
            <p:cNvCxnSpPr>
              <a:cxnSpLocks noChangeShapeType="1"/>
              <a:stCxn id="17" idx="0"/>
              <a:endCxn id="6" idx="2"/>
            </p:cNvCxnSpPr>
            <p:nvPr/>
          </p:nvCxnSpPr>
          <p:spPr bwMode="auto">
            <a:xfrm rot="16200000">
              <a:off x="10955" y="1539"/>
              <a:ext cx="144" cy="504"/>
            </a:xfrm>
            <a:prstGeom prst="bentConnector3">
              <a:avLst>
                <a:gd name="adj1" fmla="val 35819"/>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4" name="_s1034"/>
            <p:cNvCxnSpPr>
              <a:cxnSpLocks noChangeShapeType="1"/>
              <a:stCxn id="16" idx="0"/>
              <a:endCxn id="7" idx="2"/>
            </p:cNvCxnSpPr>
            <p:nvPr/>
          </p:nvCxnSpPr>
          <p:spPr bwMode="auto">
            <a:xfrm rot="5400000" flipH="1">
              <a:off x="9446" y="1539"/>
              <a:ext cx="144" cy="504"/>
            </a:xfrm>
            <a:prstGeom prst="bentConnector3">
              <a:avLst>
                <a:gd name="adj1" fmla="val 35819"/>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5" name="_s1035"/>
            <p:cNvCxnSpPr>
              <a:cxnSpLocks noChangeShapeType="1"/>
              <a:stCxn id="15" idx="0"/>
              <a:endCxn id="7" idx="2"/>
            </p:cNvCxnSpPr>
            <p:nvPr/>
          </p:nvCxnSpPr>
          <p:spPr bwMode="auto">
            <a:xfrm rot="16200000">
              <a:off x="8942" y="1539"/>
              <a:ext cx="144" cy="504"/>
            </a:xfrm>
            <a:prstGeom prst="bentConnector3">
              <a:avLst>
                <a:gd name="adj1" fmla="val 35819"/>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6" name="_s1036"/>
            <p:cNvCxnSpPr>
              <a:cxnSpLocks noChangeShapeType="1"/>
              <a:stCxn id="14" idx="0"/>
              <a:endCxn id="8" idx="2"/>
            </p:cNvCxnSpPr>
            <p:nvPr/>
          </p:nvCxnSpPr>
          <p:spPr bwMode="auto">
            <a:xfrm rot="16200000">
              <a:off x="5919" y="1539"/>
              <a:ext cx="144" cy="504"/>
            </a:xfrm>
            <a:prstGeom prst="bentConnector3">
              <a:avLst>
                <a:gd name="adj1" fmla="val 35819"/>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7" name="_s1037"/>
            <p:cNvCxnSpPr>
              <a:cxnSpLocks noChangeShapeType="1"/>
              <a:stCxn id="13" idx="0"/>
              <a:endCxn id="8" idx="2"/>
            </p:cNvCxnSpPr>
            <p:nvPr/>
          </p:nvCxnSpPr>
          <p:spPr bwMode="auto">
            <a:xfrm rot="16200000">
              <a:off x="5417" y="1036"/>
              <a:ext cx="144" cy="1509"/>
            </a:xfrm>
            <a:prstGeom prst="bentConnector3">
              <a:avLst>
                <a:gd name="adj1" fmla="val 35819"/>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8" name="_s1038"/>
            <p:cNvCxnSpPr>
              <a:cxnSpLocks noChangeShapeType="1"/>
              <a:stCxn id="12" idx="0"/>
              <a:endCxn id="5" idx="2"/>
            </p:cNvCxnSpPr>
            <p:nvPr/>
          </p:nvCxnSpPr>
          <p:spPr bwMode="auto">
            <a:xfrm rot="5400000" flipH="1">
              <a:off x="3402" y="1539"/>
              <a:ext cx="144" cy="504"/>
            </a:xfrm>
            <a:prstGeom prst="bentConnector3">
              <a:avLst>
                <a:gd name="adj1" fmla="val 35819"/>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9" name="_s1039"/>
            <p:cNvCxnSpPr>
              <a:cxnSpLocks noChangeShapeType="1"/>
              <a:stCxn id="11" idx="0"/>
              <a:endCxn id="5" idx="2"/>
            </p:cNvCxnSpPr>
            <p:nvPr/>
          </p:nvCxnSpPr>
          <p:spPr bwMode="auto">
            <a:xfrm rot="16200000">
              <a:off x="2898" y="1539"/>
              <a:ext cx="144" cy="504"/>
            </a:xfrm>
            <a:prstGeom prst="bentConnector3">
              <a:avLst>
                <a:gd name="adj1" fmla="val 35819"/>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0" name="_s1040"/>
            <p:cNvCxnSpPr>
              <a:cxnSpLocks noChangeShapeType="1"/>
              <a:stCxn id="10" idx="0"/>
              <a:endCxn id="4" idx="2"/>
            </p:cNvCxnSpPr>
            <p:nvPr/>
          </p:nvCxnSpPr>
          <p:spPr bwMode="auto">
            <a:xfrm rot="5400000" flipH="1">
              <a:off x="1387" y="1539"/>
              <a:ext cx="144" cy="504"/>
            </a:xfrm>
            <a:prstGeom prst="bentConnector3">
              <a:avLst>
                <a:gd name="adj1" fmla="val 35819"/>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1" name="_s1041"/>
            <p:cNvCxnSpPr>
              <a:cxnSpLocks noChangeShapeType="1"/>
              <a:stCxn id="9" idx="0"/>
              <a:endCxn id="4" idx="2"/>
            </p:cNvCxnSpPr>
            <p:nvPr/>
          </p:nvCxnSpPr>
          <p:spPr bwMode="auto">
            <a:xfrm rot="16200000">
              <a:off x="883" y="1539"/>
              <a:ext cx="144" cy="504"/>
            </a:xfrm>
            <a:prstGeom prst="bentConnector3">
              <a:avLst>
                <a:gd name="adj1" fmla="val 35819"/>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2" name="_s1042"/>
            <p:cNvCxnSpPr>
              <a:cxnSpLocks noChangeShapeType="1"/>
              <a:stCxn id="8" idx="0"/>
              <a:endCxn id="3" idx="2"/>
            </p:cNvCxnSpPr>
            <p:nvPr/>
          </p:nvCxnSpPr>
          <p:spPr bwMode="auto">
            <a:xfrm rot="16200000">
              <a:off x="6172" y="1358"/>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43" name="_s1043"/>
            <p:cNvCxnSpPr>
              <a:cxnSpLocks noChangeShapeType="1"/>
              <a:stCxn id="7" idx="0"/>
              <a:endCxn id="3" idx="2"/>
            </p:cNvCxnSpPr>
            <p:nvPr/>
          </p:nvCxnSpPr>
          <p:spPr bwMode="auto">
            <a:xfrm rot="5400000" flipH="1">
              <a:off x="7683" y="-153"/>
              <a:ext cx="144" cy="3023"/>
            </a:xfrm>
            <a:prstGeom prst="bentConnector3">
              <a:avLst>
                <a:gd name="adj1" fmla="val 35819"/>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4" name="_s1044"/>
            <p:cNvCxnSpPr>
              <a:cxnSpLocks noChangeShapeType="1"/>
              <a:stCxn id="6" idx="0"/>
              <a:endCxn id="3" idx="2"/>
            </p:cNvCxnSpPr>
            <p:nvPr/>
          </p:nvCxnSpPr>
          <p:spPr bwMode="auto">
            <a:xfrm rot="5400000" flipH="1">
              <a:off x="8689" y="-1159"/>
              <a:ext cx="144" cy="5036"/>
            </a:xfrm>
            <a:prstGeom prst="bentConnector3">
              <a:avLst>
                <a:gd name="adj1" fmla="val 35819"/>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5" name="_s1045"/>
            <p:cNvCxnSpPr>
              <a:cxnSpLocks noChangeShapeType="1"/>
              <a:stCxn id="5" idx="0"/>
              <a:endCxn id="3" idx="2"/>
            </p:cNvCxnSpPr>
            <p:nvPr/>
          </p:nvCxnSpPr>
          <p:spPr bwMode="auto">
            <a:xfrm rot="16200000">
              <a:off x="4661" y="-152"/>
              <a:ext cx="144" cy="3021"/>
            </a:xfrm>
            <a:prstGeom prst="bentConnector3">
              <a:avLst>
                <a:gd name="adj1" fmla="val 35819"/>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46" name="_s1046"/>
            <p:cNvCxnSpPr>
              <a:cxnSpLocks noChangeShapeType="1"/>
              <a:stCxn id="4" idx="0"/>
              <a:endCxn id="3" idx="2"/>
            </p:cNvCxnSpPr>
            <p:nvPr/>
          </p:nvCxnSpPr>
          <p:spPr bwMode="auto">
            <a:xfrm rot="16200000">
              <a:off x="3653" y="-1159"/>
              <a:ext cx="144" cy="5036"/>
            </a:xfrm>
            <a:prstGeom prst="bentConnector3">
              <a:avLst>
                <a:gd name="adj1" fmla="val 35819"/>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1047"/>
            <p:cNvSpPr>
              <a:spLocks noChangeArrowheads="1"/>
            </p:cNvSpPr>
            <p:nvPr/>
          </p:nvSpPr>
          <p:spPr bwMode="auto">
            <a:xfrm>
              <a:off x="5811" y="999"/>
              <a:ext cx="864" cy="288"/>
            </a:xfrm>
            <a:prstGeom prst="roundRect">
              <a:avLst>
                <a:gd name="adj" fmla="val 16667"/>
              </a:avLst>
            </a:prstGeom>
            <a:solidFill>
              <a:srgbClr val="FF00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Детские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адаптированные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 молочные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смеси</a:t>
              </a:r>
            </a:p>
          </p:txBody>
        </p:sp>
        <p:sp>
          <p:nvSpPr>
            <p:cNvPr id="4" name="_s1048"/>
            <p:cNvSpPr>
              <a:spLocks noChangeArrowheads="1"/>
            </p:cNvSpPr>
            <p:nvPr/>
          </p:nvSpPr>
          <p:spPr bwMode="auto">
            <a:xfrm>
              <a:off x="775" y="1431"/>
              <a:ext cx="864" cy="288"/>
            </a:xfrm>
            <a:prstGeom prst="roundRect">
              <a:avLst>
                <a:gd name="adj" fmla="val 16667"/>
              </a:avLst>
            </a:prstGeom>
            <a:solidFill>
              <a:srgbClr val="6FBCD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Базовые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смеси</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p:txBody>
        </p:sp>
        <p:sp>
          <p:nvSpPr>
            <p:cNvPr id="5" name="_s1049"/>
            <p:cNvSpPr>
              <a:spLocks noChangeArrowheads="1"/>
            </p:cNvSpPr>
            <p:nvPr/>
          </p:nvSpPr>
          <p:spPr bwMode="auto">
            <a:xfrm>
              <a:off x="2789" y="1431"/>
              <a:ext cx="864" cy="288"/>
            </a:xfrm>
            <a:prstGeom prst="roundRect">
              <a:avLst>
                <a:gd name="adj" fmla="val 16667"/>
              </a:avLst>
            </a:prstGeom>
            <a:solidFill>
              <a:srgbClr val="FF66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По рН</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cs typeface="Arial" charset="0"/>
              </a:endParaRPr>
            </a:p>
          </p:txBody>
        </p:sp>
        <p:sp>
          <p:nvSpPr>
            <p:cNvPr id="6" name="_s1050"/>
            <p:cNvSpPr>
              <a:spLocks noChangeArrowheads="1"/>
            </p:cNvSpPr>
            <p:nvPr/>
          </p:nvSpPr>
          <p:spPr bwMode="auto">
            <a:xfrm>
              <a:off x="10847" y="1431"/>
              <a:ext cx="864" cy="288"/>
            </a:xfrm>
            <a:prstGeom prst="roundRect">
              <a:avLst>
                <a:gd name="adj" fmla="val 16667"/>
              </a:avLst>
            </a:prstGeom>
            <a:solidFill>
              <a:srgbClr val="FFFF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По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консистенции</a:t>
              </a:r>
            </a:p>
          </p:txBody>
        </p:sp>
        <p:sp>
          <p:nvSpPr>
            <p:cNvPr id="7" name="_s1051"/>
            <p:cNvSpPr>
              <a:spLocks noChangeArrowheads="1"/>
            </p:cNvSpPr>
            <p:nvPr/>
          </p:nvSpPr>
          <p:spPr bwMode="auto">
            <a:xfrm>
              <a:off x="8833" y="1431"/>
              <a:ext cx="864" cy="288"/>
            </a:xfrm>
            <a:prstGeom prst="roundRect">
              <a:avLst>
                <a:gd name="adj" fmla="val 16667"/>
              </a:avLst>
            </a:prstGeom>
            <a:solidFill>
              <a:srgbClr val="86DE2E"/>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По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наличию</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функциональных</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компонентов</a:t>
              </a:r>
            </a:p>
          </p:txBody>
        </p:sp>
        <p:sp>
          <p:nvSpPr>
            <p:cNvPr id="8" name="_s1052"/>
            <p:cNvSpPr>
              <a:spLocks noChangeArrowheads="1"/>
            </p:cNvSpPr>
            <p:nvPr/>
          </p:nvSpPr>
          <p:spPr bwMode="auto">
            <a:xfrm>
              <a:off x="5811" y="1431"/>
              <a:ext cx="864" cy="288"/>
            </a:xfrm>
            <a:prstGeom prst="roundRect">
              <a:avLst>
                <a:gd name="adj" fmla="val 16667"/>
              </a:avLst>
            </a:prstGeom>
            <a:solidFill>
              <a:srgbClr val="D6338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По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 белковому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компоненту</a:t>
              </a:r>
            </a:p>
          </p:txBody>
        </p:sp>
        <p:sp>
          <p:nvSpPr>
            <p:cNvPr id="9" name="_s1053"/>
            <p:cNvSpPr>
              <a:spLocks noChangeArrowheads="1"/>
            </p:cNvSpPr>
            <p:nvPr/>
          </p:nvSpPr>
          <p:spPr bwMode="auto">
            <a:xfrm>
              <a:off x="272" y="1863"/>
              <a:ext cx="863" cy="288"/>
            </a:xfrm>
            <a:prstGeom prst="roundRect">
              <a:avLst>
                <a:gd name="adj" fmla="val 16667"/>
              </a:avLst>
            </a:prstGeom>
            <a:solidFill>
              <a:srgbClr val="6FBCD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Arial" charset="0"/>
                  <a:cs typeface="Arial" charset="0"/>
                </a:rPr>
                <a:t>Стартовые</a:t>
              </a:r>
            </a:p>
          </p:txBody>
        </p:sp>
        <p:sp>
          <p:nvSpPr>
            <p:cNvPr id="10" name="_s1054"/>
            <p:cNvSpPr>
              <a:spLocks noChangeArrowheads="1"/>
            </p:cNvSpPr>
            <p:nvPr/>
          </p:nvSpPr>
          <p:spPr bwMode="auto">
            <a:xfrm>
              <a:off x="1279" y="1863"/>
              <a:ext cx="863" cy="288"/>
            </a:xfrm>
            <a:prstGeom prst="roundRect">
              <a:avLst>
                <a:gd name="adj" fmla="val 16667"/>
              </a:avLst>
            </a:prstGeom>
            <a:solidFill>
              <a:srgbClr val="6FBCD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Arial" charset="0"/>
                  <a:cs typeface="Arial" charset="0"/>
                </a:rPr>
                <a:t>Последующ</a:t>
              </a:r>
            </a:p>
          </p:txBody>
        </p:sp>
        <p:sp>
          <p:nvSpPr>
            <p:cNvPr id="11" name="_s1055"/>
            <p:cNvSpPr>
              <a:spLocks noChangeArrowheads="1"/>
            </p:cNvSpPr>
            <p:nvPr/>
          </p:nvSpPr>
          <p:spPr bwMode="auto">
            <a:xfrm>
              <a:off x="2286" y="1863"/>
              <a:ext cx="863" cy="288"/>
            </a:xfrm>
            <a:prstGeom prst="roundRect">
              <a:avLst>
                <a:gd name="adj" fmla="val 16667"/>
              </a:avLst>
            </a:prstGeom>
            <a:solidFill>
              <a:srgbClr val="FF66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Arial" charset="0"/>
                  <a:cs typeface="Arial" charset="0"/>
                </a:rPr>
                <a:t>Пресные</a:t>
              </a:r>
            </a:p>
          </p:txBody>
        </p:sp>
        <p:sp>
          <p:nvSpPr>
            <p:cNvPr id="12" name="_s1056"/>
            <p:cNvSpPr>
              <a:spLocks noChangeArrowheads="1"/>
            </p:cNvSpPr>
            <p:nvPr/>
          </p:nvSpPr>
          <p:spPr bwMode="auto">
            <a:xfrm>
              <a:off x="3293" y="1863"/>
              <a:ext cx="864" cy="288"/>
            </a:xfrm>
            <a:prstGeom prst="roundRect">
              <a:avLst>
                <a:gd name="adj" fmla="val 16667"/>
              </a:avLst>
            </a:prstGeom>
            <a:solidFill>
              <a:srgbClr val="FF66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Arial" charset="0"/>
                  <a:cs typeface="Arial" charset="0"/>
                </a:rPr>
                <a:t>Кислые</a:t>
              </a:r>
            </a:p>
          </p:txBody>
        </p:sp>
        <p:sp>
          <p:nvSpPr>
            <p:cNvPr id="13" name="_s1057"/>
            <p:cNvSpPr>
              <a:spLocks noChangeArrowheads="1"/>
            </p:cNvSpPr>
            <p:nvPr/>
          </p:nvSpPr>
          <p:spPr bwMode="auto">
            <a:xfrm>
              <a:off x="4301" y="1863"/>
              <a:ext cx="863" cy="288"/>
            </a:xfrm>
            <a:prstGeom prst="roundRect">
              <a:avLst>
                <a:gd name="adj" fmla="val 16667"/>
              </a:avLst>
            </a:prstGeom>
            <a:solidFill>
              <a:srgbClr val="D6338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chemeClr val="tx1"/>
                  </a:solidFill>
                  <a:effectLst/>
                  <a:latin typeface="Arial" charset="0"/>
                  <a:cs typeface="Arial" charset="0"/>
                </a:rPr>
                <a:t>Цельный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chemeClr val="tx1"/>
                  </a:solidFill>
                  <a:effectLst/>
                  <a:latin typeface="Arial" charset="0"/>
                  <a:cs typeface="Arial" charset="0"/>
                </a:rPr>
                <a:t>белок</a:t>
              </a:r>
            </a:p>
          </p:txBody>
        </p:sp>
        <p:sp>
          <p:nvSpPr>
            <p:cNvPr id="14" name="_s1058"/>
            <p:cNvSpPr>
              <a:spLocks noChangeArrowheads="1"/>
            </p:cNvSpPr>
            <p:nvPr/>
          </p:nvSpPr>
          <p:spPr bwMode="auto">
            <a:xfrm>
              <a:off x="5308" y="1863"/>
              <a:ext cx="863" cy="288"/>
            </a:xfrm>
            <a:prstGeom prst="roundRect">
              <a:avLst>
                <a:gd name="adj" fmla="val 16667"/>
              </a:avLst>
            </a:prstGeom>
            <a:solidFill>
              <a:srgbClr val="D6338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harset="0"/>
                  <a:cs typeface="Arial" charset="0"/>
                </a:rPr>
                <a:t>Частичный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harset="0"/>
                  <a:cs typeface="Arial" charset="0"/>
                </a:rPr>
                <a:t>гидролиз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harset="0"/>
                  <a:cs typeface="Arial" charset="0"/>
                </a:rPr>
                <a:t>белка</a:t>
              </a:r>
            </a:p>
          </p:txBody>
        </p:sp>
        <p:sp>
          <p:nvSpPr>
            <p:cNvPr id="15" name="_s1059"/>
            <p:cNvSpPr>
              <a:spLocks noChangeArrowheads="1"/>
            </p:cNvSpPr>
            <p:nvPr/>
          </p:nvSpPr>
          <p:spPr bwMode="auto">
            <a:xfrm>
              <a:off x="8330" y="1863"/>
              <a:ext cx="863" cy="288"/>
            </a:xfrm>
            <a:prstGeom prst="roundRect">
              <a:avLst>
                <a:gd name="adj" fmla="val 16667"/>
              </a:avLst>
            </a:prstGeom>
            <a:solidFill>
              <a:srgbClr val="86DE2E"/>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Arial" charset="0"/>
                  <a:cs typeface="Arial" charset="0"/>
                </a:rPr>
                <a:t>+</a:t>
              </a:r>
            </a:p>
          </p:txBody>
        </p:sp>
        <p:sp>
          <p:nvSpPr>
            <p:cNvPr id="16" name="_s1060"/>
            <p:cNvSpPr>
              <a:spLocks noChangeArrowheads="1"/>
            </p:cNvSpPr>
            <p:nvPr/>
          </p:nvSpPr>
          <p:spPr bwMode="auto">
            <a:xfrm>
              <a:off x="9337" y="1863"/>
              <a:ext cx="863" cy="288"/>
            </a:xfrm>
            <a:prstGeom prst="roundRect">
              <a:avLst>
                <a:gd name="adj" fmla="val 16667"/>
              </a:avLst>
            </a:prstGeom>
            <a:solidFill>
              <a:srgbClr val="86DE2E"/>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Arial" charset="0"/>
                  <a:cs typeface="Arial" charset="0"/>
                </a:rPr>
                <a:t>-</a:t>
              </a:r>
            </a:p>
          </p:txBody>
        </p:sp>
        <p:sp>
          <p:nvSpPr>
            <p:cNvPr id="17" name="_s1061"/>
            <p:cNvSpPr>
              <a:spLocks noChangeArrowheads="1"/>
            </p:cNvSpPr>
            <p:nvPr/>
          </p:nvSpPr>
          <p:spPr bwMode="auto">
            <a:xfrm>
              <a:off x="10344" y="1863"/>
              <a:ext cx="863" cy="288"/>
            </a:xfrm>
            <a:prstGeom prst="roundRect">
              <a:avLst>
                <a:gd name="adj" fmla="val 16667"/>
              </a:avLst>
            </a:prstGeom>
            <a:solidFill>
              <a:srgbClr val="FFFF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Arial" charset="0"/>
                  <a:cs typeface="Arial" charset="0"/>
                </a:rPr>
                <a:t>Сухие</a:t>
              </a:r>
            </a:p>
          </p:txBody>
        </p:sp>
        <p:sp>
          <p:nvSpPr>
            <p:cNvPr id="18" name="_s1062"/>
            <p:cNvSpPr>
              <a:spLocks noChangeArrowheads="1"/>
            </p:cNvSpPr>
            <p:nvPr/>
          </p:nvSpPr>
          <p:spPr bwMode="auto">
            <a:xfrm>
              <a:off x="11351" y="1863"/>
              <a:ext cx="863" cy="288"/>
            </a:xfrm>
            <a:prstGeom prst="roundRect">
              <a:avLst>
                <a:gd name="adj" fmla="val 16667"/>
              </a:avLst>
            </a:prstGeom>
            <a:solidFill>
              <a:srgbClr val="FFFF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Arial" charset="0"/>
                  <a:cs typeface="Arial" charset="0"/>
                </a:rPr>
                <a:t>Жидкие</a:t>
              </a:r>
            </a:p>
          </p:txBody>
        </p:sp>
        <p:sp>
          <p:nvSpPr>
            <p:cNvPr id="19" name="_s1063"/>
            <p:cNvSpPr>
              <a:spLocks noChangeArrowheads="1"/>
            </p:cNvSpPr>
            <p:nvPr/>
          </p:nvSpPr>
          <p:spPr bwMode="auto">
            <a:xfrm>
              <a:off x="6315" y="1863"/>
              <a:ext cx="863" cy="288"/>
            </a:xfrm>
            <a:prstGeom prst="roundRect">
              <a:avLst>
                <a:gd name="adj" fmla="val 16667"/>
              </a:avLst>
            </a:prstGeom>
            <a:solidFill>
              <a:srgbClr val="D6338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harset="0"/>
                  <a:cs typeface="Arial" charset="0"/>
                </a:rPr>
                <a:t>Глубокий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harset="0"/>
                  <a:cs typeface="Arial" charset="0"/>
                </a:rPr>
                <a:t>Гидролиз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harset="0"/>
                  <a:cs typeface="Arial" charset="0"/>
                </a:rPr>
                <a:t>белка</a:t>
              </a:r>
            </a:p>
          </p:txBody>
        </p:sp>
        <p:sp>
          <p:nvSpPr>
            <p:cNvPr id="20" name="_s1064"/>
            <p:cNvSpPr>
              <a:spLocks noChangeArrowheads="1"/>
            </p:cNvSpPr>
            <p:nvPr/>
          </p:nvSpPr>
          <p:spPr bwMode="auto">
            <a:xfrm>
              <a:off x="6890" y="2295"/>
              <a:ext cx="864" cy="288"/>
            </a:xfrm>
            <a:prstGeom prst="roundRect">
              <a:avLst>
                <a:gd name="adj" fmla="val 16667"/>
              </a:avLst>
            </a:prstGeom>
            <a:solidFill>
              <a:srgbClr val="D6338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charset="0"/>
                  <a:cs typeface="Arial" charset="0"/>
                </a:rPr>
                <a:t>Сывороточные</a:t>
              </a:r>
            </a:p>
          </p:txBody>
        </p:sp>
        <p:sp>
          <p:nvSpPr>
            <p:cNvPr id="21" name="_s1065"/>
            <p:cNvSpPr>
              <a:spLocks noChangeArrowheads="1"/>
            </p:cNvSpPr>
            <p:nvPr/>
          </p:nvSpPr>
          <p:spPr bwMode="auto">
            <a:xfrm>
              <a:off x="6890" y="2727"/>
              <a:ext cx="864" cy="288"/>
            </a:xfrm>
            <a:prstGeom prst="roundRect">
              <a:avLst>
                <a:gd name="adj" fmla="val 16667"/>
              </a:avLst>
            </a:prstGeom>
            <a:solidFill>
              <a:srgbClr val="D6338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harset="0"/>
                  <a:cs typeface="Arial" charset="0"/>
                </a:rPr>
                <a:t>Казеиновые</a:t>
              </a:r>
            </a:p>
          </p:txBody>
        </p:sp>
        <p:sp>
          <p:nvSpPr>
            <p:cNvPr id="22" name="_s1066"/>
            <p:cNvSpPr>
              <a:spLocks noChangeArrowheads="1"/>
            </p:cNvSpPr>
            <p:nvPr/>
          </p:nvSpPr>
          <p:spPr bwMode="auto">
            <a:xfrm>
              <a:off x="7322" y="1863"/>
              <a:ext cx="864" cy="287"/>
            </a:xfrm>
            <a:prstGeom prst="roundRect">
              <a:avLst>
                <a:gd name="adj" fmla="val 16667"/>
              </a:avLst>
            </a:prstGeom>
            <a:solidFill>
              <a:srgbClr val="D6338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cs typeface="Arial" charset="0"/>
                </a:rPr>
                <a:t>Аминокислоты</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42" name="Picture 2" descr="C:\Users\User\лекции 11 сем\2013-10-02, грудное вскармливание\грудное вскармливание 041.jpg"/>
          <p:cNvPicPr>
            <a:picLocks noChangeAspect="1" noChangeArrowheads="1"/>
          </p:cNvPicPr>
          <p:nvPr/>
        </p:nvPicPr>
        <p:blipFill>
          <a:blip r:embed="rId2"/>
          <a:srcRect l="2439" t="5208" r="5"/>
          <a:stretch>
            <a:fillRect/>
          </a:stretch>
        </p:blipFill>
        <p:spPr bwMode="auto">
          <a:xfrm>
            <a:off x="-142908" y="0"/>
            <a:ext cx="9286908" cy="700087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lgn="ctr">
              <a:buNone/>
            </a:pPr>
            <a:r>
              <a:rPr lang="ru-RU" sz="8000" b="1" dirty="0" smtClean="0">
                <a:solidFill>
                  <a:srgbClr val="00CC00"/>
                </a:solidFill>
                <a:latin typeface="Times New Roman" pitchFamily="18" charset="0"/>
                <a:cs typeface="Times New Roman" pitchFamily="18" charset="0"/>
              </a:rPr>
              <a:t>Прикорм</a:t>
            </a:r>
            <a:endParaRPr lang="ru-RU" sz="80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90" name="Rectangle 6"/>
          <p:cNvSpPr>
            <a:spLocks noGrp="1" noChangeArrowheads="1"/>
          </p:cNvSpPr>
          <p:nvPr>
            <p:ph type="body" idx="1"/>
          </p:nvPr>
        </p:nvSpPr>
        <p:spPr>
          <a:xfrm>
            <a:off x="611188" y="1000108"/>
            <a:ext cx="8229600" cy="4500593"/>
          </a:xfrm>
        </p:spPr>
        <p:txBody>
          <a:bodyPr/>
          <a:lstStyle/>
          <a:p>
            <a:pPr algn="ctr">
              <a:buFont typeface="Wingdings" pitchFamily="2" charset="2"/>
              <a:buNone/>
            </a:pPr>
            <a:endParaRPr lang="ru-RU" sz="3600" b="1" i="1" dirty="0" smtClean="0">
              <a:solidFill>
                <a:srgbClr val="D6338C"/>
              </a:solidFill>
              <a:latin typeface="Times New Roman" pitchFamily="18" charset="0"/>
              <a:cs typeface="Times New Roman" pitchFamily="18" charset="0"/>
            </a:endParaRPr>
          </a:p>
          <a:p>
            <a:pPr algn="ctr">
              <a:buFont typeface="Wingdings" pitchFamily="2" charset="2"/>
              <a:buNone/>
            </a:pPr>
            <a:r>
              <a:rPr lang="ru-RU" sz="3600" b="1" i="1" dirty="0" smtClean="0">
                <a:solidFill>
                  <a:srgbClr val="D6338C"/>
                </a:solidFill>
                <a:latin typeface="Times New Roman" pitchFamily="18" charset="0"/>
                <a:cs typeface="Times New Roman" pitchFamily="18" charset="0"/>
              </a:rPr>
              <a:t>Процесс </a:t>
            </a:r>
            <a:r>
              <a:rPr lang="ru-RU" sz="3600" b="1" i="1" dirty="0">
                <a:solidFill>
                  <a:srgbClr val="D6338C"/>
                </a:solidFill>
                <a:latin typeface="Times New Roman" pitchFamily="18" charset="0"/>
                <a:cs typeface="Times New Roman" pitchFamily="18" charset="0"/>
              </a:rPr>
              <a:t>введения прикорма – это одновременно новый этап в развитии ребенка, обучающий процесс, а также приобщение к новым вкусам.</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781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537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latin typeface="Times New Roman" pitchFamily="18" charset="0"/>
                <a:cs typeface="Times New Roman" pitchFamily="18" charset="0"/>
              </a:rPr>
              <a:t>Докорм и прикорм</a:t>
            </a:r>
            <a:endParaRPr lang="ru-RU" dirty="0"/>
          </a:p>
        </p:txBody>
      </p:sp>
      <p:sp>
        <p:nvSpPr>
          <p:cNvPr id="3" name="Содержимое 2"/>
          <p:cNvSpPr>
            <a:spLocks noGrp="1"/>
          </p:cNvSpPr>
          <p:nvPr>
            <p:ph idx="1"/>
          </p:nvPr>
        </p:nvSpPr>
        <p:spPr>
          <a:xfrm>
            <a:off x="0" y="1600200"/>
            <a:ext cx="9144000" cy="4525963"/>
          </a:xfrm>
        </p:spPr>
        <p:txBody>
          <a:bodyPr>
            <a:normAutofit fontScale="85000" lnSpcReduction="20000"/>
          </a:bodyPr>
          <a:lstStyle/>
          <a:p>
            <a:r>
              <a:rPr lang="ru-RU" dirty="0" smtClean="0">
                <a:latin typeface="Times New Roman" pitchFamily="18" charset="0"/>
                <a:cs typeface="Times New Roman" pitchFamily="18" charset="0"/>
              </a:rPr>
              <a:t>Два очень часто употребляемых слова, требующих объяснения, поскольку это совсем не одно и то же.</a:t>
            </a:r>
          </a:p>
          <a:p>
            <a:r>
              <a:rPr lang="ru-RU" i="1" dirty="0" smtClean="0">
                <a:latin typeface="Times New Roman" pitchFamily="18" charset="0"/>
                <a:cs typeface="Times New Roman" pitchFamily="18" charset="0"/>
              </a:rPr>
              <a:t>Если материнского молока не хватает, ребенок </a:t>
            </a:r>
            <a:r>
              <a:rPr lang="ru-RU" i="1" u="sng" dirty="0" smtClean="0">
                <a:latin typeface="Times New Roman" pitchFamily="18" charset="0"/>
                <a:cs typeface="Times New Roman" pitchFamily="18" charset="0"/>
              </a:rPr>
              <a:t>докармливается</a:t>
            </a:r>
            <a:r>
              <a:rPr lang="ru-RU" i="1" dirty="0" smtClean="0">
                <a:latin typeface="Times New Roman" pitchFamily="18" charset="0"/>
                <a:cs typeface="Times New Roman" pitchFamily="18" charset="0"/>
              </a:rPr>
              <a:t> либо молочной смесью, либо донорским молоком, либо молоком сельскохозяйственных животных (коровьим, козьим). Все эти продукты и являются </a:t>
            </a:r>
            <a:r>
              <a:rPr lang="ru-RU" b="1" i="1" dirty="0" smtClean="0">
                <a:latin typeface="Times New Roman" pitchFamily="18" charset="0"/>
                <a:cs typeface="Times New Roman" pitchFamily="18" charset="0"/>
              </a:rPr>
              <a:t>докормом</a:t>
            </a:r>
            <a:r>
              <a:rPr lang="ru-RU" dirty="0" smtClean="0">
                <a:latin typeface="Times New Roman" pitchFamily="18" charset="0"/>
                <a:cs typeface="Times New Roman" pitchFamily="18" charset="0"/>
              </a:rPr>
              <a:t>. Принципиальное положение: докорм — это когда маминого молока не хватает.</a:t>
            </a:r>
          </a:p>
          <a:p>
            <a:r>
              <a:rPr lang="ru-RU" i="1" dirty="0" smtClean="0">
                <a:latin typeface="Times New Roman" pitchFamily="18" charset="0"/>
                <a:cs typeface="Times New Roman" pitchFamily="18" charset="0"/>
              </a:rPr>
              <a:t>Все, что ребенок первого года жизни получает сверх ГМ или АМС — это и есть </a:t>
            </a:r>
            <a:r>
              <a:rPr lang="ru-RU" b="1" i="1" dirty="0" smtClean="0">
                <a:latin typeface="Times New Roman" pitchFamily="18" charset="0"/>
                <a:cs typeface="Times New Roman" pitchFamily="18" charset="0"/>
              </a:rPr>
              <a:t>прикорм</a:t>
            </a:r>
            <a:r>
              <a:rPr lang="ru-RU" dirty="0" smtClean="0">
                <a:latin typeface="Times New Roman" pitchFamily="18" charset="0"/>
                <a:cs typeface="Times New Roman" pitchFamily="18" charset="0"/>
              </a:rPr>
              <a:t>.              Т. е. ребенка сознательно </a:t>
            </a:r>
            <a:r>
              <a:rPr lang="ru-RU" i="1" u="sng" dirty="0" smtClean="0">
                <a:latin typeface="Times New Roman" pitchFamily="18" charset="0"/>
                <a:cs typeface="Times New Roman" pitchFamily="18" charset="0"/>
              </a:rPr>
              <a:t>прикармливают</a:t>
            </a:r>
            <a:r>
              <a:rPr lang="ru-RU" u="sng"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готовят к взрослой жизни и к взрослой еде.</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9750" y="620713"/>
            <a:ext cx="8820150" cy="1009650"/>
          </a:xfrm>
        </p:spPr>
        <p:txBody>
          <a:bodyPr>
            <a:normAutofit fontScale="90000"/>
          </a:bodyPr>
          <a:lstStyle/>
          <a:p>
            <a:pPr eaLnBrk="1" hangingPunct="1">
              <a:lnSpc>
                <a:spcPct val="85000"/>
              </a:lnSpc>
            </a:pPr>
            <a:r>
              <a:rPr lang="ru-RU" sz="2600" b="1" dirty="0" smtClean="0">
                <a:solidFill>
                  <a:srgbClr val="00CC00"/>
                </a:solidFill>
              </a:rPr>
              <a:t>Прикорм в отечественной практике           </a:t>
            </a:r>
            <a:br>
              <a:rPr lang="ru-RU" sz="2600" b="1" dirty="0" smtClean="0">
                <a:solidFill>
                  <a:srgbClr val="00CC00"/>
                </a:solidFill>
              </a:rPr>
            </a:br>
            <a:r>
              <a:rPr lang="ru-RU" sz="2600" b="1" dirty="0" smtClean="0">
                <a:solidFill>
                  <a:srgbClr val="00CC00"/>
                </a:solidFill>
              </a:rPr>
              <a:t>    в историческом аспекте</a:t>
            </a:r>
            <a:br>
              <a:rPr lang="ru-RU" sz="2600" b="1" dirty="0" smtClean="0">
                <a:solidFill>
                  <a:srgbClr val="00CC00"/>
                </a:solidFill>
              </a:rPr>
            </a:br>
            <a:r>
              <a:rPr lang="ru-RU" sz="3400" b="1" dirty="0" smtClean="0">
                <a:solidFill>
                  <a:schemeClr val="accent2"/>
                </a:solidFill>
                <a:latin typeface="Arial" charset="0"/>
              </a:rPr>
              <a:t>Новые тенденции</a:t>
            </a:r>
          </a:p>
        </p:txBody>
      </p:sp>
      <p:sp>
        <p:nvSpPr>
          <p:cNvPr id="14339" name="Rectangle 3"/>
          <p:cNvSpPr>
            <a:spLocks noGrp="1" noChangeArrowheads="1"/>
          </p:cNvSpPr>
          <p:nvPr>
            <p:ph idx="1"/>
          </p:nvPr>
        </p:nvSpPr>
        <p:spPr>
          <a:xfrm>
            <a:off x="250825" y="1844675"/>
            <a:ext cx="8893175" cy="5356225"/>
          </a:xfrm>
        </p:spPr>
        <p:txBody>
          <a:bodyPr/>
          <a:lstStyle/>
          <a:p>
            <a:pPr eaLnBrk="1" hangingPunct="1">
              <a:lnSpc>
                <a:spcPct val="95000"/>
              </a:lnSpc>
              <a:spcBef>
                <a:spcPct val="15000"/>
              </a:spcBef>
              <a:spcAft>
                <a:spcPct val="15000"/>
              </a:spcAft>
              <a:buFont typeface="Wingdings" pitchFamily="2" charset="2"/>
              <a:buChar char="q"/>
            </a:pPr>
            <a:r>
              <a:rPr lang="ru-RU" sz="2100" b="1" dirty="0" smtClean="0">
                <a:solidFill>
                  <a:srgbClr val="0033CC"/>
                </a:solidFill>
              </a:rPr>
              <a:t>Меняется понятие прикорма</a:t>
            </a:r>
            <a:r>
              <a:rPr lang="ru-RU" sz="2100" dirty="0" smtClean="0"/>
              <a:t> -</a:t>
            </a:r>
            <a:r>
              <a:rPr lang="ru-RU" sz="2100" dirty="0" smtClean="0">
                <a:latin typeface="Arial" charset="0"/>
              </a:rPr>
              <a:t> все продукты, кроме женского молока и детских молочных смесей, которые вводятся     в рацион ребенка первого года жизни</a:t>
            </a:r>
          </a:p>
          <a:p>
            <a:pPr eaLnBrk="1" hangingPunct="1">
              <a:lnSpc>
                <a:spcPct val="95000"/>
              </a:lnSpc>
              <a:spcBef>
                <a:spcPct val="40000"/>
              </a:spcBef>
              <a:spcAft>
                <a:spcPct val="15000"/>
              </a:spcAft>
              <a:buFont typeface="Wingdings" pitchFamily="2" charset="2"/>
              <a:buChar char="q"/>
            </a:pPr>
            <a:r>
              <a:rPr lang="ru-RU" sz="2100" b="1" dirty="0" smtClean="0">
                <a:solidFill>
                  <a:srgbClr val="0033CC"/>
                </a:solidFill>
              </a:rPr>
              <a:t>Расширяется значение прикорма:</a:t>
            </a:r>
            <a:r>
              <a:rPr lang="ru-RU" sz="2100" dirty="0" smtClean="0"/>
              <a:t> </a:t>
            </a:r>
          </a:p>
          <a:p>
            <a:pPr eaLnBrk="1" hangingPunct="1">
              <a:lnSpc>
                <a:spcPct val="95000"/>
              </a:lnSpc>
              <a:spcBef>
                <a:spcPct val="15000"/>
              </a:spcBef>
              <a:spcAft>
                <a:spcPct val="15000"/>
              </a:spcAft>
              <a:buFont typeface="Wingdings" pitchFamily="2" charset="2"/>
              <a:buNone/>
            </a:pPr>
            <a:r>
              <a:rPr lang="ru-RU" sz="2100" dirty="0" smtClean="0"/>
              <a:t>     </a:t>
            </a:r>
            <a:r>
              <a:rPr lang="ru-RU" sz="2000" dirty="0" smtClean="0"/>
              <a:t>– дополнение и расширение спектра пищевых веществ</a:t>
            </a:r>
          </a:p>
          <a:p>
            <a:pPr eaLnBrk="1" hangingPunct="1">
              <a:lnSpc>
                <a:spcPct val="95000"/>
              </a:lnSpc>
              <a:spcBef>
                <a:spcPct val="15000"/>
              </a:spcBef>
              <a:spcAft>
                <a:spcPct val="15000"/>
              </a:spcAft>
              <a:buFont typeface="Wingdings" pitchFamily="2" charset="2"/>
              <a:buNone/>
            </a:pPr>
            <a:r>
              <a:rPr lang="ru-RU" sz="2000" dirty="0" smtClean="0"/>
              <a:t>      - формирование нервно-рефлекторной координации  глотания, жевания, влияние на моторику ЖКТ</a:t>
            </a:r>
          </a:p>
          <a:p>
            <a:pPr eaLnBrk="1" hangingPunct="1">
              <a:lnSpc>
                <a:spcPct val="95000"/>
              </a:lnSpc>
              <a:spcBef>
                <a:spcPct val="15000"/>
              </a:spcBef>
              <a:spcAft>
                <a:spcPct val="15000"/>
              </a:spcAft>
              <a:buFont typeface="Wingdings" pitchFamily="2" charset="2"/>
              <a:buNone/>
            </a:pPr>
            <a:r>
              <a:rPr lang="ru-RU" sz="2000" dirty="0" smtClean="0"/>
              <a:t>      </a:t>
            </a:r>
            <a:r>
              <a:rPr lang="ru-RU" sz="2000" dirty="0" smtClean="0">
                <a:solidFill>
                  <a:schemeClr val="folHlink"/>
                </a:solidFill>
              </a:rPr>
              <a:t>- прикорм и формирование вкуса и сенсорного  восприятия - оптимальный коридор 4-6 месяцев</a:t>
            </a:r>
          </a:p>
          <a:p>
            <a:pPr eaLnBrk="1" hangingPunct="1">
              <a:lnSpc>
                <a:spcPct val="95000"/>
              </a:lnSpc>
              <a:spcBef>
                <a:spcPct val="15000"/>
              </a:spcBef>
              <a:spcAft>
                <a:spcPct val="15000"/>
              </a:spcAft>
              <a:buFont typeface="Wingdings" pitchFamily="2" charset="2"/>
              <a:buNone/>
            </a:pPr>
            <a:r>
              <a:rPr lang="ru-RU" sz="2000" dirty="0" smtClean="0">
                <a:solidFill>
                  <a:schemeClr val="folHlink"/>
                </a:solidFill>
              </a:rPr>
              <a:t>      - прикорм как функциональное питание             </a:t>
            </a:r>
          </a:p>
          <a:p>
            <a:pPr eaLnBrk="1" hangingPunct="1">
              <a:lnSpc>
                <a:spcPct val="95000"/>
              </a:lnSpc>
              <a:spcBef>
                <a:spcPct val="15000"/>
              </a:spcBef>
              <a:spcAft>
                <a:spcPct val="15000"/>
              </a:spcAft>
              <a:buFont typeface="Wingdings" pitchFamily="2" charset="2"/>
              <a:buNone/>
            </a:pPr>
            <a:r>
              <a:rPr lang="ru-RU" sz="2000" dirty="0" smtClean="0">
                <a:solidFill>
                  <a:schemeClr val="folHlink"/>
                </a:solidFill>
              </a:rPr>
              <a:t>        (включение пре- и </a:t>
            </a:r>
            <a:r>
              <a:rPr lang="ru-RU" sz="2000" dirty="0" err="1" smtClean="0">
                <a:solidFill>
                  <a:schemeClr val="folHlink"/>
                </a:solidFill>
              </a:rPr>
              <a:t>пробиотиков</a:t>
            </a:r>
            <a:r>
              <a:rPr lang="ru-RU" sz="2000" dirty="0" smtClean="0">
                <a:solidFill>
                  <a:schemeClr val="folHlink"/>
                </a:solidFill>
              </a:rPr>
              <a:t> </a:t>
            </a:r>
            <a:r>
              <a:rPr lang="ru-RU" sz="2000" dirty="0" err="1" smtClean="0">
                <a:solidFill>
                  <a:schemeClr val="folHlink"/>
                </a:solidFill>
              </a:rPr>
              <a:t>и</a:t>
            </a:r>
            <a:r>
              <a:rPr lang="ru-RU" sz="2000" dirty="0" smtClean="0">
                <a:solidFill>
                  <a:schemeClr val="folHlink"/>
                </a:solidFill>
              </a:rPr>
              <a:t> </a:t>
            </a:r>
            <a:r>
              <a:rPr lang="ru-RU" sz="2000" dirty="0" err="1" smtClean="0">
                <a:solidFill>
                  <a:schemeClr val="folHlink"/>
                </a:solidFill>
              </a:rPr>
              <a:t>др</a:t>
            </a:r>
            <a:r>
              <a:rPr lang="ru-RU" sz="2000" dirty="0" smtClean="0">
                <a:solidFill>
                  <a:schemeClr val="folHlink"/>
                </a:solidFill>
              </a:rPr>
              <a:t>)</a:t>
            </a:r>
          </a:p>
          <a:p>
            <a:pPr eaLnBrk="1" hangingPunct="1">
              <a:lnSpc>
                <a:spcPct val="95000"/>
              </a:lnSpc>
              <a:spcBef>
                <a:spcPct val="15000"/>
              </a:spcBef>
              <a:spcAft>
                <a:spcPct val="15000"/>
              </a:spcAft>
              <a:buFont typeface="Wingdings" pitchFamily="2" charset="2"/>
              <a:buNone/>
            </a:pPr>
            <a:r>
              <a:rPr lang="ru-RU" sz="2000" dirty="0" smtClean="0">
                <a:solidFill>
                  <a:schemeClr val="folHlink"/>
                </a:solidFill>
              </a:rPr>
              <a:t>      </a:t>
            </a:r>
          </a:p>
        </p:txBody>
      </p:sp>
    </p:spTree>
    <p:extLst>
      <p:ext uri="{BB962C8B-B14F-4D97-AF65-F5344CB8AC3E}">
        <p14:creationId xmlns:p14="http://schemas.microsoft.com/office/powerpoint/2010/main" val="1701382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Grp="1" noChangeArrowheads="1"/>
          </p:cNvSpPr>
          <p:nvPr>
            <p:ph type="title"/>
          </p:nvPr>
        </p:nvSpPr>
        <p:spPr>
          <a:xfrm>
            <a:off x="539750" y="549275"/>
            <a:ext cx="8820150" cy="1009650"/>
          </a:xfrm>
          <a:noFill/>
        </p:spPr>
        <p:txBody>
          <a:bodyPr>
            <a:normAutofit fontScale="90000"/>
          </a:bodyPr>
          <a:lstStyle/>
          <a:p>
            <a:pPr eaLnBrk="1" hangingPunct="1">
              <a:lnSpc>
                <a:spcPct val="85000"/>
              </a:lnSpc>
            </a:pPr>
            <a:r>
              <a:rPr lang="ru-RU" sz="2600" b="1" dirty="0" smtClean="0">
                <a:solidFill>
                  <a:srgbClr val="33CC33"/>
                </a:solidFill>
              </a:rPr>
              <a:t>Прикорм в отечественной практике            </a:t>
            </a:r>
            <a:br>
              <a:rPr lang="ru-RU" sz="2600" b="1" dirty="0" smtClean="0">
                <a:solidFill>
                  <a:srgbClr val="33CC33"/>
                </a:solidFill>
              </a:rPr>
            </a:br>
            <a:r>
              <a:rPr lang="ru-RU" sz="2600" b="1" dirty="0" smtClean="0">
                <a:solidFill>
                  <a:srgbClr val="33CC33"/>
                </a:solidFill>
              </a:rPr>
              <a:t>   в историческом аспекте</a:t>
            </a:r>
            <a:br>
              <a:rPr lang="ru-RU" sz="2600" b="1" dirty="0" smtClean="0">
                <a:solidFill>
                  <a:srgbClr val="33CC33"/>
                </a:solidFill>
              </a:rPr>
            </a:br>
            <a:r>
              <a:rPr lang="ru-RU" sz="3400" b="1" dirty="0" smtClean="0">
                <a:solidFill>
                  <a:schemeClr val="accent2"/>
                </a:solidFill>
                <a:latin typeface="Arial" charset="0"/>
              </a:rPr>
              <a:t>Новые тенденции</a:t>
            </a:r>
          </a:p>
        </p:txBody>
      </p:sp>
      <p:sp>
        <p:nvSpPr>
          <p:cNvPr id="15362" name="Rectangle 3"/>
          <p:cNvSpPr>
            <a:spLocks noGrp="1" noChangeArrowheads="1"/>
          </p:cNvSpPr>
          <p:nvPr>
            <p:ph idx="1"/>
          </p:nvPr>
        </p:nvSpPr>
        <p:spPr>
          <a:xfrm>
            <a:off x="323850" y="2276475"/>
            <a:ext cx="8820150" cy="5456238"/>
          </a:xfrm>
        </p:spPr>
        <p:txBody>
          <a:bodyPr/>
          <a:lstStyle/>
          <a:p>
            <a:pPr eaLnBrk="1" hangingPunct="1">
              <a:spcAft>
                <a:spcPct val="20000"/>
              </a:spcAft>
              <a:buFont typeface="Wingdings" pitchFamily="2" charset="2"/>
              <a:buChar char="q"/>
            </a:pPr>
            <a:r>
              <a:rPr lang="ru-RU" sz="2400" dirty="0" smtClean="0"/>
              <a:t>одинаковые сроки назначения прикорма  при ЕВ и ИВ </a:t>
            </a:r>
            <a:endParaRPr lang="en-US" sz="2400" i="1" dirty="0" smtClean="0"/>
          </a:p>
          <a:p>
            <a:pPr eaLnBrk="1" hangingPunct="1">
              <a:spcAft>
                <a:spcPct val="20000"/>
              </a:spcAft>
              <a:buFont typeface="Wingdings" pitchFamily="2" charset="2"/>
              <a:buChar char="q"/>
            </a:pPr>
            <a:r>
              <a:rPr lang="ru-RU" sz="2400" dirty="0" smtClean="0"/>
              <a:t>изменены сроки назначения ряда продуктов прикорма</a:t>
            </a:r>
          </a:p>
          <a:p>
            <a:pPr eaLnBrk="1" hangingPunct="1">
              <a:spcAft>
                <a:spcPct val="20000"/>
              </a:spcAft>
              <a:buFont typeface="Wingdings" pitchFamily="2" charset="2"/>
              <a:buChar char="q"/>
            </a:pPr>
            <a:r>
              <a:rPr lang="ru-RU" sz="2400" dirty="0" smtClean="0"/>
              <a:t>возросла роль педиатров в назначении прикорма – индивидуальный подход</a:t>
            </a:r>
          </a:p>
        </p:txBody>
      </p:sp>
    </p:spTree>
    <p:extLst>
      <p:ext uri="{BB962C8B-B14F-4D97-AF65-F5344CB8AC3E}">
        <p14:creationId xmlns:p14="http://schemas.microsoft.com/office/powerpoint/2010/main" val="3893375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1188" y="765175"/>
            <a:ext cx="8675687" cy="720725"/>
          </a:xfrm>
        </p:spPr>
        <p:txBody>
          <a:bodyPr/>
          <a:lstStyle/>
          <a:p>
            <a:pPr eaLnBrk="1" hangingPunct="1">
              <a:lnSpc>
                <a:spcPct val="85000"/>
              </a:lnSpc>
            </a:pPr>
            <a:r>
              <a:rPr lang="ru-RU" sz="3100" b="1" smtClean="0">
                <a:solidFill>
                  <a:srgbClr val="00CC00"/>
                </a:solidFill>
              </a:rPr>
              <a:t>Новые тенденции в назначении прикорма</a:t>
            </a:r>
          </a:p>
        </p:txBody>
      </p:sp>
      <p:sp>
        <p:nvSpPr>
          <p:cNvPr id="16387" name="Rectangle 3"/>
          <p:cNvSpPr>
            <a:spLocks noGrp="1" noChangeArrowheads="1"/>
          </p:cNvSpPr>
          <p:nvPr>
            <p:ph type="body" sz="half" idx="1"/>
          </p:nvPr>
        </p:nvSpPr>
        <p:spPr>
          <a:xfrm>
            <a:off x="179388" y="1960563"/>
            <a:ext cx="8964612" cy="4564062"/>
          </a:xfrm>
        </p:spPr>
        <p:txBody>
          <a:bodyPr>
            <a:normAutofit/>
          </a:bodyPr>
          <a:lstStyle/>
          <a:p>
            <a:pPr eaLnBrk="1" hangingPunct="1">
              <a:lnSpc>
                <a:spcPct val="110000"/>
              </a:lnSpc>
              <a:spcAft>
                <a:spcPct val="20000"/>
              </a:spcAft>
              <a:buFont typeface="Wingdings" pitchFamily="2" charset="2"/>
              <a:buChar char="q"/>
            </a:pPr>
            <a:r>
              <a:rPr lang="ru-RU" sz="2800" dirty="0" smtClean="0"/>
              <a:t>Рекомендуемые сроки – индивидуально   в интервале от 4-х до 6 </a:t>
            </a:r>
            <a:r>
              <a:rPr lang="ru-RU" sz="2800" dirty="0" err="1" smtClean="0"/>
              <a:t>мес</a:t>
            </a:r>
            <a:r>
              <a:rPr lang="ru-RU" sz="2800" dirty="0" smtClean="0"/>
              <a:t> при ЕВ и ИВ</a:t>
            </a:r>
          </a:p>
          <a:p>
            <a:pPr eaLnBrk="1" hangingPunct="1">
              <a:lnSpc>
                <a:spcPct val="110000"/>
              </a:lnSpc>
              <a:spcAft>
                <a:spcPct val="20000"/>
              </a:spcAft>
              <a:buFont typeface="Wingdings" pitchFamily="2" charset="2"/>
              <a:buChar char="q"/>
            </a:pPr>
            <a:r>
              <a:rPr lang="ru-RU" sz="2800" dirty="0" smtClean="0"/>
              <a:t>Отдалены сроки назначения фруктового прикорма –    4-6 </a:t>
            </a:r>
            <a:r>
              <a:rPr lang="ru-RU" sz="2800" dirty="0" err="1" smtClean="0"/>
              <a:t>мес</a:t>
            </a:r>
            <a:r>
              <a:rPr lang="ru-RU" sz="2800" dirty="0" smtClean="0">
                <a:solidFill>
                  <a:srgbClr val="0033CC"/>
                </a:solidFill>
              </a:rPr>
              <a:t> </a:t>
            </a:r>
          </a:p>
          <a:p>
            <a:pPr eaLnBrk="1" hangingPunct="1">
              <a:lnSpc>
                <a:spcPct val="90000"/>
              </a:lnSpc>
              <a:spcBef>
                <a:spcPct val="10000"/>
              </a:spcBef>
              <a:spcAft>
                <a:spcPct val="10000"/>
              </a:spcAft>
              <a:buFont typeface="Wingdings" pitchFamily="2" charset="2"/>
              <a:buNone/>
            </a:pPr>
            <a:r>
              <a:rPr lang="ru-RU" sz="2800" b="1" dirty="0" smtClean="0">
                <a:solidFill>
                  <a:srgbClr val="0033CC"/>
                </a:solidFill>
                <a:latin typeface="Times New Roman" pitchFamily="18" charset="0"/>
              </a:rPr>
              <a:t>        </a:t>
            </a:r>
            <a:r>
              <a:rPr lang="ru-RU" sz="2800" i="1" dirty="0" smtClean="0">
                <a:latin typeface="Times New Roman" pitchFamily="18" charset="0"/>
              </a:rPr>
              <a:t>- </a:t>
            </a:r>
            <a:r>
              <a:rPr lang="ru-RU" sz="2800" b="1" i="1" dirty="0" smtClean="0">
                <a:solidFill>
                  <a:srgbClr val="0033CC"/>
                </a:solidFill>
                <a:latin typeface="Times New Roman" pitchFamily="18" charset="0"/>
              </a:rPr>
              <a:t> </a:t>
            </a:r>
            <a:r>
              <a:rPr lang="ru-RU" sz="2800" i="1" dirty="0" smtClean="0">
                <a:latin typeface="Times New Roman" pitchFamily="18" charset="0"/>
              </a:rPr>
              <a:t>высокое содержание углеводов  -  11-16 г/100 мл                                                               (грудное молоко/формула - 7 г/100 мл)</a:t>
            </a:r>
          </a:p>
          <a:p>
            <a:pPr eaLnBrk="1" hangingPunct="1">
              <a:lnSpc>
                <a:spcPct val="90000"/>
              </a:lnSpc>
              <a:spcAft>
                <a:spcPct val="15000"/>
              </a:spcAft>
              <a:buFont typeface="Wingdings" pitchFamily="2" charset="2"/>
              <a:buNone/>
            </a:pPr>
            <a:r>
              <a:rPr lang="ru-RU" sz="2800" i="1" dirty="0" smtClean="0">
                <a:latin typeface="Times New Roman" pitchFamily="18" charset="0"/>
              </a:rPr>
              <a:t>        - высокая </a:t>
            </a:r>
            <a:r>
              <a:rPr lang="ru-RU" sz="2800" i="1" dirty="0" err="1" smtClean="0">
                <a:latin typeface="Times New Roman" pitchFamily="18" charset="0"/>
              </a:rPr>
              <a:t>осмолярность</a:t>
            </a:r>
            <a:r>
              <a:rPr lang="ru-RU" sz="2800" i="1" dirty="0" smtClean="0">
                <a:latin typeface="Times New Roman" pitchFamily="18" charset="0"/>
              </a:rPr>
              <a:t> -  600-1000 </a:t>
            </a:r>
            <a:r>
              <a:rPr lang="ru-RU" sz="2800" i="1" dirty="0" err="1" smtClean="0">
                <a:latin typeface="Times New Roman" pitchFamily="18" charset="0"/>
              </a:rPr>
              <a:t>мОсм</a:t>
            </a:r>
            <a:r>
              <a:rPr lang="ru-RU" sz="2800" i="1" dirty="0" smtClean="0">
                <a:latin typeface="Times New Roman" pitchFamily="18" charset="0"/>
              </a:rPr>
              <a:t>/кг                                              (</a:t>
            </a:r>
            <a:r>
              <a:rPr lang="ru-RU" sz="2800" i="1" dirty="0" err="1" smtClean="0">
                <a:latin typeface="Times New Roman" pitchFamily="18" charset="0"/>
              </a:rPr>
              <a:t>грудн</a:t>
            </a:r>
            <a:r>
              <a:rPr lang="ru-RU" sz="2800" i="1" dirty="0" smtClean="0">
                <a:latin typeface="Times New Roman" pitchFamily="18" charset="0"/>
              </a:rPr>
              <a:t>. молоко – 290-300; формула - 290-320 </a:t>
            </a:r>
            <a:r>
              <a:rPr lang="ru-RU" sz="2800" i="1" dirty="0" err="1" smtClean="0">
                <a:latin typeface="Times New Roman" pitchFamily="18" charset="0"/>
              </a:rPr>
              <a:t>мОсм</a:t>
            </a:r>
            <a:r>
              <a:rPr lang="ru-RU" sz="2800" i="1" dirty="0" smtClean="0">
                <a:latin typeface="Times New Roman" pitchFamily="18" charset="0"/>
              </a:rPr>
              <a:t>/кг)                    </a:t>
            </a:r>
          </a:p>
          <a:p>
            <a:pPr eaLnBrk="1" hangingPunct="1">
              <a:lnSpc>
                <a:spcPct val="90000"/>
              </a:lnSpc>
              <a:spcAft>
                <a:spcPct val="20000"/>
              </a:spcAft>
              <a:buFont typeface="Wingdings" pitchFamily="2" charset="2"/>
              <a:buNone/>
            </a:pPr>
            <a:r>
              <a:rPr lang="ru-RU" sz="2800" i="1" dirty="0" smtClean="0">
                <a:latin typeface="Times New Roman" pitchFamily="18" charset="0"/>
              </a:rPr>
              <a:t>       </a:t>
            </a:r>
            <a:r>
              <a:rPr lang="en-US" sz="2800" i="1" dirty="0" smtClean="0">
                <a:latin typeface="Times New Roman" pitchFamily="18" charset="0"/>
              </a:rPr>
              <a:t>=&gt;</a:t>
            </a:r>
            <a:r>
              <a:rPr lang="ru-RU" sz="2800" i="1" dirty="0" smtClean="0">
                <a:latin typeface="Times New Roman" pitchFamily="18" charset="0"/>
              </a:rPr>
              <a:t> влияние на переносимость   </a:t>
            </a:r>
          </a:p>
        </p:txBody>
      </p:sp>
    </p:spTree>
    <p:extLst>
      <p:ext uri="{BB962C8B-B14F-4D97-AF65-F5344CB8AC3E}">
        <p14:creationId xmlns:p14="http://schemas.microsoft.com/office/powerpoint/2010/main" val="1486586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0" y="1916113"/>
            <a:ext cx="9144000" cy="180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a:spcBef>
                <a:spcPct val="25000"/>
              </a:spcBef>
              <a:spcAft>
                <a:spcPct val="25000"/>
              </a:spcAft>
              <a:buClr>
                <a:schemeClr val="accent2"/>
              </a:buClr>
              <a:buFont typeface="Wingdings" pitchFamily="2" charset="2"/>
              <a:buChar char="q"/>
            </a:pPr>
            <a:r>
              <a:rPr lang="ru-RU" sz="2200" dirty="0"/>
              <a:t>  отдаление сроков назначения творога – </a:t>
            </a:r>
            <a:r>
              <a:rPr lang="ru-RU" sz="2200" dirty="0" smtClean="0"/>
              <a:t> </a:t>
            </a:r>
            <a:r>
              <a:rPr lang="ru-RU" sz="2200" dirty="0"/>
              <a:t>не ранее  6 </a:t>
            </a:r>
            <a:r>
              <a:rPr lang="ru-RU" sz="2200" dirty="0" err="1"/>
              <a:t>мес</a:t>
            </a:r>
            <a:r>
              <a:rPr lang="ru-RU" sz="2200" dirty="0"/>
              <a:t>, </a:t>
            </a:r>
            <a:r>
              <a:rPr lang="ru-RU" sz="2200" dirty="0" smtClean="0"/>
              <a:t>желтка </a:t>
            </a:r>
            <a:r>
              <a:rPr lang="ru-RU" sz="2200" dirty="0"/>
              <a:t>– с </a:t>
            </a:r>
            <a:r>
              <a:rPr lang="ru-RU" sz="2200" dirty="0" smtClean="0"/>
              <a:t>	7мес.</a:t>
            </a:r>
            <a:endParaRPr lang="ru-RU" sz="2200" dirty="0"/>
          </a:p>
          <a:p>
            <a:pPr>
              <a:spcBef>
                <a:spcPct val="25000"/>
              </a:spcBef>
              <a:spcAft>
                <a:spcPct val="25000"/>
              </a:spcAft>
              <a:buClr>
                <a:schemeClr val="accent2"/>
              </a:buClr>
              <a:buFont typeface="Wingdings" pitchFamily="2" charset="2"/>
              <a:buChar char="q"/>
            </a:pPr>
            <a:r>
              <a:rPr lang="ru-RU" sz="2200" dirty="0"/>
              <a:t>  более раннее включение мясного пюре </a:t>
            </a:r>
            <a:r>
              <a:rPr lang="ru-RU" sz="2200" dirty="0" smtClean="0"/>
              <a:t>–  с 6 </a:t>
            </a:r>
            <a:r>
              <a:rPr lang="ru-RU" sz="2200" dirty="0" err="1"/>
              <a:t>мес</a:t>
            </a:r>
            <a:endParaRPr lang="ru-RU" sz="2200" dirty="0"/>
          </a:p>
          <a:p>
            <a:pPr>
              <a:spcBef>
                <a:spcPct val="15000"/>
              </a:spcBef>
              <a:spcAft>
                <a:spcPct val="15000"/>
              </a:spcAft>
              <a:buClr>
                <a:schemeClr val="accent2"/>
              </a:buClr>
              <a:buFont typeface="Wingdings" pitchFamily="2" charset="2"/>
              <a:buNone/>
            </a:pPr>
            <a:r>
              <a:rPr lang="ru-RU" sz="2200" dirty="0"/>
              <a:t> </a:t>
            </a:r>
            <a:r>
              <a:rPr lang="ru-RU" sz="2500" i="1" dirty="0">
                <a:latin typeface="Times New Roman" pitchFamily="18" charset="0"/>
              </a:rPr>
              <a:t>Мясное пюре – источник железа, белка, жира, ДПНЖК </a:t>
            </a:r>
            <a:r>
              <a:rPr lang="el-GR" sz="2500" i="1" dirty="0">
                <a:latin typeface="Times New Roman" pitchFamily="18" charset="0"/>
              </a:rPr>
              <a:t>ώ</a:t>
            </a:r>
            <a:r>
              <a:rPr lang="ru-RU" sz="2500" i="1" dirty="0">
                <a:latin typeface="Times New Roman" pitchFamily="18" charset="0"/>
              </a:rPr>
              <a:t>-6</a:t>
            </a:r>
            <a:endParaRPr lang="ru-RU" sz="2500" b="1" i="1" dirty="0">
              <a:solidFill>
                <a:srgbClr val="996633"/>
              </a:solidFill>
              <a:latin typeface="Times New Roman" pitchFamily="18" charset="0"/>
            </a:endParaRPr>
          </a:p>
        </p:txBody>
      </p:sp>
      <p:sp>
        <p:nvSpPr>
          <p:cNvPr id="534532" name="Rectangle 4"/>
          <p:cNvSpPr>
            <a:spLocks noChangeArrowheads="1"/>
          </p:cNvSpPr>
          <p:nvPr/>
        </p:nvSpPr>
        <p:spPr bwMode="auto">
          <a:xfrm>
            <a:off x="468313" y="4254500"/>
            <a:ext cx="8675687" cy="1954381"/>
          </a:xfrm>
          <a:prstGeom prst="rect">
            <a:avLst/>
          </a:prstGeom>
          <a:noFill/>
          <a:ln w="12700" cap="sq">
            <a:noFill/>
            <a:miter lim="800000"/>
            <a:headEnd type="none" w="sm" len="sm"/>
            <a:tailEnd type="none" w="sm" len="sm"/>
          </a:ln>
          <a:effectLst/>
        </p:spPr>
        <p:txBody>
          <a:bodyPr>
            <a:spAutoFit/>
          </a:bodyPr>
          <a:lstStyle/>
          <a:p>
            <a:pPr>
              <a:lnSpc>
                <a:spcPct val="90000"/>
              </a:lnSpc>
              <a:spcBef>
                <a:spcPct val="20000"/>
              </a:spcBef>
              <a:spcAft>
                <a:spcPct val="20000"/>
              </a:spcAft>
              <a:defRPr/>
            </a:pPr>
            <a:r>
              <a:rPr lang="ru-RU" sz="2200" dirty="0" smtClean="0"/>
              <a:t>вводить </a:t>
            </a:r>
            <a:r>
              <a:rPr lang="ru-RU" sz="2200" dirty="0"/>
              <a:t>строго регламентированное по возрасту количество, особенно при искусственном вскармливании</a:t>
            </a:r>
          </a:p>
          <a:p>
            <a:pPr>
              <a:spcBef>
                <a:spcPct val="20000"/>
              </a:spcBef>
              <a:spcAft>
                <a:spcPct val="20000"/>
              </a:spcAft>
              <a:buClr>
                <a:schemeClr val="accent2"/>
              </a:buClr>
              <a:buFont typeface="Wingdings" pitchFamily="2" charset="2"/>
              <a:buChar char="q"/>
              <a:defRPr/>
            </a:pPr>
            <a:r>
              <a:rPr lang="ru-RU" sz="2200" dirty="0"/>
              <a:t>  Опасность избыточного потребления белка:</a:t>
            </a:r>
          </a:p>
          <a:p>
            <a:pPr>
              <a:lnSpc>
                <a:spcPct val="90000"/>
              </a:lnSpc>
              <a:spcBef>
                <a:spcPct val="10000"/>
              </a:spcBef>
              <a:spcAft>
                <a:spcPct val="10000"/>
              </a:spcAft>
              <a:buClr>
                <a:srgbClr val="0033CC"/>
              </a:buClr>
              <a:buFont typeface="Wingdings" pitchFamily="2" charset="2"/>
              <a:buNone/>
              <a:defRPr/>
            </a:pPr>
            <a:r>
              <a:rPr lang="ru-RU" sz="2200" dirty="0"/>
              <a:t>      - нагрузка на функцию почек</a:t>
            </a:r>
          </a:p>
          <a:p>
            <a:pPr>
              <a:lnSpc>
                <a:spcPct val="90000"/>
              </a:lnSpc>
              <a:spcBef>
                <a:spcPct val="10000"/>
              </a:spcBef>
              <a:spcAft>
                <a:spcPct val="10000"/>
              </a:spcAft>
              <a:buClr>
                <a:srgbClr val="0033CC"/>
              </a:buClr>
              <a:buFont typeface="Wingdings" pitchFamily="2" charset="2"/>
              <a:buNone/>
              <a:defRPr/>
            </a:pPr>
            <a:r>
              <a:rPr lang="ru-RU" sz="2200" dirty="0"/>
              <a:t>      - риск ожирения и диабета</a:t>
            </a:r>
          </a:p>
        </p:txBody>
      </p:sp>
      <p:sp>
        <p:nvSpPr>
          <p:cNvPr id="18436" name="Rectangle 6"/>
          <p:cNvSpPr>
            <a:spLocks noGrp="1" noChangeArrowheads="1"/>
          </p:cNvSpPr>
          <p:nvPr>
            <p:ph type="title"/>
          </p:nvPr>
        </p:nvSpPr>
        <p:spPr>
          <a:xfrm>
            <a:off x="539750" y="549275"/>
            <a:ext cx="8820150" cy="1009650"/>
          </a:xfrm>
          <a:noFill/>
        </p:spPr>
        <p:txBody>
          <a:bodyPr>
            <a:normAutofit fontScale="90000"/>
          </a:bodyPr>
          <a:lstStyle/>
          <a:p>
            <a:pPr eaLnBrk="1" hangingPunct="1">
              <a:lnSpc>
                <a:spcPct val="85000"/>
              </a:lnSpc>
            </a:pPr>
            <a:r>
              <a:rPr lang="ru-RU" sz="2600" b="1" smtClean="0">
                <a:solidFill>
                  <a:srgbClr val="33CC33"/>
                </a:solidFill>
              </a:rPr>
              <a:t>Прикорм в отечественной практике               в историческом аспекте</a:t>
            </a:r>
            <a:br>
              <a:rPr lang="ru-RU" sz="2600" b="1" smtClean="0">
                <a:solidFill>
                  <a:srgbClr val="33CC33"/>
                </a:solidFill>
              </a:rPr>
            </a:br>
            <a:r>
              <a:rPr lang="ru-RU" sz="3200" b="1" smtClean="0">
                <a:solidFill>
                  <a:schemeClr val="accent2"/>
                </a:solidFill>
                <a:latin typeface="Arial" charset="0"/>
              </a:rPr>
              <a:t>Новые тенденции</a:t>
            </a:r>
          </a:p>
        </p:txBody>
      </p:sp>
    </p:spTree>
    <p:extLst>
      <p:ext uri="{BB962C8B-B14F-4D97-AF65-F5344CB8AC3E}">
        <p14:creationId xmlns:p14="http://schemas.microsoft.com/office/powerpoint/2010/main" val="22475412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8313" y="476250"/>
            <a:ext cx="8864600" cy="1143000"/>
          </a:xfrm>
        </p:spPr>
        <p:txBody>
          <a:bodyPr>
            <a:normAutofit fontScale="90000"/>
          </a:bodyPr>
          <a:lstStyle/>
          <a:p>
            <a:pPr eaLnBrk="1" hangingPunct="1">
              <a:lnSpc>
                <a:spcPct val="85000"/>
              </a:lnSpc>
            </a:pPr>
            <a:r>
              <a:rPr lang="ru-RU" sz="2600" b="1" dirty="0" smtClean="0">
                <a:solidFill>
                  <a:srgbClr val="33CC33"/>
                </a:solidFill>
              </a:rPr>
              <a:t>Прикорм в отечественной практике            </a:t>
            </a:r>
            <a:br>
              <a:rPr lang="ru-RU" sz="2600" b="1" dirty="0" smtClean="0">
                <a:solidFill>
                  <a:srgbClr val="33CC33"/>
                </a:solidFill>
              </a:rPr>
            </a:br>
            <a:r>
              <a:rPr lang="ru-RU" sz="2600" b="1" dirty="0" smtClean="0">
                <a:solidFill>
                  <a:srgbClr val="33CC33"/>
                </a:solidFill>
              </a:rPr>
              <a:t>   в историческом аспекте</a:t>
            </a:r>
            <a:br>
              <a:rPr lang="ru-RU" sz="2600" b="1" dirty="0" smtClean="0">
                <a:solidFill>
                  <a:srgbClr val="33CC33"/>
                </a:solidFill>
              </a:rPr>
            </a:br>
            <a:r>
              <a:rPr lang="ru-RU" sz="3400" b="1" dirty="0" smtClean="0">
                <a:solidFill>
                  <a:schemeClr val="accent2"/>
                </a:solidFill>
                <a:latin typeface="Arial" charset="0"/>
              </a:rPr>
              <a:t>Новые тенденции</a:t>
            </a:r>
          </a:p>
        </p:txBody>
      </p:sp>
      <p:sp>
        <p:nvSpPr>
          <p:cNvPr id="19459" name="Rectangle 3"/>
          <p:cNvSpPr>
            <a:spLocks noChangeArrowheads="1"/>
          </p:cNvSpPr>
          <p:nvPr/>
        </p:nvSpPr>
        <p:spPr bwMode="auto">
          <a:xfrm>
            <a:off x="468313" y="2060575"/>
            <a:ext cx="8353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nSpc>
                <a:spcPct val="105000"/>
              </a:lnSpc>
              <a:spcAft>
                <a:spcPct val="60000"/>
              </a:spcAft>
              <a:buFont typeface="Wingdings" pitchFamily="2" charset="2"/>
              <a:buChar char="q"/>
            </a:pPr>
            <a:r>
              <a:rPr lang="ru-RU" sz="2800" b="1" dirty="0">
                <a:solidFill>
                  <a:schemeClr val="accent2"/>
                </a:solidFill>
              </a:rPr>
              <a:t> </a:t>
            </a:r>
            <a:r>
              <a:rPr lang="ru-RU" sz="2400" dirty="0"/>
              <a:t>отдаление сроков назначения кисломолочных продуктов (кефир, йогурт) – с 8 </a:t>
            </a:r>
            <a:r>
              <a:rPr lang="ru-RU" sz="2400" dirty="0" err="1"/>
              <a:t>мес</a:t>
            </a:r>
            <a:endParaRPr lang="ru-RU" sz="2400" dirty="0"/>
          </a:p>
        </p:txBody>
      </p:sp>
      <p:sp>
        <p:nvSpPr>
          <p:cNvPr id="459780" name="Rectangle 4"/>
          <p:cNvSpPr>
            <a:spLocks noChangeArrowheads="1"/>
          </p:cNvSpPr>
          <p:nvPr/>
        </p:nvSpPr>
        <p:spPr bwMode="auto">
          <a:xfrm>
            <a:off x="395288" y="3429000"/>
            <a:ext cx="8748712" cy="1822422"/>
          </a:xfrm>
          <a:prstGeom prst="rect">
            <a:avLst/>
          </a:prstGeom>
          <a:noFill/>
          <a:ln w="12700" cap="sq">
            <a:noFill/>
            <a:miter lim="800000"/>
            <a:headEnd type="none" w="sm" len="sm"/>
            <a:tailEnd type="none" w="sm" len="sm"/>
          </a:ln>
          <a:effectLst/>
        </p:spPr>
        <p:txBody>
          <a:bodyPr>
            <a:spAutoFit/>
          </a:bodyPr>
          <a:lstStyle/>
          <a:p>
            <a:pPr>
              <a:lnSpc>
                <a:spcPct val="90000"/>
              </a:lnSpc>
              <a:defRPr/>
            </a:pPr>
            <a:r>
              <a:rPr lang="ru-RU" sz="2200" dirty="0" smtClean="0"/>
              <a:t>неадаптированные </a:t>
            </a:r>
            <a:r>
              <a:rPr lang="ru-RU" sz="2200" dirty="0"/>
              <a:t>кисломолочные продукты имеют       высокую </a:t>
            </a:r>
            <a:r>
              <a:rPr lang="ru-RU" sz="2200" dirty="0" err="1"/>
              <a:t>осмолярность</a:t>
            </a:r>
            <a:r>
              <a:rPr lang="ru-RU" sz="2200" dirty="0"/>
              <a:t>  </a:t>
            </a:r>
            <a:r>
              <a:rPr lang="en-US" sz="2200" dirty="0"/>
              <a:t>=&gt;</a:t>
            </a:r>
            <a:r>
              <a:rPr lang="ru-RU" sz="2200" dirty="0"/>
              <a:t> на функции почек</a:t>
            </a:r>
          </a:p>
          <a:p>
            <a:pPr>
              <a:lnSpc>
                <a:spcPct val="105000"/>
              </a:lnSpc>
              <a:spcBef>
                <a:spcPct val="25000"/>
              </a:spcBef>
              <a:spcAft>
                <a:spcPct val="25000"/>
              </a:spcAft>
              <a:buClr>
                <a:schemeClr val="accent2"/>
              </a:buClr>
              <a:buFont typeface="Wingdings" pitchFamily="2" charset="2"/>
              <a:buChar char="q"/>
              <a:defRPr/>
            </a:pPr>
            <a:r>
              <a:rPr lang="ru-RU" sz="2200" dirty="0"/>
              <a:t> избыточное потребление кефира приводит                                  к </a:t>
            </a:r>
            <a:r>
              <a:rPr lang="ru-RU" sz="2200" dirty="0" err="1"/>
              <a:t>диапедезным</a:t>
            </a:r>
            <a:r>
              <a:rPr lang="ru-RU" sz="2200" dirty="0"/>
              <a:t> кровотечения                                                    </a:t>
            </a:r>
            <a:r>
              <a:rPr lang="ru-RU" sz="2200" dirty="0">
                <a:solidFill>
                  <a:schemeClr val="bg1"/>
                </a:solidFill>
              </a:rPr>
              <a:t>. </a:t>
            </a:r>
            <a:r>
              <a:rPr lang="ru-RU" sz="2200" dirty="0"/>
              <a:t>                                              (</a:t>
            </a:r>
            <a:r>
              <a:rPr lang="ru-RU" sz="2000" i="1" dirty="0"/>
              <a:t>Конь И.Я., Сафронова А.И.)</a:t>
            </a:r>
          </a:p>
        </p:txBody>
      </p:sp>
    </p:spTree>
    <p:extLst>
      <p:ext uri="{BB962C8B-B14F-4D97-AF65-F5344CB8AC3E}">
        <p14:creationId xmlns:p14="http://schemas.microsoft.com/office/powerpoint/2010/main" val="30096123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normAutofit fontScale="90000"/>
          </a:bodyPr>
          <a:lstStyle/>
          <a:p>
            <a:r>
              <a:rPr lang="ru-RU" sz="3600" b="1" dirty="0">
                <a:latin typeface="Times New Roman" pitchFamily="18" charset="0"/>
                <a:cs typeface="Times New Roman" pitchFamily="18" charset="0"/>
              </a:rPr>
              <a:t>В настоящее время сроки введения прикорма, принятые во всем мире:</a:t>
            </a:r>
          </a:p>
        </p:txBody>
      </p:sp>
      <p:sp>
        <p:nvSpPr>
          <p:cNvPr id="404483" name="Rectangle 3"/>
          <p:cNvSpPr>
            <a:spLocks noGrp="1" noChangeArrowheads="1"/>
          </p:cNvSpPr>
          <p:nvPr>
            <p:ph idx="1"/>
          </p:nvPr>
        </p:nvSpPr>
        <p:spPr>
          <a:xfrm>
            <a:off x="539750" y="1989138"/>
            <a:ext cx="8229600" cy="4032250"/>
          </a:xfrm>
        </p:spPr>
        <p:txBody>
          <a:bodyPr>
            <a:normAutofit fontScale="92500" lnSpcReduction="20000"/>
          </a:bodyPr>
          <a:lstStyle/>
          <a:p>
            <a:pPr>
              <a:lnSpc>
                <a:spcPct val="90000"/>
              </a:lnSpc>
              <a:buFont typeface="Wingdings" pitchFamily="2" charset="2"/>
              <a:buChar char="Ø"/>
            </a:pPr>
            <a:r>
              <a:rPr lang="ru-RU" dirty="0">
                <a:solidFill>
                  <a:srgbClr val="D6338C"/>
                </a:solidFill>
                <a:latin typeface="Times New Roman" pitchFamily="18" charset="0"/>
                <a:cs typeface="Times New Roman" pitchFamily="18" charset="0"/>
              </a:rPr>
              <a:t>ВОЗ</a:t>
            </a:r>
            <a:r>
              <a:rPr lang="ru-RU" dirty="0">
                <a:latin typeface="Times New Roman" pitchFamily="18" charset="0"/>
                <a:cs typeface="Times New Roman" pitchFamily="18" charset="0"/>
              </a:rPr>
              <a:t> (2003 г</a:t>
            </a:r>
            <a:r>
              <a:rPr lang="en-US" dirty="0">
                <a:latin typeface="Times New Roman" pitchFamily="18" charset="0"/>
                <a:cs typeface="Times New Roman" pitchFamily="18" charset="0"/>
              </a:rPr>
              <a:t>.</a:t>
            </a:r>
            <a:r>
              <a:rPr lang="ru-RU" dirty="0">
                <a:latin typeface="Times New Roman" pitchFamily="18" charset="0"/>
                <a:cs typeface="Times New Roman" pitchFamily="18" charset="0"/>
              </a:rPr>
              <a:t>) рекомендует начинать введение прикорма в 6 месяцев жизни.</a:t>
            </a:r>
          </a:p>
          <a:p>
            <a:pPr>
              <a:lnSpc>
                <a:spcPct val="90000"/>
              </a:lnSpc>
              <a:buFont typeface="Wingdings" pitchFamily="2" charset="2"/>
              <a:buNone/>
            </a:pPr>
            <a:endParaRPr lang="en-US" dirty="0">
              <a:latin typeface="Times New Roman" pitchFamily="18" charset="0"/>
              <a:cs typeface="Times New Roman" pitchFamily="18" charset="0"/>
            </a:endParaRPr>
          </a:p>
          <a:p>
            <a:pPr>
              <a:lnSpc>
                <a:spcPct val="90000"/>
              </a:lnSpc>
              <a:buFont typeface="Wingdings" pitchFamily="2" charset="2"/>
              <a:buChar char="Ø"/>
            </a:pPr>
            <a:r>
              <a:rPr lang="en-US" dirty="0">
                <a:solidFill>
                  <a:srgbClr val="D6338C"/>
                </a:solidFill>
                <a:latin typeface="Times New Roman" pitchFamily="18" charset="0"/>
                <a:cs typeface="Times New Roman" pitchFamily="18" charset="0"/>
              </a:rPr>
              <a:t>American Academy of Pediatrics</a:t>
            </a:r>
            <a:r>
              <a:rPr lang="en-US" dirty="0">
                <a:latin typeface="Times New Roman" pitchFamily="18" charset="0"/>
                <a:cs typeface="Times New Roman" pitchFamily="18" charset="0"/>
              </a:rPr>
              <a:t> </a:t>
            </a:r>
            <a:r>
              <a:rPr lang="ru-RU" dirty="0">
                <a:latin typeface="Times New Roman" pitchFamily="18" charset="0"/>
                <a:cs typeface="Times New Roman" pitchFamily="18" charset="0"/>
              </a:rPr>
              <a:t>(2009 г.)  начало введения прикорма – 5 - 6 мес.</a:t>
            </a:r>
            <a:endParaRPr lang="en-US" dirty="0">
              <a:latin typeface="Times New Roman" pitchFamily="18" charset="0"/>
              <a:cs typeface="Times New Roman" pitchFamily="18" charset="0"/>
            </a:endParaRPr>
          </a:p>
          <a:p>
            <a:pPr>
              <a:lnSpc>
                <a:spcPct val="90000"/>
              </a:lnSpc>
              <a:buFont typeface="Wingdings" pitchFamily="2" charset="2"/>
              <a:buNone/>
            </a:pPr>
            <a:endParaRPr lang="ru-RU" dirty="0">
              <a:latin typeface="Times New Roman" pitchFamily="18" charset="0"/>
              <a:cs typeface="Times New Roman" pitchFamily="18" charset="0"/>
            </a:endParaRPr>
          </a:p>
          <a:p>
            <a:pPr>
              <a:lnSpc>
                <a:spcPct val="90000"/>
              </a:lnSpc>
              <a:buFont typeface="Wingdings" pitchFamily="2" charset="2"/>
              <a:buChar char="Ø"/>
            </a:pPr>
            <a:r>
              <a:rPr lang="ru-RU" dirty="0">
                <a:solidFill>
                  <a:srgbClr val="D6338C"/>
                </a:solidFill>
                <a:latin typeface="Times New Roman" pitchFamily="18" charset="0"/>
                <a:cs typeface="Times New Roman" pitchFamily="18" charset="0"/>
              </a:rPr>
              <a:t>Е</a:t>
            </a:r>
            <a:r>
              <a:rPr lang="en-US" dirty="0">
                <a:solidFill>
                  <a:srgbClr val="D6338C"/>
                </a:solidFill>
                <a:latin typeface="Times New Roman" pitchFamily="18" charset="0"/>
                <a:cs typeface="Times New Roman" pitchFamily="18" charset="0"/>
              </a:rPr>
              <a:t>SPGHAN </a:t>
            </a:r>
            <a:r>
              <a:rPr lang="ru-RU" dirty="0" smtClean="0">
                <a:solidFill>
                  <a:srgbClr val="D6338C"/>
                </a:solidFill>
                <a:latin typeface="Times New Roman" pitchFamily="18" charset="0"/>
                <a:cs typeface="Times New Roman" pitchFamily="18" charset="0"/>
              </a:rPr>
              <a:t>-</a:t>
            </a:r>
            <a:r>
              <a:rPr lang="ru-RU" dirty="0" smtClean="0">
                <a:solidFill>
                  <a:srgbClr val="FF0000"/>
                </a:solidFill>
                <a:latin typeface="Times New Roman" pitchFamily="18" charset="0"/>
                <a:cs typeface="Times New Roman" pitchFamily="18" charset="0"/>
              </a:rPr>
              <a:t>Европейское педиатрическое общество гастроэнтерологов, </a:t>
            </a:r>
            <a:r>
              <a:rPr lang="ru-RU" dirty="0" err="1" smtClean="0">
                <a:solidFill>
                  <a:srgbClr val="FF0000"/>
                </a:solidFill>
                <a:latin typeface="Times New Roman" pitchFamily="18" charset="0"/>
                <a:cs typeface="Times New Roman" pitchFamily="18" charset="0"/>
              </a:rPr>
              <a:t>гепатологов</a:t>
            </a:r>
            <a:r>
              <a:rPr lang="ru-RU" dirty="0" smtClean="0">
                <a:solidFill>
                  <a:srgbClr val="FF0000"/>
                </a:solidFill>
                <a:latin typeface="Times New Roman" pitchFamily="18" charset="0"/>
                <a:cs typeface="Times New Roman" pitchFamily="18" charset="0"/>
              </a:rPr>
              <a:t> и </a:t>
            </a:r>
            <a:r>
              <a:rPr lang="ru-RU" dirty="0" err="1" smtClean="0">
                <a:solidFill>
                  <a:srgbClr val="FF0000"/>
                </a:solidFill>
                <a:latin typeface="Times New Roman" pitchFamily="18" charset="0"/>
                <a:cs typeface="Times New Roman" pitchFamily="18" charset="0"/>
              </a:rPr>
              <a:t>нутрициологов</a:t>
            </a:r>
            <a:r>
              <a:rPr lang="ru-RU" dirty="0" smtClean="0">
                <a:solidFill>
                  <a:srgbClr val="FF0000"/>
                </a:solidFill>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en-US" dirty="0">
                <a:latin typeface="Times New Roman" pitchFamily="18" charset="0"/>
                <a:cs typeface="Times New Roman" pitchFamily="18" charset="0"/>
              </a:rPr>
              <a:t>2008 </a:t>
            </a:r>
            <a:r>
              <a:rPr lang="ru-RU" dirty="0">
                <a:latin typeface="Times New Roman" pitchFamily="18" charset="0"/>
                <a:cs typeface="Times New Roman" pitchFamily="18" charset="0"/>
              </a:rPr>
              <a:t>г.) – 17 - 26 </a:t>
            </a:r>
            <a:r>
              <a:rPr lang="ru-RU" dirty="0" err="1">
                <a:latin typeface="Times New Roman" pitchFamily="18" charset="0"/>
                <a:cs typeface="Times New Roman" pitchFamily="18" charset="0"/>
              </a:rPr>
              <a:t>нед</a:t>
            </a:r>
            <a:r>
              <a:rPr lang="ru-RU" dirty="0">
                <a:latin typeface="Times New Roman" pitchFamily="18" charset="0"/>
                <a:cs typeface="Times New Roman" pitchFamily="18" charset="0"/>
              </a:rPr>
              <a:t>., что соответствует 4 – 6 мес.</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normAutofit fontScale="90000"/>
          </a:bodyPr>
          <a:lstStyle/>
          <a:p>
            <a:r>
              <a:rPr lang="ru-RU" sz="3600" dirty="0">
                <a:latin typeface="Times New Roman" pitchFamily="18" charset="0"/>
                <a:cs typeface="Times New Roman" pitchFamily="18" charset="0"/>
              </a:rPr>
              <a:t>Современные нормативные документы сроков введения прикорма принятые в РФ </a:t>
            </a:r>
          </a:p>
        </p:txBody>
      </p:sp>
      <p:sp>
        <p:nvSpPr>
          <p:cNvPr id="296963" name="Rectangle 3"/>
          <p:cNvSpPr>
            <a:spLocks noGrp="1" noChangeArrowheads="1"/>
          </p:cNvSpPr>
          <p:nvPr>
            <p:ph idx="1"/>
          </p:nvPr>
        </p:nvSpPr>
        <p:spPr>
          <a:xfrm>
            <a:off x="395288" y="2133600"/>
            <a:ext cx="8229600" cy="4525963"/>
          </a:xfrm>
        </p:spPr>
        <p:txBody>
          <a:bodyPr/>
          <a:lstStyle/>
          <a:p>
            <a:pPr>
              <a:lnSpc>
                <a:spcPct val="80000"/>
              </a:lnSpc>
              <a:buFont typeface="Wingdings" pitchFamily="2" charset="2"/>
              <a:buChar char="Ø"/>
            </a:pPr>
            <a:r>
              <a:rPr lang="ru-RU" sz="2000" dirty="0">
                <a:solidFill>
                  <a:srgbClr val="D6338C"/>
                </a:solidFill>
                <a:latin typeface="Times New Roman" pitchFamily="18" charset="0"/>
                <a:cs typeface="Times New Roman" pitchFamily="18" charset="0"/>
              </a:rPr>
              <a:t>Методический указания № 225, утвержденные МЗ РФ в 1999г. «Современные принципы и методы вскармливания детей первого года жизни».</a:t>
            </a:r>
          </a:p>
          <a:p>
            <a:pPr>
              <a:lnSpc>
                <a:spcPct val="80000"/>
              </a:lnSpc>
              <a:buFont typeface="Wingdings" pitchFamily="2" charset="2"/>
              <a:buNone/>
            </a:pPr>
            <a:endParaRPr lang="ru-RU" sz="2000" dirty="0">
              <a:solidFill>
                <a:srgbClr val="D6338C"/>
              </a:solidFill>
              <a:latin typeface="Times New Roman" pitchFamily="18" charset="0"/>
              <a:cs typeface="Times New Roman" pitchFamily="18" charset="0"/>
            </a:endParaRPr>
          </a:p>
          <a:p>
            <a:pPr>
              <a:lnSpc>
                <a:spcPct val="80000"/>
              </a:lnSpc>
              <a:buFont typeface="Wingdings" pitchFamily="2" charset="2"/>
              <a:buChar char="Ø"/>
            </a:pPr>
            <a:r>
              <a:rPr lang="ru-RU" sz="2000" dirty="0">
                <a:solidFill>
                  <a:srgbClr val="D6338C"/>
                </a:solidFill>
                <a:latin typeface="Times New Roman" pitchFamily="18" charset="0"/>
                <a:cs typeface="Times New Roman" pitchFamily="18" charset="0"/>
              </a:rPr>
              <a:t>Организация детского питания. Санитарно-эпидемиологические правила и нормативы </a:t>
            </a:r>
            <a:r>
              <a:rPr lang="ru-RU" sz="2000" dirty="0" err="1">
                <a:solidFill>
                  <a:srgbClr val="D6338C"/>
                </a:solidFill>
                <a:latin typeface="Times New Roman" pitchFamily="18" charset="0"/>
                <a:cs typeface="Times New Roman" pitchFamily="18" charset="0"/>
              </a:rPr>
              <a:t>СанПин</a:t>
            </a:r>
            <a:r>
              <a:rPr lang="ru-RU" sz="2000" dirty="0">
                <a:solidFill>
                  <a:srgbClr val="D6338C"/>
                </a:solidFill>
                <a:latin typeface="Times New Roman" pitchFamily="18" charset="0"/>
                <a:cs typeface="Times New Roman" pitchFamily="18" charset="0"/>
              </a:rPr>
              <a:t> №2.3.2. 1940-05. от 17.01.2005 г.</a:t>
            </a:r>
          </a:p>
          <a:p>
            <a:pPr>
              <a:lnSpc>
                <a:spcPct val="80000"/>
              </a:lnSpc>
              <a:buFont typeface="Wingdings" pitchFamily="2" charset="2"/>
              <a:buNone/>
            </a:pPr>
            <a:endParaRPr lang="ru-RU" sz="2000" dirty="0">
              <a:solidFill>
                <a:srgbClr val="D6338C"/>
              </a:solidFill>
              <a:latin typeface="Times New Roman" pitchFamily="18" charset="0"/>
              <a:cs typeface="Times New Roman" pitchFamily="18" charset="0"/>
            </a:endParaRPr>
          </a:p>
          <a:p>
            <a:pPr>
              <a:lnSpc>
                <a:spcPct val="80000"/>
              </a:lnSpc>
              <a:buFont typeface="Wingdings" pitchFamily="2" charset="2"/>
              <a:buChar char="Ø"/>
            </a:pPr>
            <a:r>
              <a:rPr lang="ru-RU" sz="2000" b="1" dirty="0">
                <a:solidFill>
                  <a:srgbClr val="D6338C"/>
                </a:solidFill>
                <a:latin typeface="Times New Roman" pitchFamily="18" charset="0"/>
                <a:cs typeface="Times New Roman" pitchFamily="18" charset="0"/>
              </a:rPr>
              <a:t>Национальная программа оптимизации вскармливания детей первого года жизни в РФ 2009 г.</a:t>
            </a:r>
          </a:p>
          <a:p>
            <a:pPr>
              <a:lnSpc>
                <a:spcPct val="80000"/>
              </a:lnSpc>
              <a:buFontTx/>
              <a:buNone/>
            </a:pPr>
            <a:r>
              <a:rPr lang="ru-RU" sz="2000" dirty="0">
                <a:latin typeface="Times New Roman" pitchFamily="18" charset="0"/>
                <a:cs typeface="Times New Roman" pitchFamily="18" charset="0"/>
              </a:rPr>
              <a:t>- Согласована с Председателем Национальной Ассоциации диетологов и </a:t>
            </a:r>
            <a:r>
              <a:rPr lang="ru-RU" sz="2000" dirty="0" err="1">
                <a:latin typeface="Times New Roman" pitchFamily="18" charset="0"/>
                <a:cs typeface="Times New Roman" pitchFamily="18" charset="0"/>
              </a:rPr>
              <a:t>нутрициологов</a:t>
            </a:r>
            <a:r>
              <a:rPr lang="ru-RU" sz="2000" dirty="0">
                <a:latin typeface="Times New Roman" pitchFamily="18" charset="0"/>
                <a:cs typeface="Times New Roman" pitchFamily="18" charset="0"/>
              </a:rPr>
              <a:t> академиком РАМН В.А. </a:t>
            </a:r>
            <a:r>
              <a:rPr lang="ru-RU" sz="2000" dirty="0" err="1">
                <a:latin typeface="Times New Roman" pitchFamily="18" charset="0"/>
                <a:cs typeface="Times New Roman" pitchFamily="18" charset="0"/>
              </a:rPr>
              <a:t>Тутельяном</a:t>
            </a:r>
            <a:r>
              <a:rPr lang="ru-RU" sz="2000" dirty="0">
                <a:latin typeface="Times New Roman" pitchFamily="18" charset="0"/>
                <a:cs typeface="Times New Roman" pitchFamily="18" charset="0"/>
              </a:rPr>
              <a:t>; Председателем Исполкома Союза педиатров России, академиком РАМН А.А. Барановым</a:t>
            </a:r>
          </a:p>
          <a:p>
            <a:pPr>
              <a:lnSpc>
                <a:spcPct val="80000"/>
              </a:lnSpc>
              <a:buFontTx/>
              <a:buNone/>
            </a:pPr>
            <a:r>
              <a:rPr lang="ru-RU" sz="2000" dirty="0">
                <a:latin typeface="Times New Roman" pitchFamily="18" charset="0"/>
                <a:cs typeface="Times New Roman" pitchFamily="18" charset="0"/>
              </a:rPr>
              <a:t>- Утверждена на </a:t>
            </a:r>
            <a:r>
              <a:rPr lang="en-US" sz="2000" dirty="0">
                <a:latin typeface="Times New Roman" pitchFamily="18" charset="0"/>
                <a:cs typeface="Times New Roman" pitchFamily="18" charset="0"/>
              </a:rPr>
              <a:t>XVI</a:t>
            </a:r>
            <a:r>
              <a:rPr lang="ru-RU" sz="2000" dirty="0">
                <a:latin typeface="Times New Roman" pitchFamily="18" charset="0"/>
                <a:cs typeface="Times New Roman" pitchFamily="18" charset="0"/>
              </a:rPr>
              <a:t> съезде педиатров России (февраль 2009г)</a:t>
            </a:r>
          </a:p>
          <a:p>
            <a:pPr>
              <a:lnSpc>
                <a:spcPct val="80000"/>
              </a:lnSpc>
            </a:pP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6" name="Rectangle 4"/>
          <p:cNvSpPr>
            <a:spLocks noGrp="1" noChangeArrowheads="1"/>
          </p:cNvSpPr>
          <p:nvPr>
            <p:ph type="title"/>
          </p:nvPr>
        </p:nvSpPr>
        <p:spPr>
          <a:xfrm>
            <a:off x="539750" y="-747713"/>
            <a:ext cx="8229600" cy="4392613"/>
          </a:xfrm>
        </p:spPr>
        <p:txBody>
          <a:bodyPr/>
          <a:lstStyle/>
          <a:p>
            <a:r>
              <a:rPr lang="ru-RU" sz="3600"/>
              <a:t>Согласно нормативным документам РФ оптимальным сроком введения прикорма считается период </a:t>
            </a:r>
            <a:br>
              <a:rPr lang="ru-RU" sz="3600"/>
            </a:br>
            <a:r>
              <a:rPr lang="ru-RU" sz="3600"/>
              <a:t>с </a:t>
            </a:r>
            <a:r>
              <a:rPr lang="ru-RU" sz="3600">
                <a:solidFill>
                  <a:srgbClr val="D6338C"/>
                </a:solidFill>
              </a:rPr>
              <a:t>4</a:t>
            </a:r>
            <a:r>
              <a:rPr lang="ru-RU" sz="3600"/>
              <a:t> до </a:t>
            </a:r>
            <a:r>
              <a:rPr lang="ru-RU" sz="3600">
                <a:solidFill>
                  <a:srgbClr val="D6338C"/>
                </a:solidFill>
              </a:rPr>
              <a:t>6</a:t>
            </a:r>
            <a:r>
              <a:rPr lang="ru-RU" sz="3600"/>
              <a:t> мес. жизни. </a:t>
            </a:r>
            <a:br>
              <a:rPr lang="ru-RU" sz="3600"/>
            </a:br>
            <a:endParaRPr lang="ru-RU" sz="3600"/>
          </a:p>
        </p:txBody>
      </p:sp>
      <p:pic>
        <p:nvPicPr>
          <p:cNvPr id="289798" name="Picture 6"/>
          <p:cNvPicPr>
            <a:picLocks noChangeAspect="1" noChangeArrowheads="1"/>
          </p:cNvPicPr>
          <p:nvPr/>
        </p:nvPicPr>
        <p:blipFill>
          <a:blip r:embed="rId2"/>
          <a:srcRect/>
          <a:stretch>
            <a:fillRect/>
          </a:stretch>
        </p:blipFill>
        <p:spPr bwMode="auto">
          <a:xfrm>
            <a:off x="2411413" y="2430463"/>
            <a:ext cx="4427537" cy="4427537"/>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468313" y="0"/>
            <a:ext cx="8229600" cy="908050"/>
          </a:xfrm>
        </p:spPr>
        <p:txBody>
          <a:bodyPr>
            <a:normAutofit fontScale="90000"/>
          </a:bodyPr>
          <a:lstStyle/>
          <a:p>
            <a:r>
              <a:rPr lang="ru-RU" sz="3200" b="1" dirty="0">
                <a:solidFill>
                  <a:srgbClr val="D6338C"/>
                </a:solidFill>
                <a:latin typeface="Times New Roman" pitchFamily="18" charset="0"/>
                <a:cs typeface="Times New Roman" pitchFamily="18" charset="0"/>
              </a:rPr>
              <a:t>Критерии готовности ребенка к введению прикорма</a:t>
            </a:r>
            <a:r>
              <a:rPr lang="ru-RU" sz="3200" b="1" dirty="0">
                <a:latin typeface="Times New Roman" pitchFamily="18" charset="0"/>
                <a:cs typeface="Times New Roman" pitchFamily="18" charset="0"/>
              </a:rPr>
              <a:t> </a:t>
            </a:r>
            <a:r>
              <a:rPr lang="ru-RU" sz="3400" b="1" dirty="0">
                <a:latin typeface="Times New Roman" pitchFamily="18" charset="0"/>
                <a:cs typeface="Times New Roman" pitchFamily="18" charset="0"/>
              </a:rPr>
              <a:t> </a:t>
            </a:r>
          </a:p>
        </p:txBody>
      </p:sp>
      <p:sp>
        <p:nvSpPr>
          <p:cNvPr id="279555" name="Rectangle 3"/>
          <p:cNvSpPr>
            <a:spLocks noGrp="1" noChangeArrowheads="1"/>
          </p:cNvSpPr>
          <p:nvPr>
            <p:ph idx="1"/>
          </p:nvPr>
        </p:nvSpPr>
        <p:spPr>
          <a:xfrm>
            <a:off x="395288" y="1125538"/>
            <a:ext cx="8229600" cy="5472112"/>
          </a:xfrm>
        </p:spPr>
        <p:txBody>
          <a:bodyPr/>
          <a:lstStyle/>
          <a:p>
            <a:pPr>
              <a:lnSpc>
                <a:spcPct val="80000"/>
              </a:lnSpc>
              <a:buFont typeface="Wingdings" pitchFamily="2" charset="2"/>
              <a:buNone/>
            </a:pPr>
            <a:endParaRPr lang="ru-RU" sz="2000" b="1" dirty="0"/>
          </a:p>
          <a:p>
            <a:pPr>
              <a:lnSpc>
                <a:spcPct val="80000"/>
              </a:lnSpc>
              <a:buFont typeface="Wingdings" pitchFamily="2" charset="2"/>
              <a:buNone/>
            </a:pPr>
            <a:r>
              <a:rPr lang="ru-RU" sz="2000" b="1" dirty="0">
                <a:latin typeface="Times New Roman" pitchFamily="18" charset="0"/>
                <a:cs typeface="Times New Roman" pitchFamily="18" charset="0"/>
              </a:rPr>
              <a:t>Критерии готовности:</a:t>
            </a:r>
          </a:p>
          <a:p>
            <a:pPr>
              <a:lnSpc>
                <a:spcPct val="80000"/>
              </a:lnSpc>
              <a:buFont typeface="Wingdings" pitchFamily="2" charset="2"/>
              <a:buChar char="ü"/>
            </a:pPr>
            <a:r>
              <a:rPr lang="ru-RU" sz="2000" b="1" dirty="0">
                <a:latin typeface="Times New Roman" pitchFamily="18" charset="0"/>
                <a:cs typeface="Times New Roman" pitchFamily="18" charset="0"/>
              </a:rPr>
              <a:t>Зрелость нервно-мышечной системы</a:t>
            </a:r>
          </a:p>
          <a:p>
            <a:pPr>
              <a:lnSpc>
                <a:spcPct val="80000"/>
              </a:lnSpc>
            </a:pPr>
            <a:r>
              <a:rPr lang="ru-RU" sz="2000" dirty="0">
                <a:latin typeface="Times New Roman" pitchFamily="18" charset="0"/>
                <a:cs typeface="Times New Roman" pitchFamily="18" charset="0"/>
              </a:rPr>
              <a:t>Появление жевательных движений при попадании в рот ложки, соски, игрушки и других предметов</a:t>
            </a:r>
          </a:p>
          <a:p>
            <a:pPr>
              <a:lnSpc>
                <a:spcPct val="80000"/>
              </a:lnSpc>
            </a:pPr>
            <a:r>
              <a:rPr lang="ru-RU" sz="2000" dirty="0">
                <a:latin typeface="Times New Roman" pitchFamily="18" charset="0"/>
                <a:cs typeface="Times New Roman" pitchFamily="18" charset="0"/>
              </a:rPr>
              <a:t>Угасание рефлекса «выталкивания» языком пищи, более густой по консистенции, чем грудное молоко</a:t>
            </a:r>
          </a:p>
          <a:p>
            <a:pPr>
              <a:lnSpc>
                <a:spcPct val="80000"/>
              </a:lnSpc>
            </a:pPr>
            <a:r>
              <a:rPr lang="ru-RU" sz="2000" dirty="0">
                <a:latin typeface="Times New Roman" pitchFamily="18" charset="0"/>
                <a:cs typeface="Times New Roman" pitchFamily="18" charset="0"/>
              </a:rPr>
              <a:t>Возникновение слаженной работы жевательных мышц и глотательного рефлекса </a:t>
            </a:r>
          </a:p>
          <a:p>
            <a:pPr>
              <a:lnSpc>
                <a:spcPct val="80000"/>
              </a:lnSpc>
            </a:pPr>
            <a:r>
              <a:rPr lang="ru-RU" sz="2000" dirty="0">
                <a:latin typeface="Times New Roman" pitchFamily="18" charset="0"/>
                <a:cs typeface="Times New Roman" pitchFamily="18" charset="0"/>
              </a:rPr>
              <a:t>Ребенок начинает самостоятельно сидеть</a:t>
            </a:r>
          </a:p>
          <a:p>
            <a:pPr>
              <a:lnSpc>
                <a:spcPct val="80000"/>
              </a:lnSpc>
              <a:buFont typeface="Wingdings" pitchFamily="2" charset="2"/>
              <a:buNone/>
            </a:pPr>
            <a:endParaRPr lang="ru-RU" sz="2000" dirty="0">
              <a:latin typeface="Times New Roman" pitchFamily="18" charset="0"/>
              <a:cs typeface="Times New Roman" pitchFamily="18" charset="0"/>
            </a:endParaRPr>
          </a:p>
          <a:p>
            <a:pPr>
              <a:lnSpc>
                <a:spcPct val="80000"/>
              </a:lnSpc>
              <a:buFont typeface="Wingdings" pitchFamily="2" charset="2"/>
              <a:buChar char="ü"/>
            </a:pPr>
            <a:r>
              <a:rPr lang="ru-RU" sz="2000" b="1" dirty="0">
                <a:latin typeface="Times New Roman" pitchFamily="18" charset="0"/>
                <a:cs typeface="Times New Roman" pitchFamily="18" charset="0"/>
              </a:rPr>
              <a:t>Появление первых зубов</a:t>
            </a:r>
          </a:p>
          <a:p>
            <a:pPr>
              <a:lnSpc>
                <a:spcPct val="80000"/>
              </a:lnSpc>
              <a:buFont typeface="Wingdings" pitchFamily="2" charset="2"/>
              <a:buNone/>
            </a:pPr>
            <a:endParaRPr lang="ru-RU" sz="2000" dirty="0">
              <a:latin typeface="Times New Roman" pitchFamily="18" charset="0"/>
              <a:cs typeface="Times New Roman" pitchFamily="18" charset="0"/>
            </a:endParaRPr>
          </a:p>
          <a:p>
            <a:pPr>
              <a:lnSpc>
                <a:spcPct val="80000"/>
              </a:lnSpc>
              <a:buFont typeface="Wingdings" pitchFamily="2" charset="2"/>
              <a:buChar char="ü"/>
            </a:pPr>
            <a:r>
              <a:rPr lang="ru-RU" sz="2000" b="1" dirty="0">
                <a:latin typeface="Times New Roman" pitchFamily="18" charset="0"/>
                <a:cs typeface="Times New Roman" pitchFamily="18" charset="0"/>
              </a:rPr>
              <a:t>Ребенок проявляет интерес к пище, находящейся на взрослом</a:t>
            </a:r>
            <a:r>
              <a:rPr lang="ru-RU" sz="2400" b="1" dirty="0">
                <a:latin typeface="Times New Roman" pitchFamily="18" charset="0"/>
                <a:cs typeface="Times New Roman" pitchFamily="18" charset="0"/>
              </a:rPr>
              <a:t> </a:t>
            </a:r>
            <a:r>
              <a:rPr lang="ru-RU" sz="2000" b="1" dirty="0">
                <a:latin typeface="Times New Roman" pitchFamily="18" charset="0"/>
                <a:cs typeface="Times New Roman" pitchFamily="18" charset="0"/>
              </a:rPr>
              <a:t>столе</a:t>
            </a:r>
          </a:p>
        </p:txBody>
      </p:sp>
    </p:spTree>
    <p:extLst>
      <p:ext uri="{BB962C8B-B14F-4D97-AF65-F5344CB8AC3E}">
        <p14:creationId xmlns:p14="http://schemas.microsoft.com/office/powerpoint/2010/main" val="1510551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5125" name="Picture 5" descr="https://cs41.babysfera.ru/e/5/a/d/375994851.50994356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94" y="1928802"/>
            <a:ext cx="9110106" cy="2873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9086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7683" name="Group 179"/>
          <p:cNvGraphicFramePr>
            <a:graphicFrameLocks noGrp="1"/>
          </p:cNvGraphicFramePr>
          <p:nvPr>
            <p:ph/>
          </p:nvPr>
        </p:nvGraphicFramePr>
        <p:xfrm>
          <a:off x="179388" y="1196975"/>
          <a:ext cx="8713787" cy="5541902"/>
        </p:xfrm>
        <a:graphic>
          <a:graphicData uri="http://schemas.openxmlformats.org/drawingml/2006/table">
            <a:tbl>
              <a:tblPr/>
              <a:tblGrid>
                <a:gridCol w="3659187"/>
                <a:gridCol w="1296988"/>
                <a:gridCol w="1295400"/>
                <a:gridCol w="1219200"/>
                <a:gridCol w="1243012"/>
              </a:tblGrid>
              <a:tr h="601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rPr>
                        <a:t>Наименование продуктов и блюд</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rPr>
                        <a:t> (г., мл.)</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rPr>
                        <a:t>4-6 мес.</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rPr>
                        <a:t>7 мес.</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rPr>
                        <a:t>8 мес.</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rPr>
                        <a:t>9-12 мес.</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rPr>
                        <a:t>Соки</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5-30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40-60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70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80-100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rPr>
                        <a:t>Овощное пюре</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10 -150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170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180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200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rPr>
                        <a:t>Молочная каша</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10 -150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150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180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200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rPr>
                        <a:t>Фруктовое пюре</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5-60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70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80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90-100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rPr>
                        <a:t>Фруктовый сок</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5-60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70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80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90-100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rPr>
                        <a:t>Творог</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10-40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40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40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50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rPr>
                        <a:t>Желток</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0,25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0,25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0,5</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rPr>
                        <a:t>Мясное пюре</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rgbClr val="FF0000"/>
                          </a:solidFill>
                          <a:effectLst/>
                          <a:latin typeface="Times New Roman" pitchFamily="18" charset="0"/>
                        </a:rPr>
                        <a:t>5-30 (не ранее 6 мес.)</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rPr>
                        <a:t>30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50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60-70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rPr>
                        <a:t>Рыбное пюре</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5-30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30-60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rPr>
                        <a:t>Кефир и др. кисломолочные напитки</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200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200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rPr>
                        <a:t>Сухари, печенье</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3-5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10-15</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rPr>
                        <a:t>Хлеб пшеничный</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15</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rPr>
                        <a:t>Растительное масло</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1-3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6</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rPr>
                        <a:t>Сливочное масло</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6</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7506" name="Rectangle 2"/>
          <p:cNvSpPr>
            <a:spLocks noGrp="1" noChangeArrowheads="1"/>
          </p:cNvSpPr>
          <p:nvPr>
            <p:ph type="title" idx="4294967295"/>
          </p:nvPr>
        </p:nvSpPr>
        <p:spPr>
          <a:xfrm>
            <a:off x="914400" y="188913"/>
            <a:ext cx="8229600" cy="633412"/>
          </a:xfrm>
        </p:spPr>
        <p:txBody>
          <a:bodyPr>
            <a:normAutofit fontScale="90000"/>
          </a:bodyPr>
          <a:lstStyle/>
          <a:p>
            <a:r>
              <a:rPr lang="ru-RU" sz="2400" dirty="0">
                <a:latin typeface="Times New Roman" pitchFamily="18" charset="0"/>
                <a:cs typeface="Times New Roman" pitchFamily="18" charset="0"/>
              </a:rPr>
              <a:t>Схема введения продуктов прикорма, утвержденная </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solidFill>
                  <a:srgbClr val="D6338C"/>
                </a:solidFill>
                <a:latin typeface="Times New Roman" pitchFamily="18" charset="0"/>
                <a:cs typeface="Times New Roman" pitchFamily="18" charset="0"/>
              </a:rPr>
              <a:t>Национальной </a:t>
            </a:r>
            <a:r>
              <a:rPr lang="ru-RU" sz="2400" dirty="0">
                <a:solidFill>
                  <a:srgbClr val="D6338C"/>
                </a:solidFill>
                <a:latin typeface="Times New Roman" pitchFamily="18" charset="0"/>
                <a:cs typeface="Times New Roman" pitchFamily="18" charset="0"/>
              </a:rPr>
              <a:t>программой оптимизации вскармливания детей первого года жизни в РФ 2009 г.</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r>
              <a:rPr lang="ru-RU" dirty="0">
                <a:latin typeface="Times New Roman" pitchFamily="18" charset="0"/>
                <a:cs typeface="Times New Roman" pitchFamily="18" charset="0"/>
              </a:rPr>
              <a:t>Первый прикорм</a:t>
            </a:r>
          </a:p>
        </p:txBody>
      </p:sp>
      <p:sp>
        <p:nvSpPr>
          <p:cNvPr id="3075" name="Rectangle 3"/>
          <p:cNvSpPr>
            <a:spLocks noGrp="1" noRot="1" noChangeArrowheads="1"/>
          </p:cNvSpPr>
          <p:nvPr>
            <p:ph idx="1"/>
          </p:nvPr>
        </p:nvSpPr>
        <p:spPr>
          <a:xfrm>
            <a:off x="0" y="1628775"/>
            <a:ext cx="9144000" cy="4929188"/>
          </a:xfrm>
        </p:spPr>
        <p:txBody>
          <a:bodyPr/>
          <a:lstStyle/>
          <a:p>
            <a:pPr algn="just">
              <a:lnSpc>
                <a:spcPct val="80000"/>
              </a:lnSpc>
            </a:pPr>
            <a:r>
              <a:rPr lang="ru-RU" sz="2800" dirty="0" smtClean="0">
                <a:latin typeface="Times New Roman" pitchFamily="18" charset="0"/>
              </a:rPr>
              <a:t>Для </a:t>
            </a:r>
            <a:r>
              <a:rPr lang="ru-RU" sz="2800" dirty="0">
                <a:latin typeface="Times New Roman" pitchFamily="18" charset="0"/>
              </a:rPr>
              <a:t>большинства здоровых детей в качестве первого прикорма с 6 месяцев жизни назначать овощное пюре или, при недостаточной прибавке массы тела, молочно-рисовую кашу (приготовленную на грудном молоке, если ребенок на естественном вскармливании или базовой АМС, если ребенок - искусственник</a:t>
            </a:r>
            <a:r>
              <a:rPr lang="ru-RU" sz="2800" dirty="0" smtClean="0">
                <a:latin typeface="Times New Roman" pitchFamily="18" charset="0"/>
              </a:rPr>
              <a:t>). </a:t>
            </a:r>
          </a:p>
          <a:p>
            <a:pPr algn="just">
              <a:lnSpc>
                <a:spcPct val="80000"/>
              </a:lnSpc>
            </a:pPr>
            <a:r>
              <a:rPr lang="ru-RU" sz="2800" dirty="0" smtClean="0">
                <a:latin typeface="Times New Roman" pitchFamily="18" charset="0"/>
                <a:cs typeface="Times New Roman" pitchFamily="18" charset="0"/>
              </a:rPr>
              <a:t>Промышленность выпускает консервированные овощи и фруктовые пюре для детского питания, которые можно также применять в качестве прикорма. При этом зимой и весной им нужно отдать предпочтение, так как они содержат больше витаминов, чем пюре, приготовленное в домашних условиях.</a:t>
            </a:r>
          </a:p>
          <a:p>
            <a:pPr algn="just">
              <a:lnSpc>
                <a:spcPct val="80000"/>
              </a:lnSpc>
            </a:pPr>
            <a:endParaRPr lang="ru-RU" sz="2800" dirty="0">
              <a:latin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r>
              <a:rPr lang="ru-RU" dirty="0">
                <a:latin typeface="Times New Roman" pitchFamily="18" charset="0"/>
                <a:cs typeface="Times New Roman" pitchFamily="18" charset="0"/>
              </a:rPr>
              <a:t>Первый прикорм</a:t>
            </a:r>
          </a:p>
        </p:txBody>
      </p:sp>
      <p:sp>
        <p:nvSpPr>
          <p:cNvPr id="4099" name="Rectangle 3"/>
          <p:cNvSpPr>
            <a:spLocks noGrp="1" noRot="1" noChangeArrowheads="1"/>
          </p:cNvSpPr>
          <p:nvPr>
            <p:ph idx="1"/>
          </p:nvPr>
        </p:nvSpPr>
        <p:spPr>
          <a:xfrm>
            <a:off x="0" y="1412875"/>
            <a:ext cx="9144000" cy="4929188"/>
          </a:xfrm>
        </p:spPr>
        <p:txBody>
          <a:bodyPr>
            <a:normAutofit fontScale="55000" lnSpcReduction="20000"/>
          </a:bodyPr>
          <a:lstStyle/>
          <a:p>
            <a:pPr algn="just">
              <a:lnSpc>
                <a:spcPct val="80000"/>
              </a:lnSpc>
            </a:pPr>
            <a:r>
              <a:rPr lang="ru-RU" sz="3800" dirty="0">
                <a:latin typeface="Times New Roman" pitchFamily="18" charset="0"/>
                <a:cs typeface="Times New Roman" pitchFamily="18" charset="0"/>
              </a:rPr>
              <a:t>Овощное пюре готовят из овощей, не содержащих грубую клетчатку: кабачков, картофеля, тыквы, капусты. Для овощного прикорма можно использовать различные овощные консервы для детского питания (консервы из моркови, кабачков и яблок, кабачков и тыквы). </a:t>
            </a:r>
            <a:r>
              <a:rPr lang="ru-RU" sz="3800" dirty="0" smtClean="0">
                <a:latin typeface="Times New Roman" pitchFamily="18" charset="0"/>
                <a:cs typeface="Times New Roman" pitchFamily="18" charset="0"/>
              </a:rPr>
              <a:t>Детям с анемией, рахитом, проявлениями аллергического диатеза овощное пюре в качестве прикорма вводится на 2—3 недели раньше.</a:t>
            </a:r>
            <a:endParaRPr lang="ru-RU" sz="3800" dirty="0">
              <a:latin typeface="Times New Roman" pitchFamily="18" charset="0"/>
              <a:cs typeface="Times New Roman" pitchFamily="18" charset="0"/>
            </a:endParaRPr>
          </a:p>
          <a:p>
            <a:pPr algn="just">
              <a:lnSpc>
                <a:spcPct val="80000"/>
              </a:lnSpc>
            </a:pPr>
            <a:endParaRPr lang="ru-RU" sz="3800" dirty="0" smtClean="0">
              <a:latin typeface="Times New Roman" pitchFamily="18" charset="0"/>
              <a:cs typeface="Times New Roman" pitchFamily="18" charset="0"/>
            </a:endParaRPr>
          </a:p>
          <a:p>
            <a:pPr algn="just">
              <a:lnSpc>
                <a:spcPct val="80000"/>
              </a:lnSpc>
            </a:pPr>
            <a:r>
              <a:rPr lang="ru-RU" sz="3800" dirty="0" smtClean="0">
                <a:latin typeface="Times New Roman" pitchFamily="18" charset="0"/>
                <a:cs typeface="Times New Roman" pitchFamily="18" charset="0"/>
              </a:rPr>
              <a:t>В </a:t>
            </a:r>
            <a:r>
              <a:rPr lang="ru-RU" sz="3800" dirty="0">
                <a:latin typeface="Times New Roman" pitchFamily="18" charset="0"/>
                <a:cs typeface="Times New Roman" pitchFamily="18" charset="0"/>
              </a:rPr>
              <a:t>качестве овощного прикорма можно использовать некоторые сухие импортные питательные смеси на овощной и фруктовой основе («</a:t>
            </a:r>
            <a:r>
              <a:rPr lang="ru-RU" sz="3800" dirty="0" err="1">
                <a:latin typeface="Times New Roman" pitchFamily="18" charset="0"/>
                <a:cs typeface="Times New Roman" pitchFamily="18" charset="0"/>
              </a:rPr>
              <a:t>Бебимикс</a:t>
            </a:r>
            <a:r>
              <a:rPr lang="ru-RU" sz="3800" dirty="0">
                <a:latin typeface="Times New Roman" pitchFamily="18" charset="0"/>
                <a:cs typeface="Times New Roman" pitchFamily="18" charset="0"/>
              </a:rPr>
              <a:t>», «</a:t>
            </a:r>
            <a:r>
              <a:rPr lang="ru-RU" sz="3800" dirty="0" err="1">
                <a:latin typeface="Times New Roman" pitchFamily="18" charset="0"/>
                <a:cs typeface="Times New Roman" pitchFamily="18" charset="0"/>
              </a:rPr>
              <a:t>Фруктолино</a:t>
            </a:r>
            <a:r>
              <a:rPr lang="ru-RU" sz="3800" dirty="0">
                <a:latin typeface="Times New Roman" pitchFamily="18" charset="0"/>
                <a:cs typeface="Times New Roman" pitchFamily="18" charset="0"/>
              </a:rPr>
              <a:t>» и др.). Продуктами выбора для прикорма могут быть </a:t>
            </a:r>
            <a:r>
              <a:rPr lang="ru-RU" sz="3800" dirty="0" err="1">
                <a:latin typeface="Times New Roman" pitchFamily="18" charset="0"/>
                <a:cs typeface="Times New Roman" pitchFamily="18" charset="0"/>
              </a:rPr>
              <a:t>инстантные</a:t>
            </a:r>
            <a:r>
              <a:rPr lang="ru-RU" sz="3800" dirty="0">
                <a:latin typeface="Times New Roman" pitchFamily="18" charset="0"/>
                <a:cs typeface="Times New Roman" pitchFamily="18" charset="0"/>
              </a:rPr>
              <a:t> овощные пюре и каши промышленного производства. Следует исключить </a:t>
            </a:r>
            <a:r>
              <a:rPr lang="ru-RU" sz="3800" dirty="0" smtClean="0">
                <a:latin typeface="Times New Roman" pitchFamily="18" charset="0"/>
                <a:cs typeface="Times New Roman" pitchFamily="18" charset="0"/>
              </a:rPr>
              <a:t>цельное коровье </a:t>
            </a:r>
            <a:r>
              <a:rPr lang="ru-RU" sz="3800" dirty="0">
                <a:latin typeface="Times New Roman" pitchFamily="18" charset="0"/>
                <a:cs typeface="Times New Roman" pitchFamily="18" charset="0"/>
              </a:rPr>
              <a:t>молоко для приготовления блюд </a:t>
            </a:r>
            <a:r>
              <a:rPr lang="ru-RU" sz="3800" dirty="0" smtClean="0">
                <a:latin typeface="Times New Roman" pitchFamily="18" charset="0"/>
                <a:cs typeface="Times New Roman" pitchFamily="18" charset="0"/>
              </a:rPr>
              <a:t>прикорма.</a:t>
            </a:r>
          </a:p>
          <a:p>
            <a:pPr algn="just">
              <a:lnSpc>
                <a:spcPct val="80000"/>
              </a:lnSpc>
            </a:pPr>
            <a:endParaRPr lang="ru-RU" sz="3800" dirty="0" smtClean="0">
              <a:latin typeface="Times New Roman" pitchFamily="18" charset="0"/>
              <a:cs typeface="Times New Roman" pitchFamily="18" charset="0"/>
            </a:endParaRPr>
          </a:p>
          <a:p>
            <a:pPr algn="just">
              <a:lnSpc>
                <a:spcPct val="80000"/>
              </a:lnSpc>
            </a:pPr>
            <a:r>
              <a:rPr lang="ru-RU" sz="3800" dirty="0" smtClean="0">
                <a:latin typeface="Times New Roman" pitchFamily="18" charset="0"/>
                <a:cs typeface="Times New Roman" pitchFamily="18" charset="0"/>
              </a:rPr>
              <a:t>Молочно-рисовая каша не содержит </a:t>
            </a:r>
            <a:r>
              <a:rPr lang="ru-RU" sz="3800" dirty="0" err="1" smtClean="0">
                <a:latin typeface="Times New Roman" pitchFamily="18" charset="0"/>
                <a:cs typeface="Times New Roman" pitchFamily="18" charset="0"/>
              </a:rPr>
              <a:t>глютен</a:t>
            </a:r>
            <a:r>
              <a:rPr lang="ru-RU" sz="3800" dirty="0" smtClean="0">
                <a:latin typeface="Times New Roman" pitchFamily="18" charset="0"/>
                <a:cs typeface="Times New Roman" pitchFamily="18" charset="0"/>
              </a:rPr>
              <a:t> и, вместе с тем, богата такими незаменимыми аминокислотами, как лизин и метионин с </a:t>
            </a:r>
            <a:r>
              <a:rPr lang="ru-RU" sz="3800" dirty="0" err="1" smtClean="0">
                <a:latin typeface="Times New Roman" pitchFamily="18" charset="0"/>
                <a:cs typeface="Times New Roman" pitchFamily="18" charset="0"/>
              </a:rPr>
              <a:t>цистином</a:t>
            </a:r>
            <a:r>
              <a:rPr lang="ru-RU" sz="3800" b="1" dirty="0" smtClean="0">
                <a:latin typeface="Times New Roman" pitchFamily="18" charset="0"/>
                <a:cs typeface="Times New Roman" pitchFamily="18" charset="0"/>
              </a:rPr>
              <a:t>. </a:t>
            </a:r>
            <a:r>
              <a:rPr lang="ru-RU" sz="3800" dirty="0" smtClean="0">
                <a:latin typeface="Times New Roman" pitchFamily="18" charset="0"/>
                <a:cs typeface="Times New Roman" pitchFamily="18" charset="0"/>
              </a:rPr>
              <a:t>Для поддержания достаточной лактации, желательно и после достижения полной порции прикорма, в то же кормление в конце прикорма дать ребенку грудь. </a:t>
            </a:r>
          </a:p>
          <a:p>
            <a:pPr algn="just">
              <a:lnSpc>
                <a:spcPct val="80000"/>
              </a:lnSpc>
            </a:pPr>
            <a:endParaRPr lang="ru-RU" sz="3800" dirty="0" smtClean="0">
              <a:latin typeface="Times New Roman" pitchFamily="18" charset="0"/>
              <a:cs typeface="Times New Roman" pitchFamily="18" charset="0"/>
            </a:endParaRPr>
          </a:p>
          <a:p>
            <a:pPr>
              <a:lnSpc>
                <a:spcPct val="80000"/>
              </a:lnSpc>
            </a:pPr>
            <a:r>
              <a:rPr lang="ru-RU" sz="3800" dirty="0" smtClean="0">
                <a:latin typeface="Times New Roman" pitchFamily="18" charset="0"/>
                <a:cs typeface="Times New Roman" pitchFamily="18" charset="0"/>
              </a:rPr>
              <a:t>Общий объем любой пищи в среднем обычно составляет около 200 г. на одно кормление.</a:t>
            </a:r>
            <a:r>
              <a:rPr lang="ru-RU" sz="2400" dirty="0" smtClean="0"/>
              <a:t> </a:t>
            </a:r>
            <a:r>
              <a:rPr lang="ru-RU" sz="3800" dirty="0" smtClean="0">
                <a:latin typeface="Times New Roman" pitchFamily="18" charset="0"/>
                <a:cs typeface="Times New Roman" pitchFamily="18" charset="0"/>
              </a:rPr>
              <a:t/>
            </a:r>
            <a:br>
              <a:rPr lang="ru-RU" sz="3800" dirty="0" smtClean="0">
                <a:latin typeface="Times New Roman" pitchFamily="18" charset="0"/>
                <a:cs typeface="Times New Roman" pitchFamily="18" charset="0"/>
              </a:rPr>
            </a:br>
            <a:endParaRPr lang="ru-RU" sz="38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r>
              <a:rPr lang="ru-RU" dirty="0"/>
              <a:t>Второй прикорм</a:t>
            </a:r>
          </a:p>
        </p:txBody>
      </p:sp>
      <p:sp>
        <p:nvSpPr>
          <p:cNvPr id="6147" name="Rectangle 3"/>
          <p:cNvSpPr>
            <a:spLocks noGrp="1" noRot="1" noChangeArrowheads="1"/>
          </p:cNvSpPr>
          <p:nvPr>
            <p:ph idx="1"/>
          </p:nvPr>
        </p:nvSpPr>
        <p:spPr>
          <a:xfrm>
            <a:off x="0" y="1268413"/>
            <a:ext cx="8893175" cy="4857750"/>
          </a:xfrm>
        </p:spPr>
        <p:txBody>
          <a:bodyPr>
            <a:normAutofit lnSpcReduction="10000"/>
          </a:bodyPr>
          <a:lstStyle/>
          <a:p>
            <a:pPr marL="609600" indent="-609600" algn="just">
              <a:lnSpc>
                <a:spcPct val="80000"/>
              </a:lnSpc>
            </a:pPr>
            <a:r>
              <a:rPr lang="ru-RU" sz="2800" dirty="0">
                <a:latin typeface="Times New Roman" pitchFamily="18" charset="0"/>
              </a:rPr>
              <a:t>злаковый в виде каш вводится в рацион ребенка через 3-4 недели после первого прикорма как дополнительный источник энергии, новых видов углеводов (крахмал, растительные волокна), минеральных солей и витаминов. </a:t>
            </a:r>
          </a:p>
          <a:p>
            <a:pPr marL="609600" indent="-609600" algn="just">
              <a:lnSpc>
                <a:spcPct val="80000"/>
              </a:lnSpc>
            </a:pPr>
            <a:r>
              <a:rPr lang="ru-RU" sz="2800" dirty="0">
                <a:latin typeface="Times New Roman" pitchFamily="18" charset="0"/>
              </a:rPr>
              <a:t>В качестве первого злакового прикорма целесообразно вводить не манную кашу, содержащую </a:t>
            </a:r>
            <a:r>
              <a:rPr lang="ru-RU" sz="2800" dirty="0" err="1">
                <a:latin typeface="Times New Roman" pitchFamily="18" charset="0"/>
              </a:rPr>
              <a:t>глютен</a:t>
            </a:r>
            <a:r>
              <a:rPr lang="ru-RU" sz="2800" dirty="0">
                <a:latin typeface="Times New Roman" pitchFamily="18" charset="0"/>
              </a:rPr>
              <a:t>, а использовать рисовые и гречневые каши быстрого приготовления («Колосок» и «Ядрышко»), которые не содержат </a:t>
            </a:r>
            <a:r>
              <a:rPr lang="ru-RU" sz="2800" dirty="0" err="1">
                <a:latin typeface="Times New Roman" pitchFamily="18" charset="0"/>
              </a:rPr>
              <a:t>глютена</a:t>
            </a:r>
            <a:r>
              <a:rPr lang="ru-RU" sz="2800" dirty="0">
                <a:latin typeface="Times New Roman" pitchFamily="18" charset="0"/>
              </a:rPr>
              <a:t>. </a:t>
            </a:r>
            <a:endParaRPr lang="ru-RU" sz="2800" dirty="0" smtClean="0">
              <a:latin typeface="Times New Roman" pitchFamily="18" charset="0"/>
            </a:endParaRPr>
          </a:p>
          <a:p>
            <a:pPr marL="609600" lvl="0" indent="-609600" algn="just">
              <a:lnSpc>
                <a:spcPct val="80000"/>
              </a:lnSpc>
            </a:pPr>
            <a:r>
              <a:rPr lang="ru-RU" sz="2800" dirty="0" smtClean="0">
                <a:latin typeface="Times New Roman" pitchFamily="18" charset="0"/>
              </a:rPr>
              <a:t>В овощное пюре и кашу добавляют сливочное масло по 2 г в каждое блюдо (всего 4 г в день), к концу года его количество доводят до 6,0 г. С 6 мес. мясное пюре от 5 до 30 г.</a:t>
            </a:r>
          </a:p>
          <a:p>
            <a:pPr marL="609600" indent="-609600" algn="just">
              <a:lnSpc>
                <a:spcPct val="80000"/>
              </a:lnSpc>
            </a:pPr>
            <a:endParaRPr lang="ru-RU" sz="2800" dirty="0" smtClean="0">
              <a:latin typeface="Times New Roman" pitchFamily="18" charset="0"/>
            </a:endParaRPr>
          </a:p>
          <a:p>
            <a:pPr marL="609600" indent="-609600" algn="just">
              <a:lnSpc>
                <a:spcPct val="80000"/>
              </a:lnSpc>
            </a:pPr>
            <a:endParaRPr lang="ru-RU" sz="2800" dirty="0">
              <a:latin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ru-RU" dirty="0"/>
              <a:t>Третий прикорм</a:t>
            </a:r>
          </a:p>
        </p:txBody>
      </p:sp>
      <p:sp>
        <p:nvSpPr>
          <p:cNvPr id="11267" name="Rectangle 3"/>
          <p:cNvSpPr>
            <a:spLocks noGrp="1" noRot="1" noChangeArrowheads="1"/>
          </p:cNvSpPr>
          <p:nvPr>
            <p:ph idx="1"/>
          </p:nvPr>
        </p:nvSpPr>
        <p:spPr>
          <a:xfrm>
            <a:off x="250825" y="1628775"/>
            <a:ext cx="8642350" cy="4497388"/>
          </a:xfrm>
        </p:spPr>
        <p:txBody>
          <a:bodyPr>
            <a:normAutofit/>
          </a:bodyPr>
          <a:lstStyle/>
          <a:p>
            <a:r>
              <a:rPr lang="ru-RU" dirty="0" smtClean="0">
                <a:latin typeface="Times New Roman" pitchFamily="18" charset="0"/>
              </a:rPr>
              <a:t>вводится с 7,5—8 месяцев в виде кисломолочных продуктов (200,0). Существуют адаптированные кисломолочные продукты («</a:t>
            </a:r>
            <a:r>
              <a:rPr lang="ru-RU" dirty="0" err="1" smtClean="0">
                <a:latin typeface="Times New Roman" pitchFamily="18" charset="0"/>
              </a:rPr>
              <a:t>Агуша</a:t>
            </a:r>
            <a:r>
              <a:rPr lang="ru-RU" dirty="0" smtClean="0">
                <a:latin typeface="Times New Roman" pitchFamily="18" charset="0"/>
              </a:rPr>
              <a:t>» и др.).</a:t>
            </a:r>
          </a:p>
          <a:p>
            <a:r>
              <a:rPr lang="ru-RU" dirty="0" smtClean="0">
                <a:latin typeface="Times New Roman" pitchFamily="18" charset="0"/>
                <a:cs typeface="Times New Roman" pitchFamily="18" charset="0"/>
              </a:rPr>
              <a:t>Женское молоко малышу с этого возраста следует давать только утром и вечером.</a:t>
            </a:r>
          </a:p>
          <a:p>
            <a:r>
              <a:rPr lang="ru-RU" dirty="0" smtClean="0">
                <a:latin typeface="Times New Roman" pitchFamily="18" charset="0"/>
                <a:cs typeface="Times New Roman" pitchFamily="18" charset="0"/>
              </a:rPr>
              <a:t>Питание ребенка должно быть все более разнообразным. </a:t>
            </a:r>
            <a:endParaRPr lang="ru-RU" dirty="0">
              <a:latin typeface="Times New Roman" pitchFamily="18" charset="0"/>
              <a:cs typeface="Times New Roman" pitchFamily="18" charset="0"/>
            </a:endParaRPr>
          </a:p>
          <a:p>
            <a:pPr marL="609600" indent="-609600" algn="just">
              <a:lnSpc>
                <a:spcPct val="80000"/>
              </a:lnSpc>
            </a:pPr>
            <a:endParaRPr lang="ru-RU" dirty="0">
              <a:latin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20000"/>
          </a:bodyPr>
          <a:lstStyle/>
          <a:p>
            <a:r>
              <a:rPr lang="ru-RU" dirty="0" smtClean="0">
                <a:latin typeface="Times New Roman" pitchFamily="18" charset="0"/>
                <a:cs typeface="Times New Roman" pitchFamily="18" charset="0"/>
              </a:rPr>
              <a:t>Таким образом к 8 мес. жизни утром и вечером малыш получает грудное молоко или адаптированную смесь, а днем -три прикорма. Его суточный рацион будет следующим.</a:t>
            </a:r>
          </a:p>
          <a:p>
            <a:r>
              <a:rPr lang="ru-RU" dirty="0" smtClean="0">
                <a:latin typeface="Times New Roman" pitchFamily="18" charset="0"/>
                <a:cs typeface="Times New Roman" pitchFamily="18" charset="0"/>
              </a:rPr>
              <a:t>6.00 - Грудное молоко (молочная смесь)</a:t>
            </a:r>
          </a:p>
          <a:p>
            <a:r>
              <a:rPr lang="ru-RU" dirty="0" smtClean="0">
                <a:latin typeface="Times New Roman" pitchFamily="18" charset="0"/>
                <a:cs typeface="Times New Roman" pitchFamily="18" charset="0"/>
              </a:rPr>
              <a:t>10.00 - Молочная каша из разных круп 170 г, желток 1/2 шт., фруктовый сок 50 мл</a:t>
            </a:r>
          </a:p>
          <a:p>
            <a:r>
              <a:rPr lang="ru-RU" dirty="0" smtClean="0">
                <a:latin typeface="Times New Roman" pitchFamily="18" charset="0"/>
                <a:cs typeface="Times New Roman" pitchFamily="18" charset="0"/>
              </a:rPr>
              <a:t>14.00 - Мясной бульон 20 мл, сухарик 5 г, овощное пюре 170 г, мясное пюре 50 г, фруктовый сок 20 мл</a:t>
            </a:r>
          </a:p>
          <a:p>
            <a:r>
              <a:rPr lang="ru-RU" dirty="0" smtClean="0">
                <a:latin typeface="Times New Roman" pitchFamily="18" charset="0"/>
                <a:cs typeface="Times New Roman" pitchFamily="18" charset="0"/>
              </a:rPr>
              <a:t>18.00 - Кефир (ацидофильная смесь, </a:t>
            </a:r>
            <a:r>
              <a:rPr lang="ru-RU" dirty="0" err="1" smtClean="0">
                <a:latin typeface="Times New Roman" pitchFamily="18" charset="0"/>
                <a:cs typeface="Times New Roman" pitchFamily="18" charset="0"/>
              </a:rPr>
              <a:t>биолакт</a:t>
            </a:r>
            <a:r>
              <a:rPr lang="ru-RU" dirty="0" smtClean="0">
                <a:latin typeface="Times New Roman" pitchFamily="18" charset="0"/>
                <a:cs typeface="Times New Roman" pitchFamily="18" charset="0"/>
              </a:rPr>
              <a:t> и др.) 100 мл, творог 50 г, фруктовое пюре 70г</a:t>
            </a:r>
          </a:p>
          <a:p>
            <a:r>
              <a:rPr lang="ru-RU" dirty="0" smtClean="0">
                <a:latin typeface="Times New Roman" pitchFamily="18" charset="0"/>
                <a:cs typeface="Times New Roman" pitchFamily="18" charset="0"/>
              </a:rPr>
              <a:t>22.00 - Грудное молоко (молочная смесь)</a:t>
            </a:r>
          </a:p>
          <a:p>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r>
              <a:rPr lang="ru-RU" dirty="0" smtClean="0">
                <a:latin typeface="Times New Roman" pitchFamily="18" charset="0"/>
                <a:cs typeface="Times New Roman" pitchFamily="18" charset="0"/>
              </a:rPr>
              <a:t>Хочется напомнить: несмотря на прикорм, необходимо сохранять грудное вскармливание, так как защитные факторы грудного молока предохраняют ребенка от заболеваний, а в случае их возникновения способствуют быстрейшему выздоровлению. Кормить грудью не менее 2 раз в сутки. При однократном грудном кормлении лактация быстро угасает. Чтобы малыш не отказался преждевременно от груди, все виды прикорма давайте ему только из ложки.</a:t>
            </a:r>
            <a:endParaRPr lang="ru-RU"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642918"/>
            <a:ext cx="8715436" cy="4524315"/>
          </a:xfrm>
          <a:prstGeom prst="rect">
            <a:avLst/>
          </a:prstGeom>
        </p:spPr>
        <p:txBody>
          <a:bodyPr wrap="square">
            <a:spAutoFit/>
          </a:bodyPr>
          <a:lstStyle/>
          <a:p>
            <a:r>
              <a:rPr lang="ru-RU" sz="3200" dirty="0" smtClean="0">
                <a:latin typeface="Times New Roman" pitchFamily="18" charset="0"/>
                <a:cs typeface="Times New Roman" pitchFamily="18" charset="0"/>
              </a:rPr>
              <a:t>Ребенок консервативен в еде, он предпочитает известную ему пищу.</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Если малыш отказывается от новых видов пищи, не торопите его. </a:t>
            </a:r>
          </a:p>
          <a:p>
            <a:r>
              <a:rPr lang="ru-RU" sz="3200" dirty="0" smtClean="0">
                <a:latin typeface="Times New Roman" pitchFamily="18" charset="0"/>
                <a:cs typeface="Times New Roman" pitchFamily="18" charset="0"/>
              </a:rPr>
              <a:t>Но спустя некоторое время опять предложите этот продукт. Так, постепенно привыкнув к внешнему виду и запаху новой еды, ребенок осмелится ее попробовать.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9" name="Picture 5"/>
          <p:cNvPicPr>
            <a:picLocks noChangeAspect="1" noChangeArrowheads="1"/>
          </p:cNvPicPr>
          <p:nvPr/>
        </p:nvPicPr>
        <p:blipFill>
          <a:blip r:embed="rId2"/>
          <a:srcRect/>
          <a:stretch>
            <a:fillRect/>
          </a:stretch>
        </p:blipFill>
        <p:spPr bwMode="auto">
          <a:xfrm>
            <a:off x="1857357" y="1"/>
            <a:ext cx="5643601" cy="7074744"/>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1428736"/>
            <a:ext cx="4871982" cy="4525963"/>
          </a:xfrm>
        </p:spPr>
        <p:txBody>
          <a:bodyPr>
            <a:normAutofit fontScale="62500" lnSpcReduction="20000"/>
          </a:bodyPr>
          <a:lstStyle/>
          <a:p>
            <a:r>
              <a:rPr lang="ru-RU" b="1" dirty="0" smtClean="0">
                <a:latin typeface="Times New Roman" pitchFamily="18" charset="0"/>
                <a:cs typeface="Times New Roman" pitchFamily="18" charset="0"/>
              </a:rPr>
              <a:t>Педагогический прикорм</a:t>
            </a:r>
            <a:r>
              <a:rPr lang="ru-RU" dirty="0" smtClean="0">
                <a:latin typeface="Times New Roman" pitchFamily="18" charset="0"/>
                <a:cs typeface="Times New Roman" pitchFamily="18" charset="0"/>
              </a:rPr>
              <a:t> — вид прикорма грудных детей, целью которого является знакомство ребёнка с пищей и поведением во время еды. Педагогический прикорм не ставит своей целью накормить. Он направлен на поддержание естественного интереса к пище и формирование пищевого поведения.</a:t>
            </a:r>
          </a:p>
          <a:p>
            <a:r>
              <a:rPr lang="ru-RU" dirty="0" smtClean="0">
                <a:latin typeface="Times New Roman" pitchFamily="18" charset="0"/>
                <a:cs typeface="Times New Roman" pitchFamily="18" charset="0"/>
              </a:rPr>
              <a:t>В Японии дети начинают учиться есть специальными детскими палочками в возрасте примерно от полутора до трех лет. Палочки эти пластиковые, с креплением по типу ножниц, и имеют специальные кольца для пальцев.</a:t>
            </a:r>
            <a:br>
              <a:rPr lang="ru-RU" dirty="0" smtClean="0">
                <a:latin typeface="Times New Roman" pitchFamily="18" charset="0"/>
                <a:cs typeface="Times New Roman" pitchFamily="18" charset="0"/>
              </a:rPr>
            </a:br>
            <a:r>
              <a:rPr lang="ru-RU" dirty="0" smtClean="0"/>
              <a:t/>
            </a:r>
            <a:br>
              <a:rPr lang="ru-RU" dirty="0" smtClean="0"/>
            </a:br>
            <a:endParaRPr lang="ru-RU" dirty="0"/>
          </a:p>
        </p:txBody>
      </p:sp>
      <p:pic>
        <p:nvPicPr>
          <p:cNvPr id="5122" name="Picture 2" descr="http://pesochnizza.ru/wp-content/uploads/2012/01/palochki.jpg"/>
          <p:cNvPicPr>
            <a:picLocks noChangeAspect="1" noChangeArrowheads="1"/>
          </p:cNvPicPr>
          <p:nvPr/>
        </p:nvPicPr>
        <p:blipFill>
          <a:blip r:embed="rId2"/>
          <a:srcRect/>
          <a:stretch>
            <a:fillRect/>
          </a:stretch>
        </p:blipFill>
        <p:spPr bwMode="auto">
          <a:xfrm>
            <a:off x="4857752" y="1643050"/>
            <a:ext cx="3810000" cy="3810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p:txBody>
          <a:bodyPr/>
          <a:lstStyle/>
          <a:p>
            <a:pPr eaLnBrk="1" fontAlgn="auto" hangingPunct="1">
              <a:spcAft>
                <a:spcPts val="0"/>
              </a:spcAft>
              <a:defRPr/>
            </a:pPr>
            <a:endParaRPr lang="ru-RU" smtClean="0">
              <a:solidFill>
                <a:schemeClr val="tx2">
                  <a:satMod val="130000"/>
                </a:schemeClr>
              </a:solidFill>
            </a:endParaRPr>
          </a:p>
        </p:txBody>
      </p:sp>
      <p:sp>
        <p:nvSpPr>
          <p:cNvPr id="47107" name="Содержимое 2"/>
          <p:cNvSpPr>
            <a:spLocks noGrp="1"/>
          </p:cNvSpPr>
          <p:nvPr>
            <p:ph idx="1"/>
          </p:nvPr>
        </p:nvSpPr>
        <p:spPr>
          <a:xfrm>
            <a:off x="1071563" y="1752600"/>
            <a:ext cx="8072437" cy="4114800"/>
          </a:xfrm>
        </p:spPr>
        <p:txBody>
          <a:bodyPr/>
          <a:lstStyle/>
          <a:p>
            <a:pPr algn="just" eaLnBrk="1" hangingPunct="1">
              <a:buFontTx/>
              <a:buNone/>
            </a:pPr>
            <a:r>
              <a:rPr lang="ru-RU" sz="2800" b="1" dirty="0" smtClean="0">
                <a:latin typeface="Times New Roman" pitchFamily="18" charset="0"/>
                <a:cs typeface="Times New Roman" pitchFamily="18" charset="0"/>
              </a:rPr>
              <a:t>НАЦИОНАЛЬНАЯ ПРОГРАММА </a:t>
            </a:r>
          </a:p>
          <a:p>
            <a:pPr algn="just" eaLnBrk="1" hangingPunct="1">
              <a:buFontTx/>
              <a:buNone/>
            </a:pPr>
            <a:r>
              <a:rPr lang="ru-RU" sz="2800" b="1" dirty="0" smtClean="0">
                <a:latin typeface="Times New Roman" pitchFamily="18" charset="0"/>
                <a:cs typeface="Times New Roman" pitchFamily="18" charset="0"/>
              </a:rPr>
              <a:t>ОПТИМИЗАЦИИ ВСКАРМЛИВАНИЯ</a:t>
            </a:r>
          </a:p>
          <a:p>
            <a:pPr algn="just" eaLnBrk="1" hangingPunct="1">
              <a:buFontTx/>
              <a:buNone/>
            </a:pPr>
            <a:r>
              <a:rPr lang="ru-RU" sz="2800" b="1" dirty="0" smtClean="0">
                <a:latin typeface="Times New Roman" pitchFamily="18" charset="0"/>
                <a:cs typeface="Times New Roman" pitchFamily="18" charset="0"/>
              </a:rPr>
              <a:t>ДЕТЕЙ ПЕРВОГО ГОДА ЖИЗНИ </a:t>
            </a:r>
          </a:p>
          <a:p>
            <a:pPr algn="just" eaLnBrk="1" hangingPunct="1">
              <a:buFontTx/>
              <a:buNone/>
            </a:pPr>
            <a:r>
              <a:rPr lang="ru-RU" sz="2800" b="1" dirty="0" smtClean="0">
                <a:latin typeface="Times New Roman" pitchFamily="18" charset="0"/>
                <a:cs typeface="Times New Roman" pitchFamily="18" charset="0"/>
              </a:rPr>
              <a:t>В РОССИЙСКОЙ ФЕДЕРАЦИИ</a:t>
            </a:r>
            <a:endParaRPr lang="ru-RU" sz="2800" dirty="0" smtClean="0">
              <a:latin typeface="Times New Roman" pitchFamily="18" charset="0"/>
              <a:cs typeface="Times New Roman" pitchFamily="18" charset="0"/>
            </a:endParaRPr>
          </a:p>
          <a:p>
            <a:pPr eaLnBrk="1" hangingPunct="1">
              <a:buFontTx/>
              <a:buNone/>
            </a:pPr>
            <a:r>
              <a:rPr lang="ru-RU" sz="2400" b="1" dirty="0" smtClean="0">
                <a:latin typeface="Times New Roman" pitchFamily="18" charset="0"/>
                <a:cs typeface="Times New Roman" pitchFamily="18" charset="0"/>
              </a:rPr>
              <a:t>     Утверждена на XVI Съезде педиатров России</a:t>
            </a:r>
            <a:endParaRPr lang="ru-RU" sz="2400" dirty="0" smtClean="0">
              <a:latin typeface="Times New Roman" pitchFamily="18" charset="0"/>
              <a:cs typeface="Times New Roman" pitchFamily="18" charset="0"/>
            </a:endParaRPr>
          </a:p>
          <a:p>
            <a:pPr eaLnBrk="1" hangingPunct="1">
              <a:buFontTx/>
              <a:buNone/>
            </a:pPr>
            <a:r>
              <a:rPr lang="ru-RU" sz="2400" b="1" dirty="0" smtClean="0">
                <a:latin typeface="Times New Roman" pitchFamily="18" charset="0"/>
                <a:cs typeface="Times New Roman" pitchFamily="18" charset="0"/>
              </a:rPr>
              <a:t>     (февраль 2009 г.)</a:t>
            </a:r>
          </a:p>
          <a:p>
            <a:pPr eaLnBrk="1" hangingPunct="1">
              <a:buFontTx/>
              <a:buNone/>
            </a:pPr>
            <a:r>
              <a:rPr lang="ru-RU" sz="2400" b="1" dirty="0" smtClean="0">
                <a:latin typeface="Times New Roman" pitchFamily="18" charset="0"/>
                <a:cs typeface="Times New Roman" pitchFamily="18" charset="0"/>
              </a:rPr>
              <a:t>Есть на сайте </a:t>
            </a:r>
            <a:r>
              <a:rPr lang="en-US" sz="2400" b="1" dirty="0" smtClean="0">
                <a:solidFill>
                  <a:srgbClr val="FF0000"/>
                </a:solidFill>
                <a:latin typeface="Times New Roman" pitchFamily="18" charset="0"/>
                <a:cs typeface="Times New Roman" pitchFamily="18" charset="0"/>
              </a:rPr>
              <a:t>pediatr-russia.ru</a:t>
            </a:r>
            <a:endParaRPr lang="ru-RU" sz="2400" b="1" dirty="0" smtClean="0">
              <a:solidFill>
                <a:srgbClr val="FF0000"/>
              </a:solidFill>
              <a:latin typeface="Times New Roman" pitchFamily="18" charset="0"/>
              <a:cs typeface="Times New Roman" pitchFamily="18" charset="0"/>
            </a:endParaRPr>
          </a:p>
          <a:p>
            <a:pPr eaLnBrk="1" hangingPunct="1">
              <a:buFontTx/>
              <a:buNone/>
            </a:pPr>
            <a:r>
              <a:rPr lang="ru-RU" sz="2400" b="1" dirty="0" smtClean="0">
                <a:solidFill>
                  <a:srgbClr val="FF0000"/>
                </a:solidFill>
                <a:latin typeface="Times New Roman" pitchFamily="18" charset="0"/>
                <a:cs typeface="Times New Roman" pitchFamily="18" charset="0"/>
              </a:rPr>
              <a:t>   </a:t>
            </a:r>
          </a:p>
          <a:p>
            <a:pPr eaLnBrk="1" hangingPunct="1"/>
            <a:endParaRPr lang="ru-RU" dirty="0" smtClean="0"/>
          </a:p>
        </p:txBody>
      </p:sp>
    </p:spTree>
    <p:extLst>
      <p:ext uri="{BB962C8B-B14F-4D97-AF65-F5344CB8AC3E}">
        <p14:creationId xmlns:p14="http://schemas.microsoft.com/office/powerpoint/2010/main" val="7152506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5065" y="2285992"/>
            <a:ext cx="8718935" cy="923330"/>
          </a:xfrm>
          <a:prstGeom prst="rect">
            <a:avLst/>
          </a:prstGeom>
        </p:spPr>
        <p:txBody>
          <a:bodyPr wrap="square">
            <a:spAutoFit/>
          </a:bodyPr>
          <a:lstStyle/>
          <a:p>
            <a:pPr algn="ctr"/>
            <a:r>
              <a:rPr lang="ru-RU" sz="5400" dirty="0" smtClean="0">
                <a:latin typeface="Times New Roman" pitchFamily="18" charset="0"/>
                <a:cs typeface="Times New Roman" pitchFamily="18" charset="0"/>
              </a:rPr>
              <a:t>Лечебное питание </a:t>
            </a:r>
            <a:endParaRPr lang="ru-RU" sz="5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Лечебное питание </a:t>
            </a:r>
            <a:endParaRPr lang="ru-RU" dirty="0"/>
          </a:p>
        </p:txBody>
      </p:sp>
      <p:sp>
        <p:nvSpPr>
          <p:cNvPr id="3" name="Содержимое 2"/>
          <p:cNvSpPr>
            <a:spLocks noGrp="1"/>
          </p:cNvSpPr>
          <p:nvPr>
            <p:ph idx="1"/>
          </p:nvPr>
        </p:nvSpPr>
        <p:spPr/>
        <p:txBody>
          <a:bodyPr>
            <a:normAutofit fontScale="92500" lnSpcReduction="20000"/>
          </a:bodyPr>
          <a:lstStyle/>
          <a:p>
            <a:pPr>
              <a:buNone/>
            </a:pPr>
            <a:r>
              <a:rPr lang="ru-RU" dirty="0" smtClean="0">
                <a:latin typeface="Times New Roman" pitchFamily="18" charset="0"/>
                <a:cs typeface="Times New Roman" pitchFamily="18" charset="0"/>
              </a:rPr>
              <a:t>	является мощным терапевтическим фактором, при котором правильно составленная диета становится ключевым механизмом, позволяющим воздействовать на нарушенные звенья метаболизма, нормализовать функции пищеварительной системы, активизировать защитные силы организма, что во многом определяет течение и исход болезни. При отдельных видах патологии (ФКУ) лечебное питание является единственным средством лечения. </a:t>
            </a:r>
            <a:endParaRPr lang="ru-RU"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lvl="1">
              <a:buNone/>
            </a:pPr>
            <a:r>
              <a:rPr lang="ru-RU" dirty="0" smtClean="0"/>
              <a:t>	</a:t>
            </a:r>
            <a:r>
              <a:rPr lang="ru-RU" dirty="0" smtClean="0">
                <a:latin typeface="Times New Roman" pitchFamily="18" charset="0"/>
                <a:cs typeface="Times New Roman" pitchFamily="18" charset="0"/>
              </a:rPr>
              <a:t>Для организации лечебного питания больного ребенка первого года жизни важен правильный выбор продукта со специальным заданным составом, отвечающим особенностям заболевания и характеру нарушенных при этом обменных процессов. </a:t>
            </a:r>
          </a:p>
          <a:p>
            <a:pPr lvl="1">
              <a:buNone/>
            </a:pPr>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latin typeface="Times New Roman" pitchFamily="18" charset="0"/>
                <a:cs typeface="Times New Roman" pitchFamily="18" charset="0"/>
              </a:rPr>
              <a:t>Специализированные смеси для детей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с функциональными нарушениями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желудочно-кишечного тракта</a:t>
            </a: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a:xfrm>
            <a:off x="0" y="1600200"/>
            <a:ext cx="9144000" cy="4525963"/>
          </a:xfrm>
        </p:spPr>
        <p:txBody>
          <a:bodyPr>
            <a:normAutofit fontScale="70000" lnSpcReduction="20000"/>
          </a:bodyPr>
          <a:lstStyle/>
          <a:p>
            <a:pPr>
              <a:buNone/>
            </a:pPr>
            <a:r>
              <a:rPr lang="ru-RU" sz="4600" b="1" dirty="0" smtClean="0">
                <a:latin typeface="Times New Roman" pitchFamily="18" charset="0"/>
                <a:cs typeface="Times New Roman" pitchFamily="18" charset="0"/>
              </a:rPr>
              <a:t>Срыгивания, рвоты - </a:t>
            </a:r>
            <a:r>
              <a:rPr lang="ru-RU" sz="4600" b="1" dirty="0" err="1" smtClean="0">
                <a:latin typeface="Times New Roman" pitchFamily="18" charset="0"/>
                <a:cs typeface="Times New Roman" pitchFamily="18" charset="0"/>
              </a:rPr>
              <a:t>антирефлюксные</a:t>
            </a:r>
            <a:r>
              <a:rPr lang="ru-RU" sz="4600" b="1" dirty="0" smtClean="0">
                <a:latin typeface="Times New Roman" pitchFamily="18" charset="0"/>
                <a:cs typeface="Times New Roman" pitchFamily="18" charset="0"/>
              </a:rPr>
              <a:t> молочные смеси  </a:t>
            </a:r>
          </a:p>
          <a:p>
            <a:pPr>
              <a:buNone/>
            </a:pPr>
            <a:r>
              <a:rPr lang="ru-RU" sz="2400"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В зависимости от вида загустителя они подразделяются на 2 группы: </a:t>
            </a:r>
          </a:p>
          <a:p>
            <a:pPr>
              <a:buNone/>
            </a:pPr>
            <a:r>
              <a:rPr lang="ru-RU" b="1" dirty="0" smtClean="0">
                <a:latin typeface="Times New Roman" pitchFamily="18" charset="0"/>
                <a:cs typeface="Times New Roman" pitchFamily="18" charset="0"/>
              </a:rPr>
              <a:t>	смеси, содержащие камедь из плодов рожкового дерева  </a:t>
            </a:r>
          </a:p>
          <a:p>
            <a:pPr>
              <a:buNone/>
            </a:pPr>
            <a:r>
              <a:rPr lang="ru-RU" dirty="0" smtClean="0">
                <a:latin typeface="Times New Roman" pitchFamily="18" charset="0"/>
                <a:cs typeface="Times New Roman" pitchFamily="18" charset="0"/>
              </a:rPr>
              <a:t>	или </a:t>
            </a:r>
            <a:r>
              <a:rPr lang="ru-RU" b="1" dirty="0" smtClean="0">
                <a:latin typeface="Times New Roman" pitchFamily="18" charset="0"/>
                <a:cs typeface="Times New Roman" pitchFamily="18" charset="0"/>
              </a:rPr>
              <a:t>крахмал.</a:t>
            </a:r>
            <a:r>
              <a:rPr lang="ru-RU" dirty="0" smtClean="0"/>
              <a:t>  </a:t>
            </a:r>
          </a:p>
          <a:p>
            <a:pPr>
              <a:buNone/>
            </a:pPr>
            <a:r>
              <a:rPr lang="ru-RU" dirty="0" smtClean="0">
                <a:latin typeface="Times New Roman" pitchFamily="18" charset="0"/>
                <a:cs typeface="Times New Roman" pitchFamily="18" charset="0"/>
              </a:rPr>
              <a:t>Образованию более мягкого стула способствуют также </a:t>
            </a:r>
            <a:r>
              <a:rPr lang="ru-RU" b="1" dirty="0" smtClean="0">
                <a:latin typeface="Times New Roman" pitchFamily="18" charset="0"/>
                <a:cs typeface="Times New Roman" pitchFamily="18" charset="0"/>
              </a:rPr>
              <a:t>пищевые волокна — олигосахариды</a:t>
            </a:r>
            <a:r>
              <a:rPr lang="ru-RU" dirty="0" smtClean="0">
                <a:latin typeface="Times New Roman" pitchFamily="18" charset="0"/>
                <a:cs typeface="Times New Roman" pitchFamily="18" charset="0"/>
              </a:rPr>
              <a:t>, которые являются линейными полимерами глюкозы и других </a:t>
            </a:r>
            <a:r>
              <a:rPr lang="ru-RU" dirty="0" err="1" smtClean="0">
                <a:latin typeface="Times New Roman" pitchFamily="18" charset="0"/>
                <a:cs typeface="Times New Roman" pitchFamily="18" charset="0"/>
              </a:rPr>
              <a:t>моносахаров</a:t>
            </a:r>
            <a:r>
              <a:rPr lang="ru-RU" dirty="0" smtClean="0">
                <a:latin typeface="Times New Roman" pitchFamily="18" charset="0"/>
                <a:cs typeface="Times New Roman" pitchFamily="18" charset="0"/>
              </a:rPr>
              <a:t> (галактозы, фруктозы). В женском молоке </a:t>
            </a:r>
            <a:r>
              <a:rPr lang="ru-RU" dirty="0" err="1" smtClean="0">
                <a:latin typeface="Times New Roman" pitchFamily="18" charset="0"/>
                <a:cs typeface="Times New Roman" pitchFamily="18" charset="0"/>
              </a:rPr>
              <a:t>галактоолигосахариды</a:t>
            </a:r>
            <a:r>
              <a:rPr lang="ru-RU" dirty="0" smtClean="0">
                <a:latin typeface="Times New Roman" pitchFamily="18" charset="0"/>
                <a:cs typeface="Times New Roman" pitchFamily="18" charset="0"/>
              </a:rPr>
              <a:t> составляют 12–14% от общего количества углеводов. Они оказывают </a:t>
            </a:r>
            <a:r>
              <a:rPr lang="ru-RU" dirty="0" err="1" smtClean="0">
                <a:latin typeface="Times New Roman" pitchFamily="18" charset="0"/>
                <a:cs typeface="Times New Roman" pitchFamily="18" charset="0"/>
              </a:rPr>
              <a:t>пребиотический</a:t>
            </a:r>
            <a:r>
              <a:rPr lang="ru-RU" dirty="0" smtClean="0">
                <a:latin typeface="Times New Roman" pitchFamily="18" charset="0"/>
                <a:cs typeface="Times New Roman" pitchFamily="18" charset="0"/>
              </a:rPr>
              <a:t> эффект, обеспечивая рост </a:t>
            </a:r>
            <a:r>
              <a:rPr lang="ru-RU" dirty="0" err="1" smtClean="0">
                <a:latin typeface="Times New Roman" pitchFamily="18" charset="0"/>
                <a:cs typeface="Times New Roman" pitchFamily="18" charset="0"/>
              </a:rPr>
              <a:t>бифидобактерий</a:t>
            </a:r>
            <a:r>
              <a:rPr lang="ru-RU" dirty="0" smtClean="0">
                <a:latin typeface="Times New Roman" pitchFamily="18" charset="0"/>
                <a:cs typeface="Times New Roman" pitchFamily="18" charset="0"/>
              </a:rPr>
              <a:t> в кишечнике ребенка.</a:t>
            </a:r>
            <a:endParaRPr lang="ru-RU" b="1" dirty="0" smtClean="0">
              <a:latin typeface="Times New Roman" pitchFamily="18" charset="0"/>
              <a:cs typeface="Times New Roman" pitchFamily="18" charset="0"/>
            </a:endParaRPr>
          </a:p>
          <a:p>
            <a:pPr>
              <a:buNone/>
            </a:pPr>
            <a:endParaRPr lang="ru-RU" b="1"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r>
              <a:rPr lang="ru-RU" dirty="0" smtClean="0">
                <a:latin typeface="Times New Roman" pitchFamily="18" charset="0"/>
                <a:cs typeface="Times New Roman" pitchFamily="18" charset="0"/>
              </a:rPr>
              <a:t>В последние годы в питании грудных детей со </a:t>
            </a:r>
            <a:r>
              <a:rPr lang="ru-RU" b="1" dirty="0" err="1" smtClean="0">
                <a:latin typeface="Times New Roman" pitchFamily="18" charset="0"/>
                <a:cs typeface="Times New Roman" pitchFamily="18" charset="0"/>
              </a:rPr>
              <a:t>срыгиваниями</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широко используются </a:t>
            </a:r>
            <a:r>
              <a:rPr lang="ru-RU" dirty="0" err="1" smtClean="0">
                <a:latin typeface="Times New Roman" pitchFamily="18" charset="0"/>
                <a:cs typeface="Times New Roman" pitchFamily="18" charset="0"/>
              </a:rPr>
              <a:t>антирефлюксные</a:t>
            </a:r>
            <a:r>
              <a:rPr lang="ru-RU" dirty="0" smtClean="0">
                <a:latin typeface="Times New Roman" pitchFamily="18" charset="0"/>
                <a:cs typeface="Times New Roman" pitchFamily="18" charset="0"/>
              </a:rPr>
              <a:t> молочные смеси. В зависимости от вида загустителя они подразделяются на две группы: </a:t>
            </a:r>
            <a:r>
              <a:rPr lang="ru-RU" b="1" dirty="0" smtClean="0">
                <a:latin typeface="Times New Roman" pitchFamily="18" charset="0"/>
                <a:cs typeface="Times New Roman" pitchFamily="18" charset="0"/>
              </a:rPr>
              <a:t>смеси, содержащие камедь из плодов рожкового дерева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Нутрилак</a:t>
            </a:r>
            <a:r>
              <a:rPr lang="ru-RU" dirty="0" smtClean="0">
                <a:latin typeface="Times New Roman" pitchFamily="18" charset="0"/>
                <a:cs typeface="Times New Roman" pitchFamily="18" charset="0"/>
              </a:rPr>
              <a:t> АР», «</a:t>
            </a:r>
            <a:r>
              <a:rPr lang="ru-RU" dirty="0" err="1" smtClean="0">
                <a:latin typeface="Times New Roman" pitchFamily="18" charset="0"/>
                <a:cs typeface="Times New Roman" pitchFamily="18" charset="0"/>
              </a:rPr>
              <a:t>Нутрилон</a:t>
            </a:r>
            <a:r>
              <a:rPr lang="ru-RU" dirty="0" smtClean="0">
                <a:latin typeface="Times New Roman" pitchFamily="18" charset="0"/>
                <a:cs typeface="Times New Roman" pitchFamily="18" charset="0"/>
              </a:rPr>
              <a:t> АР», «</a:t>
            </a:r>
            <a:r>
              <a:rPr lang="ru-RU" dirty="0" err="1" smtClean="0">
                <a:latin typeface="Times New Roman" pitchFamily="18" charset="0"/>
                <a:cs typeface="Times New Roman" pitchFamily="18" charset="0"/>
              </a:rPr>
              <a:t>Фрисовом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Хумана</a:t>
            </a:r>
            <a:r>
              <a:rPr lang="ru-RU" dirty="0" smtClean="0">
                <a:latin typeface="Times New Roman" pitchFamily="18" charset="0"/>
                <a:cs typeface="Times New Roman" pitchFamily="18" charset="0"/>
              </a:rPr>
              <a:t> АР») или </a:t>
            </a:r>
            <a:r>
              <a:rPr lang="ru-RU" b="1" dirty="0" smtClean="0">
                <a:latin typeface="Times New Roman" pitchFamily="18" charset="0"/>
                <a:cs typeface="Times New Roman" pitchFamily="18" charset="0"/>
              </a:rPr>
              <a:t>крахмал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Сэмпер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Лемолак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Энфамил</a:t>
            </a:r>
            <a:r>
              <a:rPr lang="ru-RU" dirty="0" smtClean="0">
                <a:latin typeface="Times New Roman" pitchFamily="18" charset="0"/>
                <a:cs typeface="Times New Roman" pitchFamily="18" charset="0"/>
              </a:rPr>
              <a:t> АР», «</a:t>
            </a:r>
            <a:r>
              <a:rPr lang="ru-RU" dirty="0" err="1" smtClean="0">
                <a:latin typeface="Times New Roman" pitchFamily="18" charset="0"/>
                <a:cs typeface="Times New Roman" pitchFamily="18" charset="0"/>
              </a:rPr>
              <a:t>Нутрилон</a:t>
            </a:r>
            <a:r>
              <a:rPr lang="ru-RU" dirty="0" smtClean="0">
                <a:latin typeface="Times New Roman" pitchFamily="18" charset="0"/>
                <a:cs typeface="Times New Roman" pitchFamily="18" charset="0"/>
              </a:rPr>
              <a:t> Комфорт»)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657952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101" name="Picture 5" descr="https://lissashop.ru/upload/iblock/c7b/c7b0a330feb592cd275682b902c99c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021"/>
            <a:ext cx="81473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885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714356"/>
            <a:ext cx="8229600" cy="6000792"/>
          </a:xfrm>
        </p:spPr>
        <p:txBody>
          <a:bodyPr/>
          <a:lstStyle/>
          <a:p>
            <a:endParaRPr lang="ru-RU" dirty="0"/>
          </a:p>
        </p:txBody>
      </p:sp>
      <p:pic>
        <p:nvPicPr>
          <p:cNvPr id="80898" name="Рисунок 1" descr="http://www.lvrach.ru/data/466/583/1238/018_t1.gif"/>
          <p:cNvPicPr>
            <a:picLocks noChangeAspect="1" noChangeArrowheads="1"/>
          </p:cNvPicPr>
          <p:nvPr/>
        </p:nvPicPr>
        <p:blipFill>
          <a:blip r:embed="rId2"/>
          <a:srcRect/>
          <a:stretch>
            <a:fillRect/>
          </a:stretch>
        </p:blipFill>
        <p:spPr bwMode="auto">
          <a:xfrm>
            <a:off x="-48843" y="1714488"/>
            <a:ext cx="9192843" cy="464347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err="1" smtClean="0">
                <a:latin typeface="Times New Roman" pitchFamily="18" charset="0"/>
                <a:cs typeface="Times New Roman" pitchFamily="18" charset="0"/>
              </a:rPr>
              <a:t>Низколактозные</a:t>
            </a:r>
            <a:r>
              <a:rPr lang="ru-RU" sz="3600" b="1" dirty="0" smtClean="0">
                <a:latin typeface="Times New Roman" pitchFamily="18" charset="0"/>
                <a:cs typeface="Times New Roman" pitchFamily="18" charset="0"/>
              </a:rPr>
              <a:t> и </a:t>
            </a:r>
            <a:r>
              <a:rPr lang="ru-RU" sz="3600" b="1" dirty="0" err="1" smtClean="0">
                <a:latin typeface="Times New Roman" pitchFamily="18" charset="0"/>
                <a:cs typeface="Times New Roman" pitchFamily="18" charset="0"/>
              </a:rPr>
              <a:t>безлактозные</a:t>
            </a:r>
            <a:r>
              <a:rPr lang="ru-RU" sz="3600" b="1" dirty="0" smtClean="0">
                <a:latin typeface="Times New Roman" pitchFamily="18" charset="0"/>
                <a:cs typeface="Times New Roman" pitchFamily="18" charset="0"/>
              </a:rPr>
              <a:t> смеси</a:t>
            </a:r>
            <a:br>
              <a:rPr lang="ru-RU" sz="3600" b="1" dirty="0" smtClean="0">
                <a:latin typeface="Times New Roman" pitchFamily="18" charset="0"/>
                <a:cs typeface="Times New Roman" pitchFamily="18" charset="0"/>
              </a:rPr>
            </a:br>
            <a:endParaRPr lang="ru-RU" sz="3600" dirty="0"/>
          </a:p>
        </p:txBody>
      </p:sp>
      <p:sp>
        <p:nvSpPr>
          <p:cNvPr id="3" name="Содержимое 2"/>
          <p:cNvSpPr>
            <a:spLocks noGrp="1"/>
          </p:cNvSpPr>
          <p:nvPr>
            <p:ph idx="1"/>
          </p:nvPr>
        </p:nvSpPr>
        <p:spPr/>
        <p:txBody>
          <a:bodyPr>
            <a:normAutofit fontScale="77500" lnSpcReduction="20000"/>
          </a:bodyPr>
          <a:lstStyle/>
          <a:p>
            <a:r>
              <a:rPr lang="ru-RU" dirty="0" smtClean="0">
                <a:latin typeface="Times New Roman" pitchFamily="18" charset="0"/>
                <a:cs typeface="Times New Roman" pitchFamily="18" charset="0"/>
              </a:rPr>
              <a:t>К низко- и </a:t>
            </a:r>
            <a:r>
              <a:rPr lang="ru-RU" dirty="0" err="1" smtClean="0">
                <a:latin typeface="Times New Roman" pitchFamily="18" charset="0"/>
                <a:cs typeface="Times New Roman" pitchFamily="18" charset="0"/>
              </a:rPr>
              <a:t>безлактозным</a:t>
            </a:r>
            <a:r>
              <a:rPr lang="ru-RU" dirty="0" smtClean="0">
                <a:latin typeface="Times New Roman" pitchFamily="18" charset="0"/>
                <a:cs typeface="Times New Roman" pitchFamily="18" charset="0"/>
              </a:rPr>
              <a:t> детским смесям относят продукты, созданные на основе белков коровьего молока и предназначенные для вскармливания детей первого года жизни </a:t>
            </a:r>
            <a:r>
              <a:rPr lang="ru-RU" b="1" dirty="0" smtClean="0">
                <a:latin typeface="Times New Roman" pitchFamily="18" charset="0"/>
                <a:cs typeface="Times New Roman" pitchFamily="18" charset="0"/>
              </a:rPr>
              <a:t>с </a:t>
            </a:r>
            <a:r>
              <a:rPr lang="ru-RU" b="1" dirty="0" err="1" smtClean="0">
                <a:latin typeface="Times New Roman" pitchFamily="18" charset="0"/>
                <a:cs typeface="Times New Roman" pitchFamily="18" charset="0"/>
              </a:rPr>
              <a:t>лактазной</a:t>
            </a:r>
            <a:r>
              <a:rPr lang="ru-RU" b="1" dirty="0" smtClean="0">
                <a:latin typeface="Times New Roman" pitchFamily="18" charset="0"/>
                <a:cs typeface="Times New Roman" pitchFamily="18" charset="0"/>
              </a:rPr>
              <a:t> недостаточностью</a:t>
            </a:r>
            <a:r>
              <a:rPr lang="ru-RU" dirty="0" smtClean="0">
                <a:latin typeface="Times New Roman" pitchFamily="18" charset="0"/>
                <a:cs typeface="Times New Roman" pitchFamily="18" charset="0"/>
              </a:rPr>
              <a:t>. </a:t>
            </a:r>
          </a:p>
          <a:p>
            <a:r>
              <a:rPr lang="ru-RU" b="1" dirty="0" smtClean="0">
                <a:latin typeface="Times New Roman" pitchFamily="18" charset="0"/>
                <a:cs typeface="Times New Roman" pitchFamily="18" charset="0"/>
              </a:rPr>
              <a:t>В </a:t>
            </a:r>
            <a:r>
              <a:rPr lang="ru-RU" b="1" dirty="0" err="1" smtClean="0">
                <a:latin typeface="Times New Roman" pitchFamily="18" charset="0"/>
                <a:cs typeface="Times New Roman" pitchFamily="18" charset="0"/>
              </a:rPr>
              <a:t>безлактозных</a:t>
            </a:r>
            <a:r>
              <a:rPr lang="ru-RU" b="1" dirty="0" smtClean="0">
                <a:latin typeface="Times New Roman" pitchFamily="18" charset="0"/>
                <a:cs typeface="Times New Roman" pitchFamily="18" charset="0"/>
              </a:rPr>
              <a:t> смесях </a:t>
            </a:r>
            <a:r>
              <a:rPr lang="ru-RU" dirty="0" smtClean="0">
                <a:latin typeface="Times New Roman" pitchFamily="18" charset="0"/>
                <a:cs typeface="Times New Roman" pitchFamily="18" charset="0"/>
              </a:rPr>
              <a:t>количество лактозы (молочного сахара) практически приближается к нулю. Основным углеводным компонентом таких смесей является </a:t>
            </a:r>
            <a:r>
              <a:rPr lang="ru-RU" b="1" dirty="0" smtClean="0">
                <a:latin typeface="Times New Roman" pitchFamily="18" charset="0"/>
                <a:cs typeface="Times New Roman" pitchFamily="18" charset="0"/>
              </a:rPr>
              <a:t>декстрин-мальтоза. </a:t>
            </a:r>
          </a:p>
          <a:p>
            <a:r>
              <a:rPr lang="ru-RU" b="1" dirty="0" smtClean="0">
                <a:latin typeface="Times New Roman" pitchFamily="18" charset="0"/>
                <a:cs typeface="Times New Roman" pitchFamily="18" charset="0"/>
              </a:rPr>
              <a:t>В </a:t>
            </a:r>
            <a:r>
              <a:rPr lang="ru-RU" b="1" dirty="0" err="1" smtClean="0">
                <a:latin typeface="Times New Roman" pitchFamily="18" charset="0"/>
                <a:cs typeface="Times New Roman" pitchFamily="18" charset="0"/>
              </a:rPr>
              <a:t>низколактозных</a:t>
            </a:r>
            <a:r>
              <a:rPr lang="ru-RU" b="1" dirty="0" smtClean="0">
                <a:latin typeface="Times New Roman" pitchFamily="18" charset="0"/>
                <a:cs typeface="Times New Roman" pitchFamily="18" charset="0"/>
              </a:rPr>
              <a:t> смесях </a:t>
            </a:r>
            <a:r>
              <a:rPr lang="ru-RU" dirty="0" smtClean="0">
                <a:latin typeface="Times New Roman" pitchFamily="18" charset="0"/>
                <a:cs typeface="Times New Roman" pitchFamily="18" charset="0"/>
              </a:rPr>
              <a:t>количество лактозы составляет приблизительно 1 г на 100 мл (от 0,9 до 1,33 г), для сравнения — в женском молоке и стандартных молочных смесях содержится 6–7 г лактозы на 100 мл. </a:t>
            </a:r>
          </a:p>
          <a:p>
            <a:endParaRPr lang="ru-RU"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728"/>
            <a:ext cx="8972520" cy="1439850"/>
          </a:xfrm>
        </p:spPr>
        <p:txBody>
          <a:bodyPr>
            <a:noAutofit/>
          </a:bodyPr>
          <a:lstStyle/>
          <a:p>
            <a:r>
              <a:rPr lang="ru-RU" sz="3600" b="1" dirty="0" err="1" smtClean="0">
                <a:latin typeface="Times New Roman" pitchFamily="18" charset="0"/>
                <a:cs typeface="Times New Roman" pitchFamily="18" charset="0"/>
              </a:rPr>
              <a:t>Низколактозные</a:t>
            </a:r>
            <a:r>
              <a:rPr lang="ru-RU" sz="3600" b="1" dirty="0" smtClean="0">
                <a:latin typeface="Times New Roman" pitchFamily="18" charset="0"/>
                <a:cs typeface="Times New Roman" pitchFamily="18" charset="0"/>
              </a:rPr>
              <a:t> и </a:t>
            </a:r>
            <a:r>
              <a:rPr lang="ru-RU" sz="3600" b="1" dirty="0" err="1" smtClean="0">
                <a:latin typeface="Times New Roman" pitchFamily="18" charset="0"/>
                <a:cs typeface="Times New Roman" pitchFamily="18" charset="0"/>
              </a:rPr>
              <a:t>безлактозные</a:t>
            </a:r>
            <a:r>
              <a:rPr lang="ru-RU" sz="3600" b="1" dirty="0" smtClean="0">
                <a:latin typeface="Times New Roman" pitchFamily="18" charset="0"/>
                <a:cs typeface="Times New Roman" pitchFamily="18" charset="0"/>
              </a:rPr>
              <a:t> смеси</a:t>
            </a:r>
            <a:br>
              <a:rPr lang="ru-RU" sz="3600" b="1" dirty="0" smtClean="0">
                <a:latin typeface="Times New Roman" pitchFamily="18" charset="0"/>
                <a:cs typeface="Times New Roman" pitchFamily="18" charset="0"/>
              </a:rPr>
            </a:br>
            <a:endParaRPr lang="ru-RU" sz="3600" dirty="0"/>
          </a:p>
        </p:txBody>
      </p:sp>
      <p:sp>
        <p:nvSpPr>
          <p:cNvPr id="3" name="Содержимое 2"/>
          <p:cNvSpPr>
            <a:spLocks noGrp="1"/>
          </p:cNvSpPr>
          <p:nvPr>
            <p:ph idx="1"/>
          </p:nvPr>
        </p:nvSpPr>
        <p:spPr/>
        <p:txBody>
          <a:bodyPr/>
          <a:lstStyle/>
          <a:p>
            <a:endParaRPr lang="ru-RU" dirty="0"/>
          </a:p>
        </p:txBody>
      </p:sp>
      <p:pic>
        <p:nvPicPr>
          <p:cNvPr id="81922" name="Рисунок 5" descr="http://www.lvrach.ru/data/376/583/1238/018_t3.gif"/>
          <p:cNvPicPr>
            <a:picLocks noChangeAspect="1" noChangeArrowheads="1"/>
          </p:cNvPicPr>
          <p:nvPr/>
        </p:nvPicPr>
        <p:blipFill>
          <a:blip r:embed="rId2"/>
          <a:srcRect/>
          <a:stretch>
            <a:fillRect/>
          </a:stretch>
        </p:blipFill>
        <p:spPr bwMode="auto">
          <a:xfrm>
            <a:off x="87156" y="1643050"/>
            <a:ext cx="9019036" cy="521495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b="1" dirty="0" smtClean="0">
                <a:latin typeface="Times New Roman" pitchFamily="18" charset="0"/>
                <a:cs typeface="Times New Roman" pitchFamily="18" charset="0"/>
              </a:rPr>
              <a:t>Новым в детской диетологии является создание сухих адаптированных кисломолочных смесей</a:t>
            </a:r>
            <a:br>
              <a:rPr lang="ru-RU" sz="2800" b="1" dirty="0" smtClean="0">
                <a:latin typeface="Times New Roman" pitchFamily="18" charset="0"/>
                <a:cs typeface="Times New Roman" pitchFamily="18" charset="0"/>
              </a:rPr>
            </a:br>
            <a:endParaRPr lang="ru-RU" sz="2800" b="1" dirty="0"/>
          </a:p>
        </p:txBody>
      </p:sp>
      <p:sp>
        <p:nvSpPr>
          <p:cNvPr id="3" name="Содержимое 2"/>
          <p:cNvSpPr>
            <a:spLocks noGrp="1"/>
          </p:cNvSpPr>
          <p:nvPr>
            <p:ph idx="1"/>
          </p:nvPr>
        </p:nvSpPr>
        <p:spPr/>
        <p:txBody>
          <a:bodyPr>
            <a:normAutofit fontScale="70000" lnSpcReduction="20000"/>
          </a:bodyPr>
          <a:lstStyle/>
          <a:p>
            <a:pPr>
              <a:buNone/>
            </a:pPr>
            <a:r>
              <a:rPr lang="ru-RU" dirty="0" smtClean="0">
                <a:latin typeface="Times New Roman" pitchFamily="18" charset="0"/>
                <a:cs typeface="Times New Roman" pitchFamily="18" charset="0"/>
              </a:rPr>
              <a:t>При использовании кисломолочных продуктов у детей первого года жизни отмечается уменьшение выраженности функциональных нарушений процессов пищеварения, таких как </a:t>
            </a:r>
            <a:r>
              <a:rPr lang="ru-RU" b="1" dirty="0" smtClean="0">
                <a:latin typeface="Times New Roman" pitchFamily="18" charset="0"/>
                <a:cs typeface="Times New Roman" pitchFamily="18" charset="0"/>
              </a:rPr>
              <a:t>колики, склонность к запорам, диспепсические проявления, сниженный аппетит, а также улучшение состава микрофлоры кишечника.</a:t>
            </a:r>
            <a:r>
              <a:rPr lang="ru-RU" dirty="0" smtClean="0">
                <a:latin typeface="Times New Roman" pitchFamily="18" charset="0"/>
                <a:cs typeface="Times New Roman" pitchFamily="18" charset="0"/>
              </a:rPr>
              <a:t> Указанные продукты нашли применение у грудных детей из </a:t>
            </a:r>
            <a:r>
              <a:rPr lang="ru-RU" b="1" dirty="0" smtClean="0">
                <a:latin typeface="Times New Roman" pitchFamily="18" charset="0"/>
                <a:cs typeface="Times New Roman" pitchFamily="18" charset="0"/>
              </a:rPr>
              <a:t>группы риска по развитию алиментарно-зависимых заболеваний, а также страдающих рахитом, анемией, гипотрофией. </a:t>
            </a:r>
            <a:r>
              <a:rPr lang="ru-RU" dirty="0" smtClean="0">
                <a:latin typeface="Times New Roman" pitchFamily="18" charset="0"/>
                <a:cs typeface="Times New Roman" pitchFamily="18" charset="0"/>
              </a:rPr>
              <a:t>При этом отмечены более высокая усвояемость железа и повышение уровня гемоглобина у детей с анемией, улучшение процессов </a:t>
            </a:r>
            <a:r>
              <a:rPr lang="ru-RU" dirty="0" err="1" smtClean="0">
                <a:latin typeface="Times New Roman" pitchFamily="18" charset="0"/>
                <a:cs typeface="Times New Roman" pitchFamily="18" charset="0"/>
              </a:rPr>
              <a:t>остеогенеза</a:t>
            </a:r>
            <a:r>
              <a:rPr lang="ru-RU" dirty="0" smtClean="0">
                <a:latin typeface="Times New Roman" pitchFamily="18" charset="0"/>
                <a:cs typeface="Times New Roman" pitchFamily="18" charset="0"/>
              </a:rPr>
              <a:t> у детей с рахитом и более выраженное увеличение массы тела у детей с гипотрофией, что обусловлено высокой усвояемостью из них белка, кальция и железа </a:t>
            </a:r>
            <a:endParaRPr lang="ru-RU"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normAutofit fontScale="90000"/>
          </a:bodyPr>
          <a:lstStyle/>
          <a:p>
            <a:pPr algn="l">
              <a:defRPr/>
            </a:pPr>
            <a:r>
              <a:rPr lang="ru-RU" b="1" dirty="0" smtClean="0">
                <a:solidFill>
                  <a:srgbClr val="000000"/>
                </a:solidFill>
                <a:latin typeface="Times New Roman" pitchFamily="18" charset="0"/>
                <a:ea typeface="Calibri" pitchFamily="34" charset="0"/>
                <a:cs typeface="Times New Roman" pitchFamily="18" charset="0"/>
              </a:rPr>
              <a:t>Цель программы:</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smtClean="0">
              <a:latin typeface="Times New Roman" pitchFamily="18" charset="0"/>
              <a:cs typeface="Times New Roman" pitchFamily="18" charset="0"/>
            </a:endParaRPr>
          </a:p>
        </p:txBody>
      </p:sp>
      <p:sp>
        <p:nvSpPr>
          <p:cNvPr id="48131" name="Содержимое 2"/>
          <p:cNvSpPr>
            <a:spLocks noGrp="1"/>
          </p:cNvSpPr>
          <p:nvPr>
            <p:ph idx="1"/>
          </p:nvPr>
        </p:nvSpPr>
        <p:spPr>
          <a:xfrm>
            <a:off x="571472" y="1357298"/>
            <a:ext cx="8115328" cy="4768865"/>
          </a:xfrm>
        </p:spPr>
        <p:txBody>
          <a:bodyPr/>
          <a:lstStyle/>
          <a:p>
            <a:pPr algn="just" eaLnBrk="1" hangingPunct="1"/>
            <a:endParaRPr lang="ru-RU" dirty="0" smtClean="0"/>
          </a:p>
        </p:txBody>
      </p:sp>
      <p:sp>
        <p:nvSpPr>
          <p:cNvPr id="67585" name="Rectangle 1"/>
          <p:cNvSpPr>
            <a:spLocks noChangeArrowheads="1"/>
          </p:cNvSpPr>
          <p:nvPr/>
        </p:nvSpPr>
        <p:spPr bwMode="auto">
          <a:xfrm>
            <a:off x="642910" y="1214438"/>
            <a:ext cx="8215340" cy="4524315"/>
          </a:xfrm>
          <a:prstGeom prst="rect">
            <a:avLst/>
          </a:prstGeom>
          <a:noFill/>
          <a:ln w="9525">
            <a:noFill/>
            <a:miter lim="800000"/>
            <a:headEnd/>
            <a:tailEnd/>
          </a:ln>
          <a:effectLst/>
        </p:spPr>
        <p:txBody>
          <a:bodyPr wrap="square" anchor="ctr">
            <a:spAutoFit/>
          </a:bodyPr>
          <a:lstStyle/>
          <a:p>
            <a:pPr algn="just">
              <a:defRPr/>
            </a:pPr>
            <a:endParaRPr lang="ru-RU" sz="3200" dirty="0" smtClean="0">
              <a:solidFill>
                <a:srgbClr val="000000"/>
              </a:solidFill>
              <a:latin typeface="Times New Roman" pitchFamily="18" charset="0"/>
              <a:ea typeface="Calibri" pitchFamily="34" charset="0"/>
              <a:cs typeface="Times New Roman" pitchFamily="18" charset="0"/>
            </a:endParaRPr>
          </a:p>
          <a:p>
            <a:pPr algn="just">
              <a:defRPr/>
            </a:pPr>
            <a:r>
              <a:rPr lang="ru-RU" sz="3200" dirty="0" smtClean="0">
                <a:solidFill>
                  <a:srgbClr val="000000"/>
                </a:solidFill>
                <a:latin typeface="Times New Roman" pitchFamily="18" charset="0"/>
                <a:ea typeface="Calibri" pitchFamily="34" charset="0"/>
                <a:cs typeface="Times New Roman" pitchFamily="18" charset="0"/>
              </a:rPr>
              <a:t>Оптимизация </a:t>
            </a:r>
            <a:r>
              <a:rPr lang="ru-RU" sz="3200" dirty="0">
                <a:solidFill>
                  <a:srgbClr val="000000"/>
                </a:solidFill>
                <a:latin typeface="Times New Roman" pitchFamily="18" charset="0"/>
                <a:ea typeface="Calibri" pitchFamily="34" charset="0"/>
                <a:cs typeface="Times New Roman" pitchFamily="18" charset="0"/>
              </a:rPr>
              <a:t>питания детей первого года жизни как один из ключевых подходов к улучшению состояния здоровья детского населения Российской Федерации.</a:t>
            </a:r>
            <a:r>
              <a:rPr lang="ru-RU" sz="3200" dirty="0">
                <a:solidFill>
                  <a:prstClr val="black"/>
                </a:solidFill>
                <a:latin typeface="Times New Roman" pitchFamily="18" charset="0"/>
                <a:cs typeface="Times New Roman" pitchFamily="18" charset="0"/>
              </a:rPr>
              <a:t> </a:t>
            </a:r>
          </a:p>
          <a:p>
            <a:pPr algn="just">
              <a:defRPr/>
            </a:pPr>
            <a:r>
              <a:rPr lang="ru-RU" sz="3200" dirty="0">
                <a:solidFill>
                  <a:prstClr val="black"/>
                </a:solidFill>
                <a:latin typeface="Times New Roman" pitchFamily="18" charset="0"/>
                <a:cs typeface="Times New Roman" pitchFamily="18" charset="0"/>
              </a:rPr>
              <a:t>До настоящего времени в России </a:t>
            </a:r>
            <a:r>
              <a:rPr lang="ru-RU" sz="3200" dirty="0" smtClean="0">
                <a:solidFill>
                  <a:prstClr val="black"/>
                </a:solidFill>
                <a:latin typeface="Times New Roman" pitchFamily="18" charset="0"/>
                <a:cs typeface="Times New Roman" pitchFamily="18" charset="0"/>
              </a:rPr>
              <a:t>подобного </a:t>
            </a:r>
            <a:r>
              <a:rPr lang="ru-RU" sz="3200" dirty="0">
                <a:solidFill>
                  <a:prstClr val="black"/>
                </a:solidFill>
                <a:latin typeface="Times New Roman" pitchFamily="18" charset="0"/>
                <a:cs typeface="Times New Roman" pitchFamily="18" charset="0"/>
              </a:rPr>
              <a:t>рода программы не разрабатывались.</a:t>
            </a:r>
          </a:p>
          <a:p>
            <a:pPr marL="514350" indent="-514350" algn="just">
              <a:defRPr/>
            </a:pPr>
            <a:endParaRPr lang="ru-RU" sz="3200" dirty="0">
              <a:solidFill>
                <a:prstClr val="black"/>
              </a:solidFill>
              <a:latin typeface="Times New Roman" pitchFamily="18" charset="0"/>
              <a:cs typeface="Times New Roman" pitchFamily="18" charset="0"/>
            </a:endParaRPr>
          </a:p>
          <a:p>
            <a:pPr algn="just" eaLnBrk="0" hangingPunct="0">
              <a:defRPr/>
            </a:pPr>
            <a:endParaRPr lang="ru-RU"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2709128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r>
              <a:rPr lang="ru-RU" dirty="0" smtClean="0">
                <a:latin typeface="Times New Roman" pitchFamily="18" charset="0"/>
                <a:cs typeface="Times New Roman" pitchFamily="18" charset="0"/>
              </a:rPr>
              <a:t>Кисломолочные продукты могут быть жидкими и сухими, они также подразделяются на адаптированные и неадаптированные. </a:t>
            </a:r>
          </a:p>
          <a:p>
            <a:r>
              <a:rPr lang="ru-RU" b="1" dirty="0" smtClean="0">
                <a:latin typeface="Times New Roman" pitchFamily="18" charset="0"/>
                <a:cs typeface="Times New Roman" pitchFamily="18" charset="0"/>
              </a:rPr>
              <a:t>Жидкие адаптированные кисломолочные смеси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Агуша</a:t>
            </a:r>
            <a:r>
              <a:rPr lang="ru-RU" dirty="0" smtClean="0">
                <a:latin typeface="Times New Roman" pitchFamily="18" charset="0"/>
                <a:cs typeface="Times New Roman" pitchFamily="18" charset="0"/>
              </a:rPr>
              <a:t> 1» и «</a:t>
            </a:r>
            <a:r>
              <a:rPr lang="ru-RU" dirty="0" err="1" smtClean="0">
                <a:latin typeface="Times New Roman" pitchFamily="18" charset="0"/>
                <a:cs typeface="Times New Roman" pitchFamily="18" charset="0"/>
              </a:rPr>
              <a:t>Агуша</a:t>
            </a:r>
            <a:r>
              <a:rPr lang="ru-RU" dirty="0" smtClean="0">
                <a:latin typeface="Times New Roman" pitchFamily="18" charset="0"/>
                <a:cs typeface="Times New Roman" pitchFamily="18" charset="0"/>
              </a:rPr>
              <a:t> 2» (ОАО «Завод детских молочных продуктов», Россия) предназначены для использования в питании детей первого года жизни. Продукт «</a:t>
            </a:r>
            <a:r>
              <a:rPr lang="ru-RU" dirty="0" err="1" smtClean="0">
                <a:latin typeface="Times New Roman" pitchFamily="18" charset="0"/>
                <a:cs typeface="Times New Roman" pitchFamily="18" charset="0"/>
              </a:rPr>
              <a:t>Бифилин</a:t>
            </a:r>
            <a:r>
              <a:rPr lang="ru-RU" dirty="0" smtClean="0">
                <a:latin typeface="Times New Roman" pitchFamily="18" charset="0"/>
                <a:cs typeface="Times New Roman" pitchFamily="18" charset="0"/>
              </a:rPr>
              <a:t>» и ацидофильная смесь «Малютка» относятся к частично адаптированным кисломолочным смесям. Содержание белка в них составляет 1,7 г в 100 мл жидкого продукта, а соотношение альбуминовой и казеиновой фракций — 20:80, как и в коровьем молоке. </a:t>
            </a:r>
          </a:p>
          <a:p>
            <a:r>
              <a:rPr lang="ru-RU" b="1" dirty="0" smtClean="0">
                <a:latin typeface="Times New Roman" pitchFamily="18" charset="0"/>
                <a:cs typeface="Times New Roman" pitchFamily="18" charset="0"/>
              </a:rPr>
              <a:t>К неадаптированным жидким молочным продуктам </a:t>
            </a:r>
            <a:r>
              <a:rPr lang="ru-RU" dirty="0" smtClean="0">
                <a:latin typeface="Times New Roman" pitchFamily="18" charset="0"/>
                <a:cs typeface="Times New Roman" pitchFamily="18" charset="0"/>
              </a:rPr>
              <a:t>относятся «Тема. Кисломолочный напиток с Вв12» (ОАО «ЮНИМИЛК», Россия), а также «</a:t>
            </a:r>
            <a:r>
              <a:rPr lang="ru-RU" dirty="0" err="1" smtClean="0">
                <a:latin typeface="Times New Roman" pitchFamily="18" charset="0"/>
                <a:cs typeface="Times New Roman" pitchFamily="18" charset="0"/>
              </a:rPr>
              <a:t>Наринэ</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Биолакт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Биокефир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Бифидокефир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Бифидок</a:t>
            </a:r>
            <a:r>
              <a:rPr lang="ru-RU" dirty="0" smtClean="0">
                <a:latin typeface="Times New Roman" pitchFamily="18" charset="0"/>
                <a:cs typeface="Times New Roman" pitchFamily="18" charset="0"/>
              </a:rPr>
              <a:t>», которые выпускаются на детских молочных кухнях или в цехах детского питания. Их используют в питании детей с 8 мес. </a:t>
            </a:r>
          </a:p>
          <a:p>
            <a:endParaRPr lang="ru-RU"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Кисломолочные смеси</a:t>
            </a:r>
            <a:endParaRPr lang="ru-RU" dirty="0"/>
          </a:p>
        </p:txBody>
      </p:sp>
      <p:sp>
        <p:nvSpPr>
          <p:cNvPr id="3" name="Содержимое 2"/>
          <p:cNvSpPr>
            <a:spLocks noGrp="1"/>
          </p:cNvSpPr>
          <p:nvPr>
            <p:ph idx="1"/>
          </p:nvPr>
        </p:nvSpPr>
        <p:spPr/>
        <p:txBody>
          <a:bodyPr/>
          <a:lstStyle/>
          <a:p>
            <a:endParaRPr lang="ru-RU"/>
          </a:p>
        </p:txBody>
      </p:sp>
      <p:pic>
        <p:nvPicPr>
          <p:cNvPr id="98306" name="Рисунок 9" descr="http://www.lvrach.ru/data/390/583/1238/018_t5.gif"/>
          <p:cNvPicPr>
            <a:picLocks noChangeAspect="1" noChangeArrowheads="1"/>
          </p:cNvPicPr>
          <p:nvPr/>
        </p:nvPicPr>
        <p:blipFill>
          <a:blip r:embed="rId2"/>
          <a:srcRect/>
          <a:stretch>
            <a:fillRect/>
          </a:stretch>
        </p:blipFill>
        <p:spPr bwMode="auto">
          <a:xfrm>
            <a:off x="0" y="2285992"/>
            <a:ext cx="9199210" cy="4353246"/>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338"/>
            <a:ext cx="8229600" cy="1143000"/>
          </a:xfrm>
        </p:spPr>
        <p:txBody>
          <a:bodyPr>
            <a:normAutofit fontScale="90000"/>
          </a:bodyPr>
          <a:lstStyle/>
          <a:p>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a:t>
            </a:r>
            <a:br>
              <a:rPr lang="ru-RU" b="1" dirty="0" smtClean="0">
                <a:latin typeface="Times New Roman" pitchFamily="18" charset="0"/>
                <a:cs typeface="Times New Roman" pitchFamily="18" charset="0"/>
              </a:rPr>
            </a:br>
            <a:r>
              <a:rPr lang="ru-RU" b="1" dirty="0" err="1" smtClean="0">
                <a:latin typeface="Times New Roman" pitchFamily="18" charset="0"/>
                <a:cs typeface="Times New Roman" pitchFamily="18" charset="0"/>
              </a:rPr>
              <a:t>Инфатрини</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Специализированный продукт для лечебного питания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от 0 до 18 мес. (или с массой тела до 8 кг). </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214282" y="1142984"/>
            <a:ext cx="8929718" cy="5715016"/>
          </a:xfrm>
        </p:spPr>
        <p:txBody>
          <a:bodyPr>
            <a:noAutofit/>
          </a:bodyPr>
          <a:lstStyle/>
          <a:p>
            <a:endParaRPr lang="ru-RU" sz="2200" b="1" dirty="0" smtClean="0">
              <a:latin typeface="Times New Roman" pitchFamily="18" charset="0"/>
              <a:cs typeface="Times New Roman" pitchFamily="18" charset="0"/>
            </a:endParaRPr>
          </a:p>
          <a:p>
            <a:r>
              <a:rPr lang="ru-RU" sz="2200" b="1" dirty="0" smtClean="0">
                <a:latin typeface="Times New Roman" pitchFamily="18" charset="0"/>
                <a:cs typeface="Times New Roman" pitchFamily="18" charset="0"/>
              </a:rPr>
              <a:t>Показания к применению</a:t>
            </a:r>
          </a:p>
          <a:p>
            <a:r>
              <a:rPr lang="ru-RU" sz="2200" dirty="0" smtClean="0">
                <a:latin typeface="Times New Roman" pitchFamily="18" charset="0"/>
                <a:cs typeface="Times New Roman" pitchFamily="18" charset="0"/>
              </a:rPr>
              <a:t>Лечение гипотрофии и последствий белково-энергетической недостаточности (дефицит роста и/или веса, задержка в развитии)</a:t>
            </a:r>
          </a:p>
          <a:p>
            <a:r>
              <a:rPr lang="ru-RU" sz="2200" dirty="0" smtClean="0">
                <a:latin typeface="Times New Roman" pitchFamily="18" charset="0"/>
                <a:cs typeface="Times New Roman" pitchFamily="18" charset="0"/>
              </a:rPr>
              <a:t>- Коррекция отставания в развитии у недоношенных детей</a:t>
            </a:r>
          </a:p>
          <a:p>
            <a:r>
              <a:rPr lang="ru-RU" sz="2200" dirty="0" smtClean="0">
                <a:latin typeface="Times New Roman" pitchFamily="18" charset="0"/>
                <a:cs typeface="Times New Roman" pitchFamily="18" charset="0"/>
              </a:rPr>
              <a:t>- Повышенные белково-энергетические затраты (критические состояния, травмы, ожоги, инфекционные заболевания, сепсис, тяжелые оперативные вмешательства, тяжелые врожденные и приобретенные поражения ЦНС, </a:t>
            </a:r>
            <a:r>
              <a:rPr lang="ru-RU" sz="2200" dirty="0" err="1" smtClean="0">
                <a:latin typeface="Times New Roman" pitchFamily="18" charset="0"/>
                <a:cs typeface="Times New Roman" pitchFamily="18" charset="0"/>
              </a:rPr>
              <a:t>сердечно-сосудистой</a:t>
            </a:r>
            <a:r>
              <a:rPr lang="ru-RU" sz="2200" dirty="0" smtClean="0">
                <a:latin typeface="Times New Roman" pitchFamily="18" charset="0"/>
                <a:cs typeface="Times New Roman" pitchFamily="18" charset="0"/>
              </a:rPr>
              <a:t> системы)</a:t>
            </a:r>
          </a:p>
          <a:p>
            <a:r>
              <a:rPr lang="ru-RU" sz="2200" dirty="0" smtClean="0">
                <a:latin typeface="Times New Roman" pitchFamily="18" charset="0"/>
                <a:cs typeface="Times New Roman" pitchFamily="18" charset="0"/>
              </a:rPr>
              <a:t>- Предоперационная подготовка и послеоперационное ведение детей</a:t>
            </a:r>
          </a:p>
          <a:p>
            <a:r>
              <a:rPr lang="ru-RU" sz="2200" dirty="0" smtClean="0">
                <a:latin typeface="Times New Roman" pitchFamily="18" charset="0"/>
                <a:cs typeface="Times New Roman" pitchFamily="18" charset="0"/>
              </a:rPr>
              <a:t>- Дети, которым необходимо ограничение объема вводимой жидкости (гидроцефалия, повышенное внутричерепное давление, пороки развития сердца, мочевыводящей системы, сердечная недостаточность и пр.)</a:t>
            </a:r>
          </a:p>
          <a:p>
            <a:r>
              <a:rPr lang="ru-RU" sz="2200" dirty="0" smtClean="0">
                <a:latin typeface="Times New Roman" pitchFamily="18" charset="0"/>
                <a:cs typeface="Times New Roman" pitchFamily="18" charset="0"/>
              </a:rPr>
              <a:t>- Отказ от приема пищи (поражение ЦНС, ЖКТ и пр.)</a:t>
            </a:r>
          </a:p>
          <a:p>
            <a:endParaRPr lang="ru-RU" sz="2200" dirty="0"/>
          </a:p>
        </p:txBody>
      </p:sp>
      <p:pic>
        <p:nvPicPr>
          <p:cNvPr id="97282" name="Picture 2" descr="Инфатрини"/>
          <p:cNvPicPr>
            <a:picLocks noChangeAspect="1" noChangeArrowheads="1"/>
          </p:cNvPicPr>
          <p:nvPr/>
        </p:nvPicPr>
        <p:blipFill>
          <a:blip r:embed="rId2"/>
          <a:srcRect/>
          <a:stretch>
            <a:fillRect/>
          </a:stretch>
        </p:blipFill>
        <p:spPr bwMode="auto">
          <a:xfrm>
            <a:off x="8072462" y="0"/>
            <a:ext cx="928695" cy="172851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a:latin typeface="Times New Roman" pitchFamily="18" charset="0"/>
                <a:cs typeface="Times New Roman" pitchFamily="18" charset="0"/>
              </a:rPr>
              <a:t>МИНИСТЕРСТВО ЗДРАВООХРАНЕНИЯ РОССИЙСКОЙ ФЕДЕРАЦИИ</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СОЮЗ ПЕДИАТРОВ РОССИИ</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РОССИЙСКАЯ АССОЦИАЦИЯ АЛЛЕРГОЛОГОВ И КЛИНИЧЕСКИХ</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ИММУНОЛОГОВ</a:t>
            </a:r>
          </a:p>
        </p:txBody>
      </p:sp>
      <p:sp>
        <p:nvSpPr>
          <p:cNvPr id="3" name="Объект 2"/>
          <p:cNvSpPr>
            <a:spLocks noGrp="1"/>
          </p:cNvSpPr>
          <p:nvPr>
            <p:ph idx="1"/>
          </p:nvPr>
        </p:nvSpPr>
        <p:spPr/>
        <p:txBody>
          <a:bodyPr>
            <a:normAutofit lnSpcReduction="10000"/>
          </a:bodyPr>
          <a:lstStyle/>
          <a:p>
            <a:pPr marL="0" indent="0" algn="ctr">
              <a:buNone/>
            </a:pPr>
            <a:endParaRPr lang="ru-RU" sz="2800" dirty="0" smtClean="0">
              <a:latin typeface="Times New Roman" pitchFamily="18" charset="0"/>
              <a:cs typeface="Times New Roman" pitchFamily="18" charset="0"/>
            </a:endParaRPr>
          </a:p>
          <a:p>
            <a:pPr marL="0" indent="0" algn="ctr">
              <a:buNone/>
            </a:pPr>
            <a:r>
              <a:rPr lang="ru-RU" sz="2800" b="1" dirty="0" smtClean="0">
                <a:latin typeface="Times New Roman" pitchFamily="18" charset="0"/>
                <a:cs typeface="Times New Roman" pitchFamily="18" charset="0"/>
              </a:rPr>
              <a:t>ФЕДЕРАЛЬНЫЕ </a:t>
            </a:r>
            <a:r>
              <a:rPr lang="ru-RU" sz="2800" b="1" dirty="0">
                <a:latin typeface="Times New Roman" pitchFamily="18" charset="0"/>
                <a:cs typeface="Times New Roman" pitchFamily="18" charset="0"/>
              </a:rPr>
              <a:t>КЛИНИЧЕСКИЕ РЕКОМЕНДАЦИИ </a:t>
            </a:r>
            <a:endParaRPr lang="ru-RU" sz="2800" b="1" dirty="0" smtClean="0">
              <a:latin typeface="Times New Roman" pitchFamily="18" charset="0"/>
              <a:cs typeface="Times New Roman" pitchFamily="18" charset="0"/>
            </a:endParaRPr>
          </a:p>
          <a:p>
            <a:pPr marL="0" indent="0" algn="ctr">
              <a:buNone/>
            </a:pPr>
            <a:r>
              <a:rPr lang="ru-RU" sz="2800" b="1" dirty="0" smtClean="0">
                <a:latin typeface="Times New Roman" pitchFamily="18" charset="0"/>
                <a:cs typeface="Times New Roman" pitchFamily="18" charset="0"/>
              </a:rPr>
              <a:t>ПО ОКАЗАНИЮ МЕДИЦИНСКОЙ </a:t>
            </a:r>
            <a:r>
              <a:rPr lang="ru-RU" sz="2800" b="1" dirty="0">
                <a:latin typeface="Times New Roman" pitchFamily="18" charset="0"/>
                <a:cs typeface="Times New Roman" pitchFamily="18" charset="0"/>
              </a:rPr>
              <a:t>ПОМОЩИ</a:t>
            </a:r>
          </a:p>
          <a:p>
            <a:pPr marL="0" indent="0" algn="ctr">
              <a:buNone/>
            </a:pPr>
            <a:r>
              <a:rPr lang="ru-RU" sz="2800" b="1" dirty="0">
                <a:latin typeface="Times New Roman" pitchFamily="18" charset="0"/>
                <a:cs typeface="Times New Roman" pitchFamily="18" charset="0"/>
              </a:rPr>
              <a:t>ДЕТЯМ С </a:t>
            </a:r>
            <a:r>
              <a:rPr lang="ru-RU" sz="2800" b="1" dirty="0" smtClean="0">
                <a:latin typeface="Times New Roman" pitchFamily="18" charset="0"/>
                <a:cs typeface="Times New Roman" pitchFamily="18" charset="0"/>
              </a:rPr>
              <a:t>ПИЩЕВОЙ АЛЛЕРГИЕЙ</a:t>
            </a:r>
          </a:p>
          <a:p>
            <a:pPr marL="0" indent="0" algn="ctr">
              <a:buNone/>
            </a:pPr>
            <a:endParaRPr lang="ru-RU" sz="2800" dirty="0">
              <a:latin typeface="Times New Roman" pitchFamily="18" charset="0"/>
              <a:cs typeface="Times New Roman" pitchFamily="18" charset="0"/>
            </a:endParaRPr>
          </a:p>
          <a:p>
            <a:pPr marL="0" indent="0" algn="ctr">
              <a:buNone/>
            </a:pPr>
            <a:endParaRPr lang="ru-RU" sz="2800" dirty="0" smtClean="0">
              <a:latin typeface="Times New Roman" pitchFamily="18" charset="0"/>
              <a:cs typeface="Times New Roman" pitchFamily="18" charset="0"/>
            </a:endParaRPr>
          </a:p>
          <a:p>
            <a:pPr marL="0" indent="0" algn="ctr">
              <a:buNone/>
            </a:pPr>
            <a:endParaRPr lang="ru-RU" sz="2800" dirty="0">
              <a:latin typeface="Times New Roman" pitchFamily="18" charset="0"/>
              <a:cs typeface="Times New Roman" pitchFamily="18" charset="0"/>
            </a:endParaRPr>
          </a:p>
          <a:p>
            <a:pPr marL="0" indent="0" algn="ctr">
              <a:buNone/>
            </a:pPr>
            <a:r>
              <a:rPr lang="ru-RU" sz="2800" dirty="0" smtClean="0">
                <a:latin typeface="Times New Roman" pitchFamily="18" charset="0"/>
                <a:cs typeface="Times New Roman" pitchFamily="18" charset="0"/>
              </a:rPr>
              <a:t>2015</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35107024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4818" name="Picture 2" descr="C:\Users\User\Pictures\250 лет росс пед\IMG_1829.JPG"/>
          <p:cNvPicPr>
            <a:picLocks noChangeAspect="1" noChangeArrowheads="1"/>
          </p:cNvPicPr>
          <p:nvPr/>
        </p:nvPicPr>
        <p:blipFill rotWithShape="1">
          <a:blip r:embed="rId2" cstate="print"/>
          <a:srcRect l="13077" t="11120" r="8718" b="7265"/>
          <a:stretch/>
        </p:blipFill>
        <p:spPr bwMode="auto">
          <a:xfrm>
            <a:off x="0" y="1"/>
            <a:ext cx="9338801" cy="7101407"/>
          </a:xfrm>
          <a:prstGeom prst="rect">
            <a:avLst/>
          </a:prstGeom>
          <a:noFill/>
        </p:spPr>
      </p:pic>
    </p:spTree>
    <p:extLst>
      <p:ext uri="{BB962C8B-B14F-4D97-AF65-F5344CB8AC3E}">
        <p14:creationId xmlns:p14="http://schemas.microsoft.com/office/powerpoint/2010/main" val="34565026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b="1" dirty="0" err="1" smtClean="0">
                <a:latin typeface="Times New Roman" pitchFamily="18" charset="0"/>
                <a:cs typeface="Times New Roman" pitchFamily="18" charset="0"/>
              </a:rPr>
              <a:t>Гипоаллергенные</a:t>
            </a:r>
            <a:r>
              <a:rPr lang="ru-RU" sz="3200" b="1" dirty="0" smtClean="0">
                <a:latin typeface="Times New Roman" pitchFamily="18" charset="0"/>
                <a:cs typeface="Times New Roman" pitchFamily="18" charset="0"/>
              </a:rPr>
              <a:t> продукты, созданные на основе </a:t>
            </a:r>
            <a:r>
              <a:rPr lang="ru-RU" sz="3200" b="1" dirty="0" err="1" smtClean="0">
                <a:latin typeface="Times New Roman" pitchFamily="18" charset="0"/>
                <a:cs typeface="Times New Roman" pitchFamily="18" charset="0"/>
              </a:rPr>
              <a:t>гидролизатов</a:t>
            </a:r>
            <a:r>
              <a:rPr lang="ru-RU" sz="3200" b="1" dirty="0" smtClean="0">
                <a:latin typeface="Times New Roman" pitchFamily="18" charset="0"/>
                <a:cs typeface="Times New Roman" pitchFamily="18" charset="0"/>
              </a:rPr>
              <a:t> молочного белка</a:t>
            </a:r>
            <a:br>
              <a:rPr lang="ru-RU" sz="3200" b="1"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dirty="0" smtClean="0">
                <a:latin typeface="Times New Roman" pitchFamily="18" charset="0"/>
                <a:cs typeface="Times New Roman" pitchFamily="18" charset="0"/>
              </a:rPr>
              <a:t>Появление смесей, созданных на основе </a:t>
            </a:r>
            <a:r>
              <a:rPr lang="ru-RU" dirty="0" err="1" smtClean="0">
                <a:latin typeface="Times New Roman" pitchFamily="18" charset="0"/>
                <a:cs typeface="Times New Roman" pitchFamily="18" charset="0"/>
              </a:rPr>
              <a:t>гидролизатов</a:t>
            </a:r>
            <a:r>
              <a:rPr lang="ru-RU" dirty="0" smtClean="0">
                <a:latin typeface="Times New Roman" pitchFamily="18" charset="0"/>
                <a:cs typeface="Times New Roman" pitchFamily="18" charset="0"/>
              </a:rPr>
              <a:t> молочного протеина, знаменует собой начало новой эры в профилактике и лечении пищевой аллергии, а также ряде тяжелых заболеваний, сопровождающихся синдромом нарушенного кишечного всасывания, снижением </a:t>
            </a:r>
            <a:r>
              <a:rPr lang="ru-RU" dirty="0" err="1" smtClean="0">
                <a:latin typeface="Times New Roman" pitchFamily="18" charset="0"/>
                <a:cs typeface="Times New Roman" pitchFamily="18" charset="0"/>
              </a:rPr>
              <a:t>нутритивного</a:t>
            </a:r>
            <a:r>
              <a:rPr lang="ru-RU" dirty="0" smtClean="0">
                <a:latin typeface="Times New Roman" pitchFamily="18" charset="0"/>
                <a:cs typeface="Times New Roman" pitchFamily="18" charset="0"/>
              </a:rPr>
              <a:t> статуса ребенка </a:t>
            </a:r>
            <a:endParaRPr lang="ru-RU" dirty="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latin typeface="Times New Roman" pitchFamily="18" charset="0"/>
                <a:cs typeface="Times New Roman" pitchFamily="18" charset="0"/>
              </a:rPr>
              <a:t>В зависимости от степени расщепления молочного белка, выделяют смеси на основе его </a:t>
            </a:r>
            <a:r>
              <a:rPr lang="ru-RU" b="1" dirty="0" smtClean="0">
                <a:latin typeface="Times New Roman" pitchFamily="18" charset="0"/>
                <a:cs typeface="Times New Roman" pitchFamily="18" charset="0"/>
              </a:rPr>
              <a:t>полного (высокого) или частичного (умеренного) гидролиза</a:t>
            </a:r>
            <a:r>
              <a:rPr lang="ru-RU" dirty="0" smtClean="0">
                <a:latin typeface="Times New Roman" pitchFamily="18" charset="0"/>
                <a:cs typeface="Times New Roman" pitchFamily="18" charset="0"/>
              </a:rPr>
              <a:t>. Гидролизу могут подвергаться как </a:t>
            </a:r>
            <a:r>
              <a:rPr lang="ru-RU" b="1" dirty="0" smtClean="0">
                <a:latin typeface="Times New Roman" pitchFamily="18" charset="0"/>
                <a:cs typeface="Times New Roman" pitchFamily="18" charset="0"/>
              </a:rPr>
              <a:t>казеиновая, так и сывороточная </a:t>
            </a:r>
            <a:r>
              <a:rPr lang="ru-RU" dirty="0" smtClean="0">
                <a:latin typeface="Times New Roman" pitchFamily="18" charset="0"/>
                <a:cs typeface="Times New Roman" pitchFamily="18" charset="0"/>
              </a:rPr>
              <a:t>фракции молочных протеинов. </a:t>
            </a:r>
            <a:endParaRPr lang="ru-RU"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539750" y="0"/>
            <a:ext cx="8062913" cy="836613"/>
          </a:xfrm>
          <a:prstGeom prst="rect">
            <a:avLst/>
          </a:prstGeom>
          <a:noFill/>
          <a:ln w="12700">
            <a:noFill/>
            <a:miter lim="800000"/>
            <a:headEnd/>
            <a:tailEnd/>
          </a:ln>
        </p:spPr>
        <p:txBody>
          <a:bodyPr lIns="90488" tIns="44450" rIns="90488" bIns="44450" anchor="ctr"/>
          <a:lstStyle/>
          <a:p>
            <a:pPr algn="ctr"/>
            <a:r>
              <a:rPr lang="ru-RU" sz="3200" b="1">
                <a:solidFill>
                  <a:schemeClr val="accent2"/>
                </a:solidFill>
              </a:rPr>
              <a:t>Виды белковых гидролизатов</a:t>
            </a:r>
            <a:endParaRPr lang="en-GB" sz="3200" b="1">
              <a:solidFill>
                <a:schemeClr val="accent2"/>
              </a:solidFill>
            </a:endParaRPr>
          </a:p>
        </p:txBody>
      </p:sp>
      <p:sp>
        <p:nvSpPr>
          <p:cNvPr id="45059" name="Rectangle 3"/>
          <p:cNvSpPr>
            <a:spLocks noChangeArrowheads="1"/>
          </p:cNvSpPr>
          <p:nvPr/>
        </p:nvSpPr>
        <p:spPr bwMode="auto">
          <a:xfrm>
            <a:off x="1219200" y="1905000"/>
            <a:ext cx="1816100" cy="1739900"/>
          </a:xfrm>
          <a:prstGeom prst="rect">
            <a:avLst/>
          </a:prstGeom>
          <a:solidFill>
            <a:srgbClr val="FFFFFF"/>
          </a:solidFill>
          <a:ln w="25400">
            <a:solidFill>
              <a:schemeClr val="tx1"/>
            </a:solidFill>
            <a:miter lim="800000"/>
            <a:headEnd/>
            <a:tailEnd/>
          </a:ln>
        </p:spPr>
        <p:txBody>
          <a:bodyPr wrap="none" anchor="ctr"/>
          <a:lstStyle/>
          <a:p>
            <a:endParaRPr lang="ru-RU"/>
          </a:p>
        </p:txBody>
      </p:sp>
      <p:sp>
        <p:nvSpPr>
          <p:cNvPr id="45060" name="Rectangle 4"/>
          <p:cNvSpPr>
            <a:spLocks noChangeArrowheads="1"/>
          </p:cNvSpPr>
          <p:nvPr/>
        </p:nvSpPr>
        <p:spPr bwMode="auto">
          <a:xfrm>
            <a:off x="3124200" y="1905000"/>
            <a:ext cx="1816100" cy="1739900"/>
          </a:xfrm>
          <a:prstGeom prst="rect">
            <a:avLst/>
          </a:prstGeom>
          <a:solidFill>
            <a:srgbClr val="FFFFFF"/>
          </a:solidFill>
          <a:ln w="25400">
            <a:solidFill>
              <a:schemeClr val="tx1"/>
            </a:solidFill>
            <a:miter lim="800000"/>
            <a:headEnd/>
            <a:tailEnd/>
          </a:ln>
        </p:spPr>
        <p:txBody>
          <a:bodyPr wrap="none" anchor="ctr"/>
          <a:lstStyle/>
          <a:p>
            <a:endParaRPr lang="ru-RU"/>
          </a:p>
        </p:txBody>
      </p:sp>
      <p:sp>
        <p:nvSpPr>
          <p:cNvPr id="45061" name="Rectangle 5"/>
          <p:cNvSpPr>
            <a:spLocks noChangeArrowheads="1"/>
          </p:cNvSpPr>
          <p:nvPr/>
        </p:nvSpPr>
        <p:spPr bwMode="auto">
          <a:xfrm>
            <a:off x="5029200" y="1905000"/>
            <a:ext cx="1816100" cy="1739900"/>
          </a:xfrm>
          <a:prstGeom prst="rect">
            <a:avLst/>
          </a:prstGeom>
          <a:solidFill>
            <a:srgbClr val="FFFFFF"/>
          </a:solidFill>
          <a:ln w="25400">
            <a:solidFill>
              <a:schemeClr val="tx1"/>
            </a:solidFill>
            <a:miter lim="800000"/>
            <a:headEnd/>
            <a:tailEnd/>
          </a:ln>
        </p:spPr>
        <p:txBody>
          <a:bodyPr wrap="none" anchor="ctr"/>
          <a:lstStyle/>
          <a:p>
            <a:endParaRPr lang="ru-RU"/>
          </a:p>
        </p:txBody>
      </p:sp>
      <p:sp>
        <p:nvSpPr>
          <p:cNvPr id="45062" name="Rectangle 6"/>
          <p:cNvSpPr>
            <a:spLocks noChangeArrowheads="1"/>
          </p:cNvSpPr>
          <p:nvPr/>
        </p:nvSpPr>
        <p:spPr bwMode="auto">
          <a:xfrm>
            <a:off x="6934200" y="1905000"/>
            <a:ext cx="1816100" cy="1739900"/>
          </a:xfrm>
          <a:prstGeom prst="rect">
            <a:avLst/>
          </a:prstGeom>
          <a:solidFill>
            <a:srgbClr val="FFFFFF"/>
          </a:solidFill>
          <a:ln w="25400">
            <a:solidFill>
              <a:schemeClr val="tx1"/>
            </a:solidFill>
            <a:miter lim="800000"/>
            <a:headEnd/>
            <a:tailEnd/>
          </a:ln>
        </p:spPr>
        <p:txBody>
          <a:bodyPr wrap="none" anchor="ctr"/>
          <a:lstStyle/>
          <a:p>
            <a:endParaRPr lang="ru-RU"/>
          </a:p>
        </p:txBody>
      </p:sp>
      <p:grpSp>
        <p:nvGrpSpPr>
          <p:cNvPr id="2" name="Group 7"/>
          <p:cNvGrpSpPr>
            <a:grpSpLocks/>
          </p:cNvGrpSpPr>
          <p:nvPr/>
        </p:nvGrpSpPr>
        <p:grpSpPr bwMode="auto">
          <a:xfrm>
            <a:off x="1371600" y="2057400"/>
            <a:ext cx="1295400" cy="1511300"/>
            <a:chOff x="628" y="1300"/>
            <a:chExt cx="816" cy="952"/>
          </a:xfrm>
        </p:grpSpPr>
        <p:sp>
          <p:nvSpPr>
            <p:cNvPr id="45148" name="Oval 8"/>
            <p:cNvSpPr>
              <a:spLocks noChangeArrowheads="1"/>
            </p:cNvSpPr>
            <p:nvPr/>
          </p:nvSpPr>
          <p:spPr bwMode="auto">
            <a:xfrm>
              <a:off x="628" y="1300"/>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49" name="Oval 9"/>
            <p:cNvSpPr>
              <a:spLocks noChangeArrowheads="1"/>
            </p:cNvSpPr>
            <p:nvPr/>
          </p:nvSpPr>
          <p:spPr bwMode="auto">
            <a:xfrm>
              <a:off x="724" y="1312"/>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50" name="Oval 10"/>
            <p:cNvSpPr>
              <a:spLocks noChangeArrowheads="1"/>
            </p:cNvSpPr>
            <p:nvPr/>
          </p:nvSpPr>
          <p:spPr bwMode="auto">
            <a:xfrm>
              <a:off x="806" y="1352"/>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51" name="Oval 11"/>
            <p:cNvSpPr>
              <a:spLocks noChangeArrowheads="1"/>
            </p:cNvSpPr>
            <p:nvPr/>
          </p:nvSpPr>
          <p:spPr bwMode="auto">
            <a:xfrm>
              <a:off x="800" y="1448"/>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52" name="Oval 12"/>
            <p:cNvSpPr>
              <a:spLocks noChangeArrowheads="1"/>
            </p:cNvSpPr>
            <p:nvPr/>
          </p:nvSpPr>
          <p:spPr bwMode="auto">
            <a:xfrm>
              <a:off x="748" y="1528"/>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53" name="Oval 13"/>
            <p:cNvSpPr>
              <a:spLocks noChangeArrowheads="1"/>
            </p:cNvSpPr>
            <p:nvPr/>
          </p:nvSpPr>
          <p:spPr bwMode="auto">
            <a:xfrm>
              <a:off x="780" y="1620"/>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54" name="Oval 14"/>
            <p:cNvSpPr>
              <a:spLocks noChangeArrowheads="1"/>
            </p:cNvSpPr>
            <p:nvPr/>
          </p:nvSpPr>
          <p:spPr bwMode="auto">
            <a:xfrm>
              <a:off x="876" y="1628"/>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55" name="Oval 15"/>
            <p:cNvSpPr>
              <a:spLocks noChangeArrowheads="1"/>
            </p:cNvSpPr>
            <p:nvPr/>
          </p:nvSpPr>
          <p:spPr bwMode="auto">
            <a:xfrm>
              <a:off x="952" y="1576"/>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56" name="Oval 16"/>
            <p:cNvSpPr>
              <a:spLocks noChangeArrowheads="1"/>
            </p:cNvSpPr>
            <p:nvPr/>
          </p:nvSpPr>
          <p:spPr bwMode="auto">
            <a:xfrm>
              <a:off x="1044" y="1540"/>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57" name="Oval 17"/>
            <p:cNvSpPr>
              <a:spLocks noChangeArrowheads="1"/>
            </p:cNvSpPr>
            <p:nvPr/>
          </p:nvSpPr>
          <p:spPr bwMode="auto">
            <a:xfrm>
              <a:off x="1128" y="1492"/>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58" name="Oval 18"/>
            <p:cNvSpPr>
              <a:spLocks noChangeArrowheads="1"/>
            </p:cNvSpPr>
            <p:nvPr/>
          </p:nvSpPr>
          <p:spPr bwMode="auto">
            <a:xfrm>
              <a:off x="1236" y="1644"/>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59" name="Oval 19"/>
            <p:cNvSpPr>
              <a:spLocks noChangeArrowheads="1"/>
            </p:cNvSpPr>
            <p:nvPr/>
          </p:nvSpPr>
          <p:spPr bwMode="auto">
            <a:xfrm>
              <a:off x="1196" y="1560"/>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60" name="Oval 20"/>
            <p:cNvSpPr>
              <a:spLocks noChangeArrowheads="1"/>
            </p:cNvSpPr>
            <p:nvPr/>
          </p:nvSpPr>
          <p:spPr bwMode="auto">
            <a:xfrm>
              <a:off x="1332" y="1636"/>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61" name="Oval 21"/>
            <p:cNvSpPr>
              <a:spLocks noChangeArrowheads="1"/>
            </p:cNvSpPr>
            <p:nvPr/>
          </p:nvSpPr>
          <p:spPr bwMode="auto">
            <a:xfrm>
              <a:off x="1356" y="1728"/>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62" name="Oval 22"/>
            <p:cNvSpPr>
              <a:spLocks noChangeArrowheads="1"/>
            </p:cNvSpPr>
            <p:nvPr/>
          </p:nvSpPr>
          <p:spPr bwMode="auto">
            <a:xfrm>
              <a:off x="1304" y="1808"/>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63" name="Oval 23"/>
            <p:cNvSpPr>
              <a:spLocks noChangeArrowheads="1"/>
            </p:cNvSpPr>
            <p:nvPr/>
          </p:nvSpPr>
          <p:spPr bwMode="auto">
            <a:xfrm>
              <a:off x="1056" y="1956"/>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64" name="Oval 24"/>
            <p:cNvSpPr>
              <a:spLocks noChangeArrowheads="1"/>
            </p:cNvSpPr>
            <p:nvPr/>
          </p:nvSpPr>
          <p:spPr bwMode="auto">
            <a:xfrm>
              <a:off x="744" y="2040"/>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65" name="Oval 25"/>
            <p:cNvSpPr>
              <a:spLocks noChangeArrowheads="1"/>
            </p:cNvSpPr>
            <p:nvPr/>
          </p:nvSpPr>
          <p:spPr bwMode="auto">
            <a:xfrm>
              <a:off x="792" y="1956"/>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66" name="Oval 26"/>
            <p:cNvSpPr>
              <a:spLocks noChangeArrowheads="1"/>
            </p:cNvSpPr>
            <p:nvPr/>
          </p:nvSpPr>
          <p:spPr bwMode="auto">
            <a:xfrm>
              <a:off x="872" y="1904"/>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67" name="Oval 27"/>
            <p:cNvSpPr>
              <a:spLocks noChangeArrowheads="1"/>
            </p:cNvSpPr>
            <p:nvPr/>
          </p:nvSpPr>
          <p:spPr bwMode="auto">
            <a:xfrm>
              <a:off x="960" y="1940"/>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68" name="Oval 28"/>
            <p:cNvSpPr>
              <a:spLocks noChangeArrowheads="1"/>
            </p:cNvSpPr>
            <p:nvPr/>
          </p:nvSpPr>
          <p:spPr bwMode="auto">
            <a:xfrm>
              <a:off x="1232" y="1872"/>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69" name="Oval 29"/>
            <p:cNvSpPr>
              <a:spLocks noChangeArrowheads="1"/>
            </p:cNvSpPr>
            <p:nvPr/>
          </p:nvSpPr>
          <p:spPr bwMode="auto">
            <a:xfrm>
              <a:off x="1152" y="1924"/>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70" name="Oval 30"/>
            <p:cNvSpPr>
              <a:spLocks noChangeArrowheads="1"/>
            </p:cNvSpPr>
            <p:nvPr/>
          </p:nvSpPr>
          <p:spPr bwMode="auto">
            <a:xfrm>
              <a:off x="800" y="2116"/>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71" name="Oval 31"/>
            <p:cNvSpPr>
              <a:spLocks noChangeArrowheads="1"/>
            </p:cNvSpPr>
            <p:nvPr/>
          </p:nvSpPr>
          <p:spPr bwMode="auto">
            <a:xfrm>
              <a:off x="884" y="2164"/>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72" name="Oval 32"/>
            <p:cNvSpPr>
              <a:spLocks noChangeArrowheads="1"/>
            </p:cNvSpPr>
            <p:nvPr/>
          </p:nvSpPr>
          <p:spPr bwMode="auto">
            <a:xfrm>
              <a:off x="984" y="2160"/>
              <a:ext cx="88" cy="88"/>
            </a:xfrm>
            <a:prstGeom prst="ellipse">
              <a:avLst/>
            </a:prstGeom>
            <a:solidFill>
              <a:srgbClr val="009688"/>
            </a:solidFill>
            <a:ln w="12700">
              <a:solidFill>
                <a:srgbClr val="009688"/>
              </a:solidFill>
              <a:round/>
              <a:headEnd/>
              <a:tailEnd/>
            </a:ln>
          </p:spPr>
          <p:txBody>
            <a:bodyPr wrap="none" anchor="ctr"/>
            <a:lstStyle/>
            <a:p>
              <a:endParaRPr lang="ru-RU"/>
            </a:p>
          </p:txBody>
        </p:sp>
      </p:grpSp>
      <p:grpSp>
        <p:nvGrpSpPr>
          <p:cNvPr id="3" name="Group 33"/>
          <p:cNvGrpSpPr>
            <a:grpSpLocks/>
          </p:cNvGrpSpPr>
          <p:nvPr/>
        </p:nvGrpSpPr>
        <p:grpSpPr bwMode="auto">
          <a:xfrm>
            <a:off x="3362325" y="2000250"/>
            <a:ext cx="1295400" cy="1511300"/>
            <a:chOff x="1882" y="1264"/>
            <a:chExt cx="816" cy="952"/>
          </a:xfrm>
        </p:grpSpPr>
        <p:sp>
          <p:nvSpPr>
            <p:cNvPr id="45123" name="Oval 34"/>
            <p:cNvSpPr>
              <a:spLocks noChangeArrowheads="1"/>
            </p:cNvSpPr>
            <p:nvPr/>
          </p:nvSpPr>
          <p:spPr bwMode="auto">
            <a:xfrm>
              <a:off x="1882" y="1264"/>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24" name="Oval 35"/>
            <p:cNvSpPr>
              <a:spLocks noChangeArrowheads="1"/>
            </p:cNvSpPr>
            <p:nvPr/>
          </p:nvSpPr>
          <p:spPr bwMode="auto">
            <a:xfrm>
              <a:off x="1978" y="1276"/>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25" name="Oval 36"/>
            <p:cNvSpPr>
              <a:spLocks noChangeArrowheads="1"/>
            </p:cNvSpPr>
            <p:nvPr/>
          </p:nvSpPr>
          <p:spPr bwMode="auto">
            <a:xfrm>
              <a:off x="2060" y="1316"/>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26" name="Oval 37"/>
            <p:cNvSpPr>
              <a:spLocks noChangeArrowheads="1"/>
            </p:cNvSpPr>
            <p:nvPr/>
          </p:nvSpPr>
          <p:spPr bwMode="auto">
            <a:xfrm>
              <a:off x="2054" y="1412"/>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27" name="Oval 38"/>
            <p:cNvSpPr>
              <a:spLocks noChangeArrowheads="1"/>
            </p:cNvSpPr>
            <p:nvPr/>
          </p:nvSpPr>
          <p:spPr bwMode="auto">
            <a:xfrm>
              <a:off x="1960" y="1438"/>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28" name="Oval 39"/>
            <p:cNvSpPr>
              <a:spLocks noChangeArrowheads="1"/>
            </p:cNvSpPr>
            <p:nvPr/>
          </p:nvSpPr>
          <p:spPr bwMode="auto">
            <a:xfrm>
              <a:off x="2028" y="1596"/>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29" name="Oval 40"/>
            <p:cNvSpPr>
              <a:spLocks noChangeArrowheads="1"/>
            </p:cNvSpPr>
            <p:nvPr/>
          </p:nvSpPr>
          <p:spPr bwMode="auto">
            <a:xfrm>
              <a:off x="2130" y="1592"/>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30" name="Oval 41"/>
            <p:cNvSpPr>
              <a:spLocks noChangeArrowheads="1"/>
            </p:cNvSpPr>
            <p:nvPr/>
          </p:nvSpPr>
          <p:spPr bwMode="auto">
            <a:xfrm>
              <a:off x="2206" y="1540"/>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31" name="Oval 42"/>
            <p:cNvSpPr>
              <a:spLocks noChangeArrowheads="1"/>
            </p:cNvSpPr>
            <p:nvPr/>
          </p:nvSpPr>
          <p:spPr bwMode="auto">
            <a:xfrm>
              <a:off x="2262" y="1456"/>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32" name="Oval 43"/>
            <p:cNvSpPr>
              <a:spLocks noChangeArrowheads="1"/>
            </p:cNvSpPr>
            <p:nvPr/>
          </p:nvSpPr>
          <p:spPr bwMode="auto">
            <a:xfrm>
              <a:off x="2490" y="1426"/>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33" name="Oval 44"/>
            <p:cNvSpPr>
              <a:spLocks noChangeArrowheads="1"/>
            </p:cNvSpPr>
            <p:nvPr/>
          </p:nvSpPr>
          <p:spPr bwMode="auto">
            <a:xfrm>
              <a:off x="2490" y="1608"/>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34" name="Oval 45"/>
            <p:cNvSpPr>
              <a:spLocks noChangeArrowheads="1"/>
            </p:cNvSpPr>
            <p:nvPr/>
          </p:nvSpPr>
          <p:spPr bwMode="auto">
            <a:xfrm>
              <a:off x="2450" y="1524"/>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35" name="Oval 46"/>
            <p:cNvSpPr>
              <a:spLocks noChangeArrowheads="1"/>
            </p:cNvSpPr>
            <p:nvPr/>
          </p:nvSpPr>
          <p:spPr bwMode="auto">
            <a:xfrm>
              <a:off x="2586" y="1600"/>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36" name="Oval 47"/>
            <p:cNvSpPr>
              <a:spLocks noChangeArrowheads="1"/>
            </p:cNvSpPr>
            <p:nvPr/>
          </p:nvSpPr>
          <p:spPr bwMode="auto">
            <a:xfrm>
              <a:off x="2610" y="1692"/>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37" name="Oval 48"/>
            <p:cNvSpPr>
              <a:spLocks noChangeArrowheads="1"/>
            </p:cNvSpPr>
            <p:nvPr/>
          </p:nvSpPr>
          <p:spPr bwMode="auto">
            <a:xfrm>
              <a:off x="2558" y="1772"/>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38" name="Oval 49"/>
            <p:cNvSpPr>
              <a:spLocks noChangeArrowheads="1"/>
            </p:cNvSpPr>
            <p:nvPr/>
          </p:nvSpPr>
          <p:spPr bwMode="auto">
            <a:xfrm>
              <a:off x="2310" y="1920"/>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39" name="Oval 50"/>
            <p:cNvSpPr>
              <a:spLocks noChangeArrowheads="1"/>
            </p:cNvSpPr>
            <p:nvPr/>
          </p:nvSpPr>
          <p:spPr bwMode="auto">
            <a:xfrm>
              <a:off x="1998" y="2004"/>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40" name="Oval 51"/>
            <p:cNvSpPr>
              <a:spLocks noChangeArrowheads="1"/>
            </p:cNvSpPr>
            <p:nvPr/>
          </p:nvSpPr>
          <p:spPr bwMode="auto">
            <a:xfrm>
              <a:off x="2046" y="1920"/>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41" name="Oval 52"/>
            <p:cNvSpPr>
              <a:spLocks noChangeArrowheads="1"/>
            </p:cNvSpPr>
            <p:nvPr/>
          </p:nvSpPr>
          <p:spPr bwMode="auto">
            <a:xfrm>
              <a:off x="2126" y="1868"/>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42" name="Oval 53"/>
            <p:cNvSpPr>
              <a:spLocks noChangeArrowheads="1"/>
            </p:cNvSpPr>
            <p:nvPr/>
          </p:nvSpPr>
          <p:spPr bwMode="auto">
            <a:xfrm>
              <a:off x="2214" y="1904"/>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43" name="Oval 54"/>
            <p:cNvSpPr>
              <a:spLocks noChangeArrowheads="1"/>
            </p:cNvSpPr>
            <p:nvPr/>
          </p:nvSpPr>
          <p:spPr bwMode="auto">
            <a:xfrm>
              <a:off x="2486" y="1836"/>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44" name="Oval 55"/>
            <p:cNvSpPr>
              <a:spLocks noChangeArrowheads="1"/>
            </p:cNvSpPr>
            <p:nvPr/>
          </p:nvSpPr>
          <p:spPr bwMode="auto">
            <a:xfrm>
              <a:off x="2502" y="1930"/>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45" name="Oval 56"/>
            <p:cNvSpPr>
              <a:spLocks noChangeArrowheads="1"/>
            </p:cNvSpPr>
            <p:nvPr/>
          </p:nvSpPr>
          <p:spPr bwMode="auto">
            <a:xfrm>
              <a:off x="2054" y="2080"/>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46" name="Oval 57"/>
            <p:cNvSpPr>
              <a:spLocks noChangeArrowheads="1"/>
            </p:cNvSpPr>
            <p:nvPr/>
          </p:nvSpPr>
          <p:spPr bwMode="auto">
            <a:xfrm>
              <a:off x="2138" y="2128"/>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47" name="Oval 58"/>
            <p:cNvSpPr>
              <a:spLocks noChangeArrowheads="1"/>
            </p:cNvSpPr>
            <p:nvPr/>
          </p:nvSpPr>
          <p:spPr bwMode="auto">
            <a:xfrm>
              <a:off x="2238" y="2124"/>
              <a:ext cx="88" cy="88"/>
            </a:xfrm>
            <a:prstGeom prst="ellipse">
              <a:avLst/>
            </a:prstGeom>
            <a:solidFill>
              <a:srgbClr val="009688"/>
            </a:solidFill>
            <a:ln w="12700">
              <a:solidFill>
                <a:srgbClr val="009688"/>
              </a:solidFill>
              <a:round/>
              <a:headEnd/>
              <a:tailEnd/>
            </a:ln>
          </p:spPr>
          <p:txBody>
            <a:bodyPr wrap="none" anchor="ctr"/>
            <a:lstStyle/>
            <a:p>
              <a:endParaRPr lang="ru-RU"/>
            </a:p>
          </p:txBody>
        </p:sp>
      </p:grpSp>
      <p:grpSp>
        <p:nvGrpSpPr>
          <p:cNvPr id="4" name="Group 59"/>
          <p:cNvGrpSpPr>
            <a:grpSpLocks/>
          </p:cNvGrpSpPr>
          <p:nvPr/>
        </p:nvGrpSpPr>
        <p:grpSpPr bwMode="auto">
          <a:xfrm>
            <a:off x="5324475" y="2016125"/>
            <a:ext cx="1362075" cy="1524000"/>
            <a:chOff x="3118" y="1274"/>
            <a:chExt cx="858" cy="960"/>
          </a:xfrm>
        </p:grpSpPr>
        <p:sp>
          <p:nvSpPr>
            <p:cNvPr id="45098" name="Oval 60"/>
            <p:cNvSpPr>
              <a:spLocks noChangeArrowheads="1"/>
            </p:cNvSpPr>
            <p:nvPr/>
          </p:nvSpPr>
          <p:spPr bwMode="auto">
            <a:xfrm>
              <a:off x="3118" y="1282"/>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099" name="Oval 61"/>
            <p:cNvSpPr>
              <a:spLocks noChangeArrowheads="1"/>
            </p:cNvSpPr>
            <p:nvPr/>
          </p:nvSpPr>
          <p:spPr bwMode="auto">
            <a:xfrm>
              <a:off x="3214" y="1294"/>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00" name="Oval 62"/>
            <p:cNvSpPr>
              <a:spLocks noChangeArrowheads="1"/>
            </p:cNvSpPr>
            <p:nvPr/>
          </p:nvSpPr>
          <p:spPr bwMode="auto">
            <a:xfrm>
              <a:off x="3308" y="1274"/>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01" name="Oval 63"/>
            <p:cNvSpPr>
              <a:spLocks noChangeArrowheads="1"/>
            </p:cNvSpPr>
            <p:nvPr/>
          </p:nvSpPr>
          <p:spPr bwMode="auto">
            <a:xfrm>
              <a:off x="3290" y="1430"/>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02" name="Oval 64"/>
            <p:cNvSpPr>
              <a:spLocks noChangeArrowheads="1"/>
            </p:cNvSpPr>
            <p:nvPr/>
          </p:nvSpPr>
          <p:spPr bwMode="auto">
            <a:xfrm>
              <a:off x="3196" y="1456"/>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03" name="Oval 65"/>
            <p:cNvSpPr>
              <a:spLocks noChangeArrowheads="1"/>
            </p:cNvSpPr>
            <p:nvPr/>
          </p:nvSpPr>
          <p:spPr bwMode="auto">
            <a:xfrm>
              <a:off x="3264" y="1614"/>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04" name="Oval 66"/>
            <p:cNvSpPr>
              <a:spLocks noChangeArrowheads="1"/>
            </p:cNvSpPr>
            <p:nvPr/>
          </p:nvSpPr>
          <p:spPr bwMode="auto">
            <a:xfrm>
              <a:off x="3366" y="1610"/>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05" name="Oval 67"/>
            <p:cNvSpPr>
              <a:spLocks noChangeArrowheads="1"/>
            </p:cNvSpPr>
            <p:nvPr/>
          </p:nvSpPr>
          <p:spPr bwMode="auto">
            <a:xfrm>
              <a:off x="3442" y="1558"/>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06" name="Oval 68"/>
            <p:cNvSpPr>
              <a:spLocks noChangeArrowheads="1"/>
            </p:cNvSpPr>
            <p:nvPr/>
          </p:nvSpPr>
          <p:spPr bwMode="auto">
            <a:xfrm>
              <a:off x="3498" y="1474"/>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07" name="Oval 69"/>
            <p:cNvSpPr>
              <a:spLocks noChangeArrowheads="1"/>
            </p:cNvSpPr>
            <p:nvPr/>
          </p:nvSpPr>
          <p:spPr bwMode="auto">
            <a:xfrm>
              <a:off x="3726" y="1444"/>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08" name="Oval 70"/>
            <p:cNvSpPr>
              <a:spLocks noChangeArrowheads="1"/>
            </p:cNvSpPr>
            <p:nvPr/>
          </p:nvSpPr>
          <p:spPr bwMode="auto">
            <a:xfrm>
              <a:off x="3726" y="1626"/>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09" name="Oval 71"/>
            <p:cNvSpPr>
              <a:spLocks noChangeArrowheads="1"/>
            </p:cNvSpPr>
            <p:nvPr/>
          </p:nvSpPr>
          <p:spPr bwMode="auto">
            <a:xfrm>
              <a:off x="3686" y="1542"/>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10" name="Oval 72"/>
            <p:cNvSpPr>
              <a:spLocks noChangeArrowheads="1"/>
            </p:cNvSpPr>
            <p:nvPr/>
          </p:nvSpPr>
          <p:spPr bwMode="auto">
            <a:xfrm>
              <a:off x="3822" y="1618"/>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11" name="Oval 73"/>
            <p:cNvSpPr>
              <a:spLocks noChangeArrowheads="1"/>
            </p:cNvSpPr>
            <p:nvPr/>
          </p:nvSpPr>
          <p:spPr bwMode="auto">
            <a:xfrm>
              <a:off x="3888" y="1758"/>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12" name="Oval 74"/>
            <p:cNvSpPr>
              <a:spLocks noChangeArrowheads="1"/>
            </p:cNvSpPr>
            <p:nvPr/>
          </p:nvSpPr>
          <p:spPr bwMode="auto">
            <a:xfrm>
              <a:off x="3794" y="1790"/>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13" name="Oval 75"/>
            <p:cNvSpPr>
              <a:spLocks noChangeArrowheads="1"/>
            </p:cNvSpPr>
            <p:nvPr/>
          </p:nvSpPr>
          <p:spPr bwMode="auto">
            <a:xfrm>
              <a:off x="3546" y="1938"/>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14" name="Oval 76"/>
            <p:cNvSpPr>
              <a:spLocks noChangeArrowheads="1"/>
            </p:cNvSpPr>
            <p:nvPr/>
          </p:nvSpPr>
          <p:spPr bwMode="auto">
            <a:xfrm>
              <a:off x="3234" y="2022"/>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15" name="Oval 77"/>
            <p:cNvSpPr>
              <a:spLocks noChangeArrowheads="1"/>
            </p:cNvSpPr>
            <p:nvPr/>
          </p:nvSpPr>
          <p:spPr bwMode="auto">
            <a:xfrm>
              <a:off x="3270" y="1884"/>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16" name="Oval 78"/>
            <p:cNvSpPr>
              <a:spLocks noChangeArrowheads="1"/>
            </p:cNvSpPr>
            <p:nvPr/>
          </p:nvSpPr>
          <p:spPr bwMode="auto">
            <a:xfrm>
              <a:off x="3362" y="1886"/>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17" name="Oval 79"/>
            <p:cNvSpPr>
              <a:spLocks noChangeArrowheads="1"/>
            </p:cNvSpPr>
            <p:nvPr/>
          </p:nvSpPr>
          <p:spPr bwMode="auto">
            <a:xfrm>
              <a:off x="3450" y="1922"/>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18" name="Oval 80"/>
            <p:cNvSpPr>
              <a:spLocks noChangeArrowheads="1"/>
            </p:cNvSpPr>
            <p:nvPr/>
          </p:nvSpPr>
          <p:spPr bwMode="auto">
            <a:xfrm>
              <a:off x="3722" y="1854"/>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19" name="Oval 81"/>
            <p:cNvSpPr>
              <a:spLocks noChangeArrowheads="1"/>
            </p:cNvSpPr>
            <p:nvPr/>
          </p:nvSpPr>
          <p:spPr bwMode="auto">
            <a:xfrm>
              <a:off x="3738" y="1948"/>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20" name="Oval 82"/>
            <p:cNvSpPr>
              <a:spLocks noChangeArrowheads="1"/>
            </p:cNvSpPr>
            <p:nvPr/>
          </p:nvSpPr>
          <p:spPr bwMode="auto">
            <a:xfrm>
              <a:off x="3290" y="2098"/>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21" name="Oval 83"/>
            <p:cNvSpPr>
              <a:spLocks noChangeArrowheads="1"/>
            </p:cNvSpPr>
            <p:nvPr/>
          </p:nvSpPr>
          <p:spPr bwMode="auto">
            <a:xfrm>
              <a:off x="3374" y="2146"/>
              <a:ext cx="88" cy="88"/>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122" name="Oval 84"/>
            <p:cNvSpPr>
              <a:spLocks noChangeArrowheads="1"/>
            </p:cNvSpPr>
            <p:nvPr/>
          </p:nvSpPr>
          <p:spPr bwMode="auto">
            <a:xfrm>
              <a:off x="3474" y="2142"/>
              <a:ext cx="88" cy="88"/>
            </a:xfrm>
            <a:prstGeom prst="ellipse">
              <a:avLst/>
            </a:prstGeom>
            <a:solidFill>
              <a:srgbClr val="009688"/>
            </a:solidFill>
            <a:ln w="12700">
              <a:solidFill>
                <a:srgbClr val="009688"/>
              </a:solidFill>
              <a:round/>
              <a:headEnd/>
              <a:tailEnd/>
            </a:ln>
          </p:spPr>
          <p:txBody>
            <a:bodyPr wrap="none" anchor="ctr"/>
            <a:lstStyle/>
            <a:p>
              <a:endParaRPr lang="ru-RU"/>
            </a:p>
          </p:txBody>
        </p:sp>
      </p:grpSp>
      <p:sp>
        <p:nvSpPr>
          <p:cNvPr id="45066" name="Oval 85"/>
          <p:cNvSpPr>
            <a:spLocks noChangeArrowheads="1"/>
          </p:cNvSpPr>
          <p:nvPr/>
        </p:nvSpPr>
        <p:spPr bwMode="auto">
          <a:xfrm>
            <a:off x="7105650" y="2143125"/>
            <a:ext cx="139700" cy="139700"/>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067" name="Oval 86"/>
          <p:cNvSpPr>
            <a:spLocks noChangeArrowheads="1"/>
          </p:cNvSpPr>
          <p:nvPr/>
        </p:nvSpPr>
        <p:spPr bwMode="auto">
          <a:xfrm>
            <a:off x="7381875" y="2057400"/>
            <a:ext cx="139700" cy="139700"/>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068" name="Oval 87"/>
          <p:cNvSpPr>
            <a:spLocks noChangeArrowheads="1"/>
          </p:cNvSpPr>
          <p:nvPr/>
        </p:nvSpPr>
        <p:spPr bwMode="auto">
          <a:xfrm>
            <a:off x="7854950" y="2016125"/>
            <a:ext cx="139700" cy="139700"/>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069" name="Oval 88"/>
          <p:cNvSpPr>
            <a:spLocks noChangeArrowheads="1"/>
          </p:cNvSpPr>
          <p:nvPr/>
        </p:nvSpPr>
        <p:spPr bwMode="auto">
          <a:xfrm>
            <a:off x="7693025" y="2216150"/>
            <a:ext cx="139700" cy="139700"/>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070" name="Oval 89"/>
          <p:cNvSpPr>
            <a:spLocks noChangeArrowheads="1"/>
          </p:cNvSpPr>
          <p:nvPr/>
        </p:nvSpPr>
        <p:spPr bwMode="auto">
          <a:xfrm>
            <a:off x="7353300" y="2314575"/>
            <a:ext cx="139700" cy="139700"/>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071" name="Oval 90"/>
          <p:cNvSpPr>
            <a:spLocks noChangeArrowheads="1"/>
          </p:cNvSpPr>
          <p:nvPr/>
        </p:nvSpPr>
        <p:spPr bwMode="auto">
          <a:xfrm>
            <a:off x="7118350" y="2708275"/>
            <a:ext cx="139700" cy="139700"/>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072" name="Oval 91"/>
          <p:cNvSpPr>
            <a:spLocks noChangeArrowheads="1"/>
          </p:cNvSpPr>
          <p:nvPr/>
        </p:nvSpPr>
        <p:spPr bwMode="auto">
          <a:xfrm>
            <a:off x="7346950" y="2616200"/>
            <a:ext cx="139700" cy="139700"/>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073" name="Oval 92"/>
          <p:cNvSpPr>
            <a:spLocks noChangeArrowheads="1"/>
          </p:cNvSpPr>
          <p:nvPr/>
        </p:nvSpPr>
        <p:spPr bwMode="auto">
          <a:xfrm>
            <a:off x="7658100" y="2514600"/>
            <a:ext cx="139700" cy="139700"/>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074" name="Oval 93"/>
          <p:cNvSpPr>
            <a:spLocks noChangeArrowheads="1"/>
          </p:cNvSpPr>
          <p:nvPr/>
        </p:nvSpPr>
        <p:spPr bwMode="auto">
          <a:xfrm>
            <a:off x="7832725" y="2343150"/>
            <a:ext cx="139700" cy="139700"/>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075" name="Oval 94"/>
          <p:cNvSpPr>
            <a:spLocks noChangeArrowheads="1"/>
          </p:cNvSpPr>
          <p:nvPr/>
        </p:nvSpPr>
        <p:spPr bwMode="auto">
          <a:xfrm>
            <a:off x="8385175" y="2143125"/>
            <a:ext cx="139700" cy="139700"/>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076" name="Oval 95"/>
          <p:cNvSpPr>
            <a:spLocks noChangeArrowheads="1"/>
          </p:cNvSpPr>
          <p:nvPr/>
        </p:nvSpPr>
        <p:spPr bwMode="auto">
          <a:xfrm>
            <a:off x="8194675" y="2584450"/>
            <a:ext cx="139700" cy="139700"/>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077" name="Oval 96"/>
          <p:cNvSpPr>
            <a:spLocks noChangeArrowheads="1"/>
          </p:cNvSpPr>
          <p:nvPr/>
        </p:nvSpPr>
        <p:spPr bwMode="auto">
          <a:xfrm>
            <a:off x="8131175" y="2336800"/>
            <a:ext cx="139700" cy="139700"/>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078" name="Oval 97"/>
          <p:cNvSpPr>
            <a:spLocks noChangeArrowheads="1"/>
          </p:cNvSpPr>
          <p:nvPr/>
        </p:nvSpPr>
        <p:spPr bwMode="auto">
          <a:xfrm>
            <a:off x="8537575" y="2428875"/>
            <a:ext cx="139700" cy="139700"/>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079" name="Oval 98"/>
          <p:cNvSpPr>
            <a:spLocks noChangeArrowheads="1"/>
          </p:cNvSpPr>
          <p:nvPr/>
        </p:nvSpPr>
        <p:spPr bwMode="auto">
          <a:xfrm>
            <a:off x="8518525" y="3098800"/>
            <a:ext cx="139700" cy="139700"/>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080" name="Oval 99"/>
          <p:cNvSpPr>
            <a:spLocks noChangeArrowheads="1"/>
          </p:cNvSpPr>
          <p:nvPr/>
        </p:nvSpPr>
        <p:spPr bwMode="auto">
          <a:xfrm>
            <a:off x="8302625" y="2844800"/>
            <a:ext cx="139700" cy="139700"/>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081" name="Oval 100"/>
          <p:cNvSpPr>
            <a:spLocks noChangeArrowheads="1"/>
          </p:cNvSpPr>
          <p:nvPr/>
        </p:nvSpPr>
        <p:spPr bwMode="auto">
          <a:xfrm>
            <a:off x="7975600" y="3194050"/>
            <a:ext cx="139700" cy="139700"/>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082" name="Oval 101"/>
          <p:cNvSpPr>
            <a:spLocks noChangeArrowheads="1"/>
          </p:cNvSpPr>
          <p:nvPr/>
        </p:nvSpPr>
        <p:spPr bwMode="auto">
          <a:xfrm>
            <a:off x="7080250" y="3317875"/>
            <a:ext cx="139700" cy="139700"/>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083" name="Oval 102"/>
          <p:cNvSpPr>
            <a:spLocks noChangeArrowheads="1"/>
          </p:cNvSpPr>
          <p:nvPr/>
        </p:nvSpPr>
        <p:spPr bwMode="auto">
          <a:xfrm>
            <a:off x="7146925" y="2955925"/>
            <a:ext cx="139700" cy="139700"/>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084" name="Oval 103"/>
          <p:cNvSpPr>
            <a:spLocks noChangeArrowheads="1"/>
          </p:cNvSpPr>
          <p:nvPr/>
        </p:nvSpPr>
        <p:spPr bwMode="auto">
          <a:xfrm>
            <a:off x="7445375" y="2930525"/>
            <a:ext cx="139700" cy="139700"/>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085" name="Oval 104"/>
          <p:cNvSpPr>
            <a:spLocks noChangeArrowheads="1"/>
          </p:cNvSpPr>
          <p:nvPr/>
        </p:nvSpPr>
        <p:spPr bwMode="auto">
          <a:xfrm>
            <a:off x="7775575" y="2892425"/>
            <a:ext cx="139700" cy="139700"/>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086" name="Oval 105"/>
          <p:cNvSpPr>
            <a:spLocks noChangeArrowheads="1"/>
          </p:cNvSpPr>
          <p:nvPr/>
        </p:nvSpPr>
        <p:spPr bwMode="auto">
          <a:xfrm>
            <a:off x="8026400" y="2898775"/>
            <a:ext cx="139700" cy="139700"/>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087" name="Oval 106"/>
          <p:cNvSpPr>
            <a:spLocks noChangeArrowheads="1"/>
          </p:cNvSpPr>
          <p:nvPr/>
        </p:nvSpPr>
        <p:spPr bwMode="auto">
          <a:xfrm>
            <a:off x="8261350" y="3200400"/>
            <a:ext cx="139700" cy="139700"/>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088" name="Oval 107"/>
          <p:cNvSpPr>
            <a:spLocks noChangeArrowheads="1"/>
          </p:cNvSpPr>
          <p:nvPr/>
        </p:nvSpPr>
        <p:spPr bwMode="auto">
          <a:xfrm>
            <a:off x="7559675" y="3190875"/>
            <a:ext cx="139700" cy="139700"/>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089" name="Oval 108"/>
          <p:cNvSpPr>
            <a:spLocks noChangeArrowheads="1"/>
          </p:cNvSpPr>
          <p:nvPr/>
        </p:nvSpPr>
        <p:spPr bwMode="auto">
          <a:xfrm>
            <a:off x="7635875" y="3409950"/>
            <a:ext cx="139700" cy="139700"/>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090" name="Oval 109"/>
          <p:cNvSpPr>
            <a:spLocks noChangeArrowheads="1"/>
          </p:cNvSpPr>
          <p:nvPr/>
        </p:nvSpPr>
        <p:spPr bwMode="auto">
          <a:xfrm>
            <a:off x="7947025" y="3441700"/>
            <a:ext cx="139700" cy="139700"/>
          </a:xfrm>
          <a:prstGeom prst="ellipse">
            <a:avLst/>
          </a:prstGeom>
          <a:solidFill>
            <a:srgbClr val="009688"/>
          </a:solidFill>
          <a:ln w="12700">
            <a:solidFill>
              <a:srgbClr val="009688"/>
            </a:solidFill>
            <a:round/>
            <a:headEnd/>
            <a:tailEnd/>
          </a:ln>
        </p:spPr>
        <p:txBody>
          <a:bodyPr wrap="none" anchor="ctr"/>
          <a:lstStyle/>
          <a:p>
            <a:endParaRPr lang="ru-RU"/>
          </a:p>
        </p:txBody>
      </p:sp>
      <p:sp>
        <p:nvSpPr>
          <p:cNvPr id="45091" name="AutoShape 110"/>
          <p:cNvSpPr>
            <a:spLocks noChangeArrowheads="1"/>
          </p:cNvSpPr>
          <p:nvPr/>
        </p:nvSpPr>
        <p:spPr bwMode="auto">
          <a:xfrm rot="5400000">
            <a:off x="4176712" y="1938338"/>
            <a:ext cx="1501775" cy="6235700"/>
          </a:xfrm>
          <a:prstGeom prst="triangle">
            <a:avLst>
              <a:gd name="adj" fmla="val 49403"/>
            </a:avLst>
          </a:prstGeom>
          <a:solidFill>
            <a:srgbClr val="FFFFFF"/>
          </a:solidFill>
          <a:ln w="38100">
            <a:solidFill>
              <a:srgbClr val="FF0101"/>
            </a:solidFill>
            <a:miter lim="800000"/>
            <a:headEnd/>
            <a:tailEnd/>
          </a:ln>
        </p:spPr>
        <p:txBody>
          <a:bodyPr wrap="none" anchor="ctr"/>
          <a:lstStyle/>
          <a:p>
            <a:endParaRPr lang="ru-RU"/>
          </a:p>
        </p:txBody>
      </p:sp>
      <p:sp>
        <p:nvSpPr>
          <p:cNvPr id="45092" name="Rectangle 111"/>
          <p:cNvSpPr>
            <a:spLocks noChangeArrowheads="1"/>
          </p:cNvSpPr>
          <p:nvPr/>
        </p:nvSpPr>
        <p:spPr bwMode="auto">
          <a:xfrm>
            <a:off x="1998663" y="4856163"/>
            <a:ext cx="2273300" cy="454025"/>
          </a:xfrm>
          <a:prstGeom prst="rect">
            <a:avLst/>
          </a:prstGeom>
          <a:noFill/>
          <a:ln w="12700">
            <a:noFill/>
            <a:miter lim="800000"/>
            <a:headEnd/>
            <a:tailEnd/>
          </a:ln>
        </p:spPr>
        <p:txBody>
          <a:bodyPr wrap="none" lIns="90488" tIns="44450" rIns="90488" bIns="44450">
            <a:spAutoFit/>
          </a:bodyPr>
          <a:lstStyle/>
          <a:p>
            <a:pPr eaLnBrk="0" hangingPunct="0"/>
            <a:r>
              <a:rPr lang="ru-RU" sz="2400" b="1">
                <a:solidFill>
                  <a:srgbClr val="CC0000"/>
                </a:solidFill>
              </a:rPr>
              <a:t>Аллергенность</a:t>
            </a:r>
            <a:endParaRPr lang="en-GB" sz="2400" b="1" i="1">
              <a:solidFill>
                <a:srgbClr val="CC0000"/>
              </a:solidFill>
            </a:endParaRPr>
          </a:p>
        </p:txBody>
      </p:sp>
      <p:sp>
        <p:nvSpPr>
          <p:cNvPr id="45093" name="Rectangle 112"/>
          <p:cNvSpPr>
            <a:spLocks noChangeArrowheads="1"/>
          </p:cNvSpPr>
          <p:nvPr/>
        </p:nvSpPr>
        <p:spPr bwMode="auto">
          <a:xfrm>
            <a:off x="1116013" y="3571875"/>
            <a:ext cx="1576387" cy="704850"/>
          </a:xfrm>
          <a:prstGeom prst="rect">
            <a:avLst/>
          </a:prstGeom>
          <a:noFill/>
          <a:ln w="12700">
            <a:noFill/>
            <a:miter lim="800000"/>
            <a:headEnd/>
            <a:tailEnd/>
          </a:ln>
        </p:spPr>
        <p:txBody>
          <a:bodyPr lIns="90488" tIns="44450" rIns="90488" bIns="44450">
            <a:spAutoFit/>
          </a:bodyPr>
          <a:lstStyle/>
          <a:p>
            <a:pPr eaLnBrk="0" hangingPunct="0"/>
            <a:r>
              <a:rPr lang="ru-RU" sz="2000" b="1">
                <a:solidFill>
                  <a:schemeClr val="accent2"/>
                </a:solidFill>
              </a:rPr>
              <a:t>Интактный</a:t>
            </a:r>
          </a:p>
          <a:p>
            <a:pPr eaLnBrk="0" hangingPunct="0"/>
            <a:r>
              <a:rPr lang="ru-RU" sz="2000" b="1">
                <a:solidFill>
                  <a:schemeClr val="accent2"/>
                </a:solidFill>
              </a:rPr>
              <a:t> белок</a:t>
            </a:r>
            <a:endParaRPr lang="en-GB" sz="2000" b="1">
              <a:solidFill>
                <a:schemeClr val="accent2"/>
              </a:solidFill>
            </a:endParaRPr>
          </a:p>
        </p:txBody>
      </p:sp>
      <p:sp>
        <p:nvSpPr>
          <p:cNvPr id="45094" name="Rectangle 113"/>
          <p:cNvSpPr>
            <a:spLocks noChangeArrowheads="1"/>
          </p:cNvSpPr>
          <p:nvPr/>
        </p:nvSpPr>
        <p:spPr bwMode="auto">
          <a:xfrm>
            <a:off x="3311525" y="3571875"/>
            <a:ext cx="1631950" cy="704850"/>
          </a:xfrm>
          <a:prstGeom prst="rect">
            <a:avLst/>
          </a:prstGeom>
          <a:noFill/>
          <a:ln w="12700">
            <a:noFill/>
            <a:miter lim="800000"/>
            <a:headEnd/>
            <a:tailEnd/>
          </a:ln>
        </p:spPr>
        <p:txBody>
          <a:bodyPr lIns="90488" tIns="44450" rIns="90488" bIns="44450">
            <a:spAutoFit/>
          </a:bodyPr>
          <a:lstStyle/>
          <a:p>
            <a:pPr algn="ctr" eaLnBrk="0" hangingPunct="0"/>
            <a:r>
              <a:rPr lang="ru-RU" sz="2000" b="1">
                <a:solidFill>
                  <a:schemeClr val="accent2"/>
                </a:solidFill>
              </a:rPr>
              <a:t>Частичный</a:t>
            </a:r>
          </a:p>
          <a:p>
            <a:pPr algn="ctr" eaLnBrk="0" hangingPunct="0"/>
            <a:r>
              <a:rPr lang="ru-RU" sz="2000" b="1">
                <a:solidFill>
                  <a:schemeClr val="accent2"/>
                </a:solidFill>
              </a:rPr>
              <a:t>гидролизат</a:t>
            </a:r>
            <a:endParaRPr lang="en-GB" sz="2000" b="1">
              <a:solidFill>
                <a:schemeClr val="accent2"/>
              </a:solidFill>
            </a:endParaRPr>
          </a:p>
        </p:txBody>
      </p:sp>
      <p:sp>
        <p:nvSpPr>
          <p:cNvPr id="45095" name="Rectangle 114"/>
          <p:cNvSpPr>
            <a:spLocks noChangeArrowheads="1"/>
          </p:cNvSpPr>
          <p:nvPr/>
        </p:nvSpPr>
        <p:spPr bwMode="auto">
          <a:xfrm>
            <a:off x="5219700" y="3571875"/>
            <a:ext cx="1644650" cy="736600"/>
          </a:xfrm>
          <a:prstGeom prst="rect">
            <a:avLst/>
          </a:prstGeom>
          <a:noFill/>
          <a:ln w="12700">
            <a:noFill/>
            <a:miter lim="800000"/>
            <a:headEnd/>
            <a:tailEnd/>
          </a:ln>
        </p:spPr>
        <p:txBody>
          <a:bodyPr lIns="90488" tIns="44450" rIns="90488" bIns="44450">
            <a:spAutoFit/>
          </a:bodyPr>
          <a:lstStyle/>
          <a:p>
            <a:pPr algn="ctr" eaLnBrk="0" hangingPunct="0"/>
            <a:r>
              <a:rPr lang="ru-RU" sz="2000" b="1">
                <a:solidFill>
                  <a:schemeClr val="accent2"/>
                </a:solidFill>
              </a:rPr>
              <a:t>Полный</a:t>
            </a:r>
          </a:p>
          <a:p>
            <a:pPr algn="ctr" eaLnBrk="0" hangingPunct="0"/>
            <a:r>
              <a:rPr lang="ru-RU" sz="2000" b="1">
                <a:solidFill>
                  <a:schemeClr val="accent2"/>
                </a:solidFill>
              </a:rPr>
              <a:t>гидролиза</a:t>
            </a:r>
            <a:r>
              <a:rPr lang="ru-RU" b="1">
                <a:solidFill>
                  <a:schemeClr val="accent2"/>
                </a:solidFill>
              </a:rPr>
              <a:t>т</a:t>
            </a:r>
            <a:endParaRPr lang="en-GB" b="1">
              <a:solidFill>
                <a:schemeClr val="accent2"/>
              </a:solidFill>
            </a:endParaRPr>
          </a:p>
        </p:txBody>
      </p:sp>
      <p:sp>
        <p:nvSpPr>
          <p:cNvPr id="45096" name="Rectangle 115"/>
          <p:cNvSpPr>
            <a:spLocks noChangeArrowheads="1"/>
          </p:cNvSpPr>
          <p:nvPr/>
        </p:nvSpPr>
        <p:spPr bwMode="auto">
          <a:xfrm>
            <a:off x="7037388" y="3571875"/>
            <a:ext cx="2111375" cy="396875"/>
          </a:xfrm>
          <a:prstGeom prst="rect">
            <a:avLst/>
          </a:prstGeom>
          <a:noFill/>
          <a:ln w="12700">
            <a:noFill/>
            <a:miter lim="800000"/>
            <a:headEnd/>
            <a:tailEnd/>
          </a:ln>
        </p:spPr>
        <p:txBody>
          <a:bodyPr lIns="90488" tIns="44450" rIns="90488" bIns="44450">
            <a:spAutoFit/>
          </a:bodyPr>
          <a:lstStyle/>
          <a:p>
            <a:pPr algn="ctr" eaLnBrk="0" hangingPunct="0"/>
            <a:r>
              <a:rPr lang="ru-RU" sz="2000" b="1">
                <a:solidFill>
                  <a:schemeClr val="accent2"/>
                </a:solidFill>
              </a:rPr>
              <a:t>Аминокислоты</a:t>
            </a:r>
            <a:endParaRPr lang="en-GB" sz="2000" b="1">
              <a:solidFill>
                <a:schemeClr val="accent2"/>
              </a:solidFill>
            </a:endParaRPr>
          </a:p>
        </p:txBody>
      </p:sp>
      <p:sp>
        <p:nvSpPr>
          <p:cNvPr id="45097" name="Rectangle 116"/>
          <p:cNvSpPr>
            <a:spLocks noChangeArrowheads="1"/>
          </p:cNvSpPr>
          <p:nvPr/>
        </p:nvSpPr>
        <p:spPr bwMode="auto">
          <a:xfrm>
            <a:off x="358775" y="1052513"/>
            <a:ext cx="8424863" cy="946150"/>
          </a:xfrm>
          <a:prstGeom prst="rect">
            <a:avLst/>
          </a:prstGeom>
          <a:noFill/>
          <a:ln w="9525">
            <a:noFill/>
            <a:miter lim="800000"/>
            <a:headEnd/>
            <a:tailEnd/>
          </a:ln>
        </p:spPr>
        <p:txBody>
          <a:bodyPr>
            <a:spAutoFit/>
          </a:bodyPr>
          <a:lstStyle/>
          <a:p>
            <a:r>
              <a:rPr lang="ru-RU" sz="1800" b="1">
                <a:solidFill>
                  <a:schemeClr val="accent2"/>
                </a:solidFill>
              </a:rPr>
              <a:t>Основные принципы диетотерапии пищевой аллергии у детей раннего возраста – назначение смесей на основе глубокого гидролиза белка</a:t>
            </a:r>
            <a:r>
              <a:rPr lang="ru-RU" sz="2000" b="1">
                <a:solidFill>
                  <a:schemeClr val="accent2"/>
                </a:solidFill>
              </a:rPr>
              <a:t/>
            </a:r>
            <a:br>
              <a:rPr lang="ru-RU" sz="2000" b="1">
                <a:solidFill>
                  <a:schemeClr val="accent2"/>
                </a:solidFill>
              </a:rPr>
            </a:br>
            <a:endParaRPr lang="ru-RU" sz="2000" b="1">
              <a:solidFill>
                <a:schemeClr val="accent2"/>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Высоко </a:t>
            </a:r>
            <a:r>
              <a:rPr lang="ru-RU" dirty="0" err="1" smtClean="0">
                <a:latin typeface="Times New Roman" pitchFamily="18" charset="0"/>
                <a:cs typeface="Times New Roman" pitchFamily="18" charset="0"/>
              </a:rPr>
              <a:t>гидролизованные</a:t>
            </a:r>
            <a:endParaRPr lang="ru-RU" dirty="0"/>
          </a:p>
        </p:txBody>
      </p:sp>
      <p:sp>
        <p:nvSpPr>
          <p:cNvPr id="3" name="Содержимое 2"/>
          <p:cNvSpPr>
            <a:spLocks noGrp="1"/>
          </p:cNvSpPr>
          <p:nvPr>
            <p:ph idx="1"/>
          </p:nvPr>
        </p:nvSpPr>
        <p:spPr/>
        <p:txBody>
          <a:bodyPr/>
          <a:lstStyle/>
          <a:p>
            <a:endParaRPr lang="ru-RU"/>
          </a:p>
        </p:txBody>
      </p:sp>
      <p:sp>
        <p:nvSpPr>
          <p:cNvPr id="4" name="Прямоугольник 3"/>
          <p:cNvSpPr/>
          <p:nvPr/>
        </p:nvSpPr>
        <p:spPr>
          <a:xfrm>
            <a:off x="571472" y="1071546"/>
            <a:ext cx="8286808" cy="5262979"/>
          </a:xfrm>
          <a:prstGeom prst="rect">
            <a:avLst/>
          </a:prstGeom>
        </p:spPr>
        <p:txBody>
          <a:bodyPr wrap="square">
            <a:spAutoFit/>
          </a:bodyPr>
          <a:lstStyle/>
          <a:p>
            <a:endParaRPr lang="ru-RU" sz="2800" dirty="0" smtClean="0">
              <a:latin typeface="Times New Roman" pitchFamily="18" charset="0"/>
              <a:cs typeface="Times New Roman" pitchFamily="18" charset="0"/>
            </a:endParaRPr>
          </a:p>
          <a:p>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a:t>
            </a:r>
          </a:p>
          <a:p>
            <a:r>
              <a:rPr lang="ru-RU" sz="2800" b="1" dirty="0" smtClean="0">
                <a:latin typeface="Times New Roman" pitchFamily="18" charset="0"/>
                <a:cs typeface="Times New Roman" pitchFamily="18" charset="0"/>
              </a:rPr>
              <a:t>сывороточные</a:t>
            </a:r>
            <a:r>
              <a:rPr lang="ru-RU"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Alfare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Friso</a:t>
            </a:r>
            <a:r>
              <a:rPr lang="en-US" sz="2800" dirty="0" smtClean="0">
                <a:latin typeface="Times New Roman" pitchFamily="18" charset="0"/>
                <a:cs typeface="Times New Roman" pitchFamily="18" charset="0"/>
              </a:rPr>
              <a:t> PEP, «</a:t>
            </a:r>
            <a:r>
              <a:rPr lang="en-US" sz="2800" dirty="0" err="1" smtClean="0">
                <a:latin typeface="Times New Roman" pitchFamily="18" charset="0"/>
                <a:cs typeface="Times New Roman" pitchFamily="18" charset="0"/>
              </a:rPr>
              <a:t>Nutrilon</a:t>
            </a:r>
            <a:r>
              <a:rPr lang="en-US"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ПЕПТИ ТСЦ», «</a:t>
            </a:r>
            <a:r>
              <a:rPr lang="en-US" sz="2800" dirty="0" err="1" smtClean="0">
                <a:latin typeface="Times New Roman" pitchFamily="18" charset="0"/>
                <a:cs typeface="Times New Roman" pitchFamily="18" charset="0"/>
              </a:rPr>
              <a:t>Nutrilak</a:t>
            </a:r>
            <a:r>
              <a:rPr lang="en-US"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ПЕПТИДИ СЦТ»); </a:t>
            </a:r>
          </a:p>
          <a:p>
            <a:r>
              <a:rPr lang="ru-RU" sz="2800" b="1" dirty="0" smtClean="0">
                <a:latin typeface="Times New Roman" pitchFamily="18" charset="0"/>
                <a:cs typeface="Times New Roman" pitchFamily="18" charset="0"/>
              </a:rPr>
              <a:t>казеиновые </a:t>
            </a:r>
            <a:r>
              <a:rPr lang="ru-RU"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Nutramigen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Pregestimil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Friso</a:t>
            </a:r>
            <a:r>
              <a:rPr lang="en-US" sz="2800" dirty="0" smtClean="0">
                <a:latin typeface="Times New Roman" pitchFamily="18" charset="0"/>
                <a:cs typeface="Times New Roman" pitchFamily="18" charset="0"/>
              </a:rPr>
              <a:t> PEP </a:t>
            </a:r>
            <a:r>
              <a:rPr lang="ru-RU" sz="2800" dirty="0" smtClean="0">
                <a:latin typeface="Times New Roman" pitchFamily="18" charset="0"/>
                <a:cs typeface="Times New Roman" pitchFamily="18" charset="0"/>
              </a:rPr>
              <a:t>АС, </a:t>
            </a:r>
            <a:r>
              <a:rPr lang="en-US" sz="2800" dirty="0" err="1" smtClean="0">
                <a:latin typeface="Times New Roman" pitchFamily="18" charset="0"/>
                <a:cs typeface="Times New Roman" pitchFamily="18" charset="0"/>
              </a:rPr>
              <a:t>Neocate</a:t>
            </a:r>
            <a:r>
              <a:rPr lang="en-US"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и др.). </a:t>
            </a:r>
          </a:p>
          <a:p>
            <a:r>
              <a:rPr lang="ru-RU" sz="2800" dirty="0" smtClean="0">
                <a:latin typeface="Times New Roman" pitchFamily="18" charset="0"/>
                <a:cs typeface="Times New Roman" pitchFamily="18" charset="0"/>
              </a:rPr>
              <a:t>Эти смеси назначают </a:t>
            </a:r>
            <a:r>
              <a:rPr lang="ru-RU" sz="2800" b="1" dirty="0" smtClean="0">
                <a:latin typeface="Times New Roman" pitchFamily="18" charset="0"/>
                <a:cs typeface="Times New Roman" pitchFamily="18" charset="0"/>
              </a:rPr>
              <a:t>детям с лечебной целью при среднетяжёлых и тяжёлых формах аллергии в остром периоде заболевания.</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215074" y="2786058"/>
            <a:ext cx="2928926" cy="2697163"/>
          </a:xfrm>
        </p:spPr>
        <p:txBody>
          <a:bodyPr>
            <a:normAutofit fontScale="70000" lnSpcReduction="20000"/>
          </a:bodyPr>
          <a:lstStyle/>
          <a:p>
            <a:r>
              <a:rPr lang="ru-RU" b="1" i="1" dirty="0" err="1" smtClean="0">
                <a:solidFill>
                  <a:schemeClr val="accent2"/>
                </a:solidFill>
              </a:rPr>
              <a:t>Алфаре</a:t>
            </a:r>
            <a:r>
              <a:rPr lang="ru-RU" b="1" i="1" dirty="0" smtClean="0">
                <a:solidFill>
                  <a:schemeClr val="accent2"/>
                </a:solidFill>
              </a:rPr>
              <a:t> </a:t>
            </a:r>
            <a:r>
              <a:rPr lang="ru-RU" b="1" i="1" dirty="0" err="1" smtClean="0">
                <a:solidFill>
                  <a:schemeClr val="accent2"/>
                </a:solidFill>
              </a:rPr>
              <a:t>Амино</a:t>
            </a:r>
            <a:r>
              <a:rPr lang="ru-RU" b="1" i="1" dirty="0" smtClean="0">
                <a:solidFill>
                  <a:schemeClr val="accent2"/>
                </a:solidFill>
              </a:rPr>
              <a:t> –для облегчения тяжелых симптомов аллергии и пищевой непереносимости у детей с рождения.</a:t>
            </a:r>
            <a:endParaRPr lang="ru-RU" dirty="0" smtClean="0">
              <a:solidFill>
                <a:schemeClr val="accent2"/>
              </a:solidFill>
            </a:endParaRPr>
          </a:p>
          <a:p>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 y="4260835"/>
            <a:ext cx="2376264" cy="2675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500298" y="4500570"/>
            <a:ext cx="3857652" cy="2308324"/>
          </a:xfrm>
          <a:prstGeom prst="rect">
            <a:avLst/>
          </a:prstGeom>
        </p:spPr>
        <p:txBody>
          <a:bodyPr wrap="square">
            <a:spAutoFit/>
          </a:bodyPr>
          <a:lstStyle/>
          <a:p>
            <a:r>
              <a:rPr lang="ru-RU" b="1" dirty="0" smtClean="0">
                <a:solidFill>
                  <a:schemeClr val="accent2">
                    <a:lumMod val="75000"/>
                  </a:schemeClr>
                </a:solidFill>
              </a:rPr>
              <a:t>при аллергии на белок коровьего молока у детей с рождения. </a:t>
            </a:r>
          </a:p>
          <a:p>
            <a:r>
              <a:rPr lang="ru-RU" b="1" dirty="0" err="1" smtClean="0">
                <a:solidFill>
                  <a:schemeClr val="accent2">
                    <a:lumMod val="75000"/>
                  </a:schemeClr>
                </a:solidFill>
              </a:rPr>
              <a:t>Алфаре</a:t>
            </a:r>
            <a:r>
              <a:rPr lang="ru-RU" b="1" dirty="0" smtClean="0">
                <a:solidFill>
                  <a:schemeClr val="accent2">
                    <a:lumMod val="75000"/>
                  </a:schemeClr>
                </a:solidFill>
              </a:rPr>
              <a:t> </a:t>
            </a:r>
            <a:r>
              <a:rPr lang="ru-RU" b="1" dirty="0" err="1" smtClean="0">
                <a:solidFill>
                  <a:schemeClr val="accent2">
                    <a:lumMod val="75000"/>
                  </a:schemeClr>
                </a:solidFill>
              </a:rPr>
              <a:t>Аллерджи</a:t>
            </a:r>
            <a:r>
              <a:rPr lang="ru-RU" b="1" dirty="0" smtClean="0">
                <a:solidFill>
                  <a:schemeClr val="accent2">
                    <a:lumMod val="75000"/>
                  </a:schemeClr>
                </a:solidFill>
              </a:rPr>
              <a:t> сочетает качества смеси на основе высокогидролизованного белка молочной сыворотки с характеристиками стандартной детской смеси и грудного молока.</a:t>
            </a:r>
            <a:endParaRPr lang="ru-RU" b="1" dirty="0">
              <a:solidFill>
                <a:schemeClr val="accent2">
                  <a:lumMod val="75000"/>
                </a:schemeClr>
              </a:solidFill>
            </a:endParaRPr>
          </a:p>
        </p:txBody>
      </p:sp>
      <p:sp>
        <p:nvSpPr>
          <p:cNvPr id="10" name="Прямоугольник 9"/>
          <p:cNvSpPr/>
          <p:nvPr/>
        </p:nvSpPr>
        <p:spPr>
          <a:xfrm>
            <a:off x="0" y="0"/>
            <a:ext cx="3357554" cy="3139321"/>
          </a:xfrm>
          <a:prstGeom prst="rect">
            <a:avLst/>
          </a:prstGeom>
        </p:spPr>
        <p:txBody>
          <a:bodyPr wrap="square">
            <a:spAutoFit/>
          </a:bodyPr>
          <a:lstStyle/>
          <a:p>
            <a:r>
              <a:rPr lang="ru-RU" dirty="0" smtClean="0">
                <a:solidFill>
                  <a:schemeClr val="accent6">
                    <a:lumMod val="75000"/>
                  </a:schemeClr>
                </a:solidFill>
              </a:rPr>
              <a:t>Смесь </a:t>
            </a:r>
            <a:r>
              <a:rPr lang="ru-RU" b="1" dirty="0" err="1" smtClean="0">
                <a:solidFill>
                  <a:schemeClr val="accent6">
                    <a:lumMod val="75000"/>
                  </a:schemeClr>
                </a:solidFill>
              </a:rPr>
              <a:t>Alfare</a:t>
            </a:r>
            <a:r>
              <a:rPr lang="ru-RU" dirty="0" smtClean="0">
                <a:solidFill>
                  <a:schemeClr val="accent6">
                    <a:lumMod val="75000"/>
                  </a:schemeClr>
                </a:solidFill>
              </a:rPr>
              <a:t>  должна использоваться только по назначению или под наблюдением врача. Среди показаний: </a:t>
            </a:r>
          </a:p>
          <a:p>
            <a:pPr>
              <a:buFont typeface="Arial" pitchFamily="34" charset="0"/>
              <a:buChar char="•"/>
            </a:pPr>
            <a:r>
              <a:rPr lang="ru-RU" dirty="0" smtClean="0">
                <a:solidFill>
                  <a:schemeClr val="accent6">
                    <a:lumMod val="75000"/>
                  </a:schemeClr>
                </a:solidFill>
              </a:rPr>
              <a:t>наличие аллергии на белок коровьего молока, сои,  или другой белок растительного или животного происхождения, </a:t>
            </a:r>
          </a:p>
          <a:p>
            <a:pPr>
              <a:buFont typeface="Arial" pitchFamily="34" charset="0"/>
              <a:buChar char="•"/>
            </a:pPr>
            <a:r>
              <a:rPr lang="ru-RU" dirty="0" smtClean="0">
                <a:solidFill>
                  <a:schemeClr val="accent6">
                    <a:lumMod val="75000"/>
                  </a:schemeClr>
                </a:solidFill>
              </a:rPr>
              <a:t>тяжёлая недоношенность</a:t>
            </a:r>
          </a:p>
          <a:p>
            <a:pPr>
              <a:buFont typeface="Arial" pitchFamily="34" charset="0"/>
              <a:buChar char="•"/>
            </a:pPr>
            <a:r>
              <a:rPr lang="ru-RU" dirty="0" smtClean="0">
                <a:solidFill>
                  <a:schemeClr val="accent6">
                    <a:lumMod val="75000"/>
                  </a:schemeClr>
                </a:solidFill>
              </a:rPr>
              <a:t> гипотрофия.</a:t>
            </a:r>
            <a:endParaRPr lang="ru-RU" dirty="0">
              <a:solidFill>
                <a:schemeClr val="accent6">
                  <a:lumMod val="75000"/>
                </a:schemeClr>
              </a:solidFill>
            </a:endParaRPr>
          </a:p>
        </p:txBody>
      </p:sp>
      <p:pic>
        <p:nvPicPr>
          <p:cNvPr id="16386" name="Picture 2" descr="https://www.nestlehealthscience.ru/asset-library/PublishingImages/products/Alfare_Allergy_large.png"/>
          <p:cNvPicPr>
            <a:picLocks noChangeAspect="1" noChangeArrowheads="1"/>
          </p:cNvPicPr>
          <p:nvPr/>
        </p:nvPicPr>
        <p:blipFill>
          <a:blip r:embed="rId3"/>
          <a:srcRect/>
          <a:stretch>
            <a:fillRect/>
          </a:stretch>
        </p:blipFill>
        <p:spPr bwMode="auto">
          <a:xfrm>
            <a:off x="3214678" y="2339954"/>
            <a:ext cx="1857388" cy="2084403"/>
          </a:xfrm>
          <a:prstGeom prst="rect">
            <a:avLst/>
          </a:prstGeom>
          <a:noFill/>
        </p:spPr>
      </p:pic>
      <p:pic>
        <p:nvPicPr>
          <p:cNvPr id="17410" name="Picture 2" descr="фото Сухая гипоаллергенная лечебная смесь Nestle Alfare Amino, 400 г (Нестле Алфэйр Амино)"/>
          <p:cNvPicPr>
            <a:picLocks noChangeAspect="1" noChangeArrowheads="1"/>
          </p:cNvPicPr>
          <p:nvPr/>
        </p:nvPicPr>
        <p:blipFill>
          <a:blip r:embed="rId4"/>
          <a:srcRect/>
          <a:stretch>
            <a:fillRect/>
          </a:stretch>
        </p:blipFill>
        <p:spPr bwMode="auto">
          <a:xfrm>
            <a:off x="6858016" y="214290"/>
            <a:ext cx="1628775" cy="2333626"/>
          </a:xfrm>
          <a:prstGeom prst="rect">
            <a:avLst/>
          </a:prstGeom>
          <a:noFill/>
        </p:spPr>
      </p:pic>
    </p:spTree>
    <p:extLst>
      <p:ext uri="{BB962C8B-B14F-4D97-AF65-F5344CB8AC3E}">
        <p14:creationId xmlns:p14="http://schemas.microsoft.com/office/powerpoint/2010/main" val="1788510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latin typeface="Times New Roman"/>
                <a:ea typeface="Times New Roman"/>
                <a:cs typeface="Calibri"/>
              </a:rPr>
              <a:t>ТЕРМИНОЛОГИЯ</a:t>
            </a:r>
            <a:r>
              <a:rPr lang="ru-RU" sz="3600" dirty="0">
                <a:ea typeface="Times New Roman"/>
                <a:cs typeface="Calibri"/>
              </a:rPr>
              <a:t/>
            </a:r>
            <a:br>
              <a:rPr lang="ru-RU" sz="3600" dirty="0">
                <a:ea typeface="Times New Roman"/>
                <a:cs typeface="Calibri"/>
              </a:rPr>
            </a:br>
            <a:endParaRPr lang="ru-RU" dirty="0"/>
          </a:p>
        </p:txBody>
      </p:sp>
      <p:sp>
        <p:nvSpPr>
          <p:cNvPr id="3" name="Объект 2"/>
          <p:cNvSpPr>
            <a:spLocks noGrp="1"/>
          </p:cNvSpPr>
          <p:nvPr>
            <p:ph idx="1"/>
          </p:nvPr>
        </p:nvSpPr>
        <p:spPr/>
        <p:txBody>
          <a:bodyPr>
            <a:normAutofit fontScale="47500" lnSpcReduction="20000"/>
          </a:bodyPr>
          <a:lstStyle/>
          <a:p>
            <a:pPr indent="450215" algn="just">
              <a:lnSpc>
                <a:spcPct val="150000"/>
              </a:lnSpc>
              <a:spcAft>
                <a:spcPts val="0"/>
              </a:spcAft>
            </a:pPr>
            <a:r>
              <a:rPr lang="ru-RU" i="1" dirty="0" smtClean="0">
                <a:latin typeface="Times New Roman"/>
                <a:ea typeface="Times New Roman"/>
                <a:cs typeface="Calibri"/>
              </a:rPr>
              <a:t>Исключительно </a:t>
            </a:r>
            <a:r>
              <a:rPr lang="ru-RU" i="1" dirty="0">
                <a:latin typeface="Times New Roman"/>
                <a:ea typeface="Times New Roman"/>
                <a:cs typeface="Calibri"/>
              </a:rPr>
              <a:t>грудное вскармливание</a:t>
            </a:r>
            <a:r>
              <a:rPr lang="ru-RU" dirty="0">
                <a:latin typeface="Times New Roman"/>
                <a:ea typeface="Times New Roman"/>
                <a:cs typeface="Calibri"/>
              </a:rPr>
              <a:t> – грудное вскармливание без </a:t>
            </a:r>
            <a:r>
              <a:rPr lang="ru-RU" dirty="0" err="1">
                <a:latin typeface="Times New Roman"/>
                <a:ea typeface="Times New Roman"/>
                <a:cs typeface="Calibri"/>
              </a:rPr>
              <a:t>докармливания</a:t>
            </a:r>
            <a:r>
              <a:rPr lang="ru-RU" dirty="0">
                <a:latin typeface="Times New Roman"/>
                <a:ea typeface="Times New Roman"/>
                <a:cs typeface="Calibri"/>
              </a:rPr>
              <a:t> другой едой или </a:t>
            </a:r>
            <a:r>
              <a:rPr lang="ru-RU" dirty="0" err="1">
                <a:latin typeface="Times New Roman"/>
                <a:ea typeface="Times New Roman"/>
                <a:cs typeface="Calibri"/>
              </a:rPr>
              <a:t>допаивания</a:t>
            </a:r>
            <a:r>
              <a:rPr lang="ru-RU" dirty="0">
                <a:latin typeface="Times New Roman"/>
                <a:ea typeface="Times New Roman"/>
                <a:cs typeface="Calibri"/>
              </a:rPr>
              <a:t>, в том числе и водой (за исключением лекарств или витаминов и минеральных добавок; допускается также сцеженное или донорское грудное молоко, в том числе обогащенное).</a:t>
            </a:r>
            <a:endParaRPr lang="ru-RU" sz="2400" dirty="0">
              <a:ea typeface="Times New Roman"/>
              <a:cs typeface="Calibri"/>
            </a:endParaRPr>
          </a:p>
          <a:p>
            <a:pPr indent="450215" algn="just">
              <a:lnSpc>
                <a:spcPct val="150000"/>
              </a:lnSpc>
              <a:spcAft>
                <a:spcPts val="0"/>
              </a:spcAft>
            </a:pPr>
            <a:r>
              <a:rPr lang="ru-RU" i="1" dirty="0">
                <a:latin typeface="Times New Roman"/>
                <a:ea typeface="Times New Roman"/>
                <a:cs typeface="Calibri"/>
              </a:rPr>
              <a:t>Преимущественно грудное вскармливание</a:t>
            </a:r>
            <a:r>
              <a:rPr lang="ru-RU" dirty="0">
                <a:latin typeface="Times New Roman"/>
                <a:ea typeface="Times New Roman"/>
                <a:cs typeface="Calibri"/>
              </a:rPr>
              <a:t>: - грудное вскармливание с </a:t>
            </a:r>
            <a:r>
              <a:rPr lang="ru-RU" dirty="0" err="1">
                <a:latin typeface="Times New Roman"/>
                <a:ea typeface="Times New Roman"/>
                <a:cs typeface="Calibri"/>
              </a:rPr>
              <a:t>допаиванием</a:t>
            </a:r>
            <a:r>
              <a:rPr lang="ru-RU" dirty="0">
                <a:latin typeface="Times New Roman"/>
                <a:ea typeface="Times New Roman"/>
                <a:cs typeface="Calibri"/>
              </a:rPr>
              <a:t> водой.</a:t>
            </a:r>
            <a:endParaRPr lang="ru-RU" sz="2400" dirty="0">
              <a:ea typeface="Times New Roman"/>
              <a:cs typeface="Calibri"/>
            </a:endParaRPr>
          </a:p>
          <a:p>
            <a:pPr indent="450215" algn="just">
              <a:lnSpc>
                <a:spcPct val="150000"/>
              </a:lnSpc>
              <a:spcAft>
                <a:spcPts val="0"/>
              </a:spcAft>
            </a:pPr>
            <a:r>
              <a:rPr lang="ru-RU" i="1" dirty="0">
                <a:latin typeface="Times New Roman"/>
                <a:ea typeface="Times New Roman"/>
                <a:cs typeface="Calibri"/>
              </a:rPr>
              <a:t>Грудное вскармливание</a:t>
            </a:r>
            <a:r>
              <a:rPr lang="ru-RU" dirty="0">
                <a:latin typeface="Times New Roman"/>
                <a:ea typeface="Times New Roman"/>
                <a:cs typeface="Calibri"/>
              </a:rPr>
              <a:t> - исключительно грудное вскармливание, либо преимущественно грудное вскармливание.</a:t>
            </a:r>
            <a:endParaRPr lang="ru-RU" sz="2400" dirty="0">
              <a:ea typeface="Times New Roman"/>
              <a:cs typeface="Calibri"/>
            </a:endParaRPr>
          </a:p>
          <a:p>
            <a:pPr indent="450215" algn="just">
              <a:lnSpc>
                <a:spcPct val="150000"/>
              </a:lnSpc>
              <a:spcAft>
                <a:spcPts val="0"/>
              </a:spcAft>
            </a:pPr>
            <a:r>
              <a:rPr lang="ru-RU" i="1" dirty="0">
                <a:latin typeface="Times New Roman"/>
                <a:ea typeface="Times New Roman"/>
                <a:cs typeface="Calibri"/>
              </a:rPr>
              <a:t>Смешанное вскармливание</a:t>
            </a:r>
            <a:r>
              <a:rPr lang="ru-RU" dirty="0">
                <a:latin typeface="Times New Roman"/>
                <a:ea typeface="Times New Roman"/>
                <a:cs typeface="Calibri"/>
              </a:rPr>
              <a:t> – кормление ребенка грудным молоком (в том </a:t>
            </a:r>
            <a:r>
              <a:rPr lang="ru-RU" dirty="0" smtClean="0">
                <a:latin typeface="Times New Roman"/>
                <a:ea typeface="Times New Roman"/>
                <a:cs typeface="Calibri"/>
              </a:rPr>
              <a:t>числе </a:t>
            </a:r>
            <a:r>
              <a:rPr lang="ru-RU" dirty="0">
                <a:latin typeface="Times New Roman"/>
                <a:ea typeface="Times New Roman"/>
                <a:cs typeface="Calibri"/>
              </a:rPr>
              <a:t>материнским сцеженным или донорским) в любом сочетании с адаптированной молочной смесью. </a:t>
            </a:r>
            <a:endParaRPr lang="ru-RU" sz="2400" dirty="0">
              <a:ea typeface="Times New Roman"/>
              <a:cs typeface="Calibri"/>
            </a:endParaRPr>
          </a:p>
          <a:p>
            <a:pPr indent="450215" algn="just">
              <a:lnSpc>
                <a:spcPct val="150000"/>
              </a:lnSpc>
              <a:spcAft>
                <a:spcPts val="0"/>
              </a:spcAft>
            </a:pPr>
            <a:r>
              <a:rPr lang="ru-RU" i="1" dirty="0">
                <a:latin typeface="Times New Roman"/>
                <a:ea typeface="Times New Roman"/>
                <a:cs typeface="Calibri"/>
              </a:rPr>
              <a:t>Искусственное вскармливание </a:t>
            </a:r>
            <a:r>
              <a:rPr lang="ru-RU" dirty="0">
                <a:latin typeface="Times New Roman"/>
                <a:ea typeface="Times New Roman"/>
                <a:cs typeface="Calibri"/>
              </a:rPr>
              <a:t>– кормление ребенка только детскими молочными смесями. </a:t>
            </a:r>
            <a:endParaRPr lang="ru-RU" sz="2400" dirty="0">
              <a:ea typeface="Times New Roman"/>
              <a:cs typeface="Calibri"/>
            </a:endParaRPr>
          </a:p>
        </p:txBody>
      </p:sp>
    </p:spTree>
    <p:extLst>
      <p:ext uri="{BB962C8B-B14F-4D97-AF65-F5344CB8AC3E}">
        <p14:creationId xmlns:p14="http://schemas.microsoft.com/office/powerpoint/2010/main" val="15075058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t>Что еще необходимо знать по  данной проблеме ?</a:t>
            </a:r>
            <a:br>
              <a:rPr lang="ru-RU" sz="3600" dirty="0" smtClean="0"/>
            </a:br>
            <a:endParaRPr lang="ru-RU" sz="3600" dirty="0"/>
          </a:p>
        </p:txBody>
      </p:sp>
      <p:sp>
        <p:nvSpPr>
          <p:cNvPr id="3" name="Содержимое 2"/>
          <p:cNvSpPr>
            <a:spLocks noGrp="1"/>
          </p:cNvSpPr>
          <p:nvPr>
            <p:ph idx="1"/>
          </p:nvPr>
        </p:nvSpPr>
        <p:spPr/>
        <p:txBody>
          <a:bodyPr>
            <a:normAutofit fontScale="85000" lnSpcReduction="10000"/>
          </a:bodyPr>
          <a:lstStyle/>
          <a:p>
            <a:r>
              <a:rPr lang="ru-RU" dirty="0" smtClean="0"/>
              <a:t>Качественный </a:t>
            </a:r>
            <a:r>
              <a:rPr lang="ru-RU" dirty="0"/>
              <a:t>состав по основным </a:t>
            </a:r>
            <a:r>
              <a:rPr lang="ru-RU" dirty="0" err="1" smtClean="0"/>
              <a:t>нутриентам</a:t>
            </a:r>
            <a:r>
              <a:rPr lang="ru-RU" dirty="0" smtClean="0"/>
              <a:t>:</a:t>
            </a:r>
            <a:endParaRPr lang="ru-RU" dirty="0"/>
          </a:p>
          <a:p>
            <a:r>
              <a:rPr lang="ru-RU" b="1" dirty="0"/>
              <a:t>По белкам</a:t>
            </a:r>
            <a:r>
              <a:rPr lang="ru-RU" dirty="0"/>
              <a:t>: сывороточная и казеиновая формула, преимущества и недостатки  каждой  из них. Понятие о нуклеотидах, </a:t>
            </a:r>
            <a:r>
              <a:rPr lang="ru-RU" dirty="0" err="1"/>
              <a:t>таурине</a:t>
            </a:r>
            <a:r>
              <a:rPr lang="ru-RU" dirty="0"/>
              <a:t>, </a:t>
            </a:r>
            <a:r>
              <a:rPr lang="ru-RU" dirty="0" err="1"/>
              <a:t>карнитине</a:t>
            </a:r>
            <a:r>
              <a:rPr lang="ru-RU" dirty="0"/>
              <a:t>.</a:t>
            </a:r>
          </a:p>
          <a:p>
            <a:r>
              <a:rPr lang="ru-RU" b="1" dirty="0"/>
              <a:t>По жирам</a:t>
            </a:r>
            <a:r>
              <a:rPr lang="ru-RU" dirty="0"/>
              <a:t>: ПНЖК.</a:t>
            </a:r>
          </a:p>
          <a:p>
            <a:r>
              <a:rPr lang="ru-RU" b="1" dirty="0"/>
              <a:t>По углеводам</a:t>
            </a:r>
            <a:r>
              <a:rPr lang="ru-RU" dirty="0"/>
              <a:t>: бета-лактоза, олигосахариды.</a:t>
            </a:r>
          </a:p>
          <a:p>
            <a:r>
              <a:rPr lang="ru-RU" b="1" dirty="0"/>
              <a:t>Минеральные компоненты</a:t>
            </a:r>
            <a:r>
              <a:rPr lang="ru-RU" dirty="0"/>
              <a:t>:</a:t>
            </a:r>
          </a:p>
          <a:p>
            <a:r>
              <a:rPr lang="ru-RU" dirty="0" err="1"/>
              <a:t>Эссенциальные</a:t>
            </a:r>
            <a:r>
              <a:rPr lang="ru-RU" dirty="0"/>
              <a:t>: железо,  йод, фтор, цинк, селен, кобальт, марганец, молибден, медь, </a:t>
            </a:r>
            <a:r>
              <a:rPr lang="ru-RU" dirty="0" smtClean="0"/>
              <a:t>хром</a:t>
            </a:r>
            <a:endParaRPr lang="ru-RU" dirty="0"/>
          </a:p>
          <a:p>
            <a:endParaRPr lang="ru-RU"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r>
              <a:rPr lang="ru-RU" smtClean="0"/>
              <a:t>ГЛОССАРИЙ</a:t>
            </a:r>
          </a:p>
        </p:txBody>
      </p:sp>
      <p:sp>
        <p:nvSpPr>
          <p:cNvPr id="54275" name="Rectangle 3"/>
          <p:cNvSpPr>
            <a:spLocks noGrp="1" noRot="1" noChangeArrowheads="1"/>
          </p:cNvSpPr>
          <p:nvPr>
            <p:ph idx="1"/>
          </p:nvPr>
        </p:nvSpPr>
        <p:spPr/>
        <p:txBody>
          <a:bodyPr>
            <a:normAutofit lnSpcReduction="10000"/>
          </a:bodyPr>
          <a:lstStyle/>
          <a:p>
            <a:pPr marL="609600" indent="-609600" algn="just" fontAlgn="auto">
              <a:lnSpc>
                <a:spcPct val="80000"/>
              </a:lnSpc>
              <a:spcAft>
                <a:spcPts val="0"/>
              </a:spcAft>
              <a:buClr>
                <a:schemeClr val="accent3"/>
              </a:buClr>
              <a:buFont typeface="Wingdings 2"/>
              <a:buChar char=""/>
              <a:defRPr/>
            </a:pPr>
            <a:r>
              <a:rPr lang="ru-RU" sz="2800">
                <a:latin typeface="Times New Roman" pitchFamily="18" charset="0"/>
              </a:rPr>
              <a:t>беззлаковые смеси – смеси, не содержащие глютена</a:t>
            </a:r>
          </a:p>
          <a:p>
            <a:pPr marL="609600" indent="-609600" algn="just" fontAlgn="auto">
              <a:lnSpc>
                <a:spcPct val="80000"/>
              </a:lnSpc>
              <a:spcAft>
                <a:spcPts val="0"/>
              </a:spcAft>
              <a:buClr>
                <a:schemeClr val="accent3"/>
              </a:buClr>
              <a:buFont typeface="Wingdings 2"/>
              <a:buChar char=""/>
              <a:defRPr/>
            </a:pPr>
            <a:r>
              <a:rPr lang="ru-RU" sz="2800">
                <a:latin typeface="Times New Roman" pitchFamily="18" charset="0"/>
              </a:rPr>
              <a:t>сывороточная формула – преобладание сывороточных белков (соотношение сывороточного белка к казеину = 60:40)</a:t>
            </a:r>
          </a:p>
          <a:p>
            <a:pPr marL="609600" indent="-609600" algn="just" fontAlgn="auto">
              <a:lnSpc>
                <a:spcPct val="80000"/>
              </a:lnSpc>
              <a:spcAft>
                <a:spcPts val="0"/>
              </a:spcAft>
              <a:buClr>
                <a:schemeClr val="accent3"/>
              </a:buClr>
              <a:buFont typeface="Wingdings 2"/>
              <a:buChar char=""/>
              <a:defRPr/>
            </a:pPr>
            <a:r>
              <a:rPr lang="ru-RU" sz="2800">
                <a:latin typeface="Times New Roman" pitchFamily="18" charset="0"/>
              </a:rPr>
              <a:t>казеиновая формула – преобладание казеина (соотношение = 30:70 – 40:60)</a:t>
            </a:r>
          </a:p>
          <a:p>
            <a:pPr marL="609600" indent="-609600" algn="just" fontAlgn="auto">
              <a:lnSpc>
                <a:spcPct val="80000"/>
              </a:lnSpc>
              <a:spcAft>
                <a:spcPts val="0"/>
              </a:spcAft>
              <a:buClr>
                <a:schemeClr val="accent3"/>
              </a:buClr>
              <a:buFont typeface="Wingdings 2"/>
              <a:buChar char=""/>
              <a:defRPr/>
            </a:pPr>
            <a:r>
              <a:rPr lang="ru-RU" sz="2800">
                <a:latin typeface="Times New Roman" pitchFamily="18" charset="0"/>
              </a:rPr>
              <a:t>белковые гидролизаты</a:t>
            </a:r>
          </a:p>
          <a:p>
            <a:pPr marL="609600" indent="-609600" algn="just" fontAlgn="auto">
              <a:lnSpc>
                <a:spcPct val="80000"/>
              </a:lnSpc>
              <a:spcAft>
                <a:spcPts val="0"/>
              </a:spcAft>
              <a:buClr>
                <a:schemeClr val="accent3"/>
              </a:buClr>
              <a:buFont typeface="Wingdings 2"/>
              <a:buChar char=""/>
              <a:defRPr/>
            </a:pPr>
            <a:r>
              <a:rPr lang="ru-RU" sz="2800">
                <a:latin typeface="Times New Roman" pitchFamily="18" charset="0"/>
              </a:rPr>
              <a:t>антирефлюксная смесь (АР)</a:t>
            </a:r>
          </a:p>
          <a:p>
            <a:pPr marL="609600" indent="-609600" algn="just" fontAlgn="auto">
              <a:lnSpc>
                <a:spcPct val="80000"/>
              </a:lnSpc>
              <a:spcAft>
                <a:spcPts val="0"/>
              </a:spcAft>
              <a:buClr>
                <a:schemeClr val="accent3"/>
              </a:buClr>
              <a:buFont typeface="Wingdings 2"/>
              <a:buChar char=""/>
              <a:defRPr/>
            </a:pPr>
            <a:r>
              <a:rPr lang="ru-RU" sz="2800">
                <a:latin typeface="Times New Roman" pitchFamily="18" charset="0"/>
              </a:rPr>
              <a:t>гипоаллергенная смесь (ГА)</a:t>
            </a:r>
          </a:p>
          <a:p>
            <a:pPr marL="609600" indent="-609600" algn="just" fontAlgn="auto">
              <a:lnSpc>
                <a:spcPct val="80000"/>
              </a:lnSpc>
              <a:spcAft>
                <a:spcPts val="0"/>
              </a:spcAft>
              <a:buClr>
                <a:schemeClr val="accent3"/>
              </a:buClr>
              <a:buFont typeface="Wingdings 2"/>
              <a:buChar char=""/>
              <a:defRPr/>
            </a:pPr>
            <a:r>
              <a:rPr lang="ru-RU" sz="2800">
                <a:latin typeface="Times New Roman" pitchFamily="18" charset="0"/>
              </a:rPr>
              <a:t>безлактозная смесь</a:t>
            </a:r>
          </a:p>
          <a:p>
            <a:pPr marL="609600" indent="-609600" algn="just" fontAlgn="auto">
              <a:lnSpc>
                <a:spcPct val="80000"/>
              </a:lnSpc>
              <a:spcAft>
                <a:spcPts val="0"/>
              </a:spcAft>
              <a:buClr>
                <a:schemeClr val="accent3"/>
              </a:buClr>
              <a:buFont typeface="Wingdings 2"/>
              <a:buChar char=""/>
              <a:defRPr/>
            </a:pPr>
            <a:r>
              <a:rPr lang="ru-RU" sz="2800">
                <a:latin typeface="Times New Roman" pitchFamily="18" charset="0"/>
              </a:rPr>
              <a:t>«переднее», «заднее» молоко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ru-RU" b="1" dirty="0" smtClean="0">
                <a:solidFill>
                  <a:srgbClr val="33CC33"/>
                </a:solidFill>
                <a:latin typeface="Times New Roman" pitchFamily="18" charset="0"/>
                <a:cs typeface="Times New Roman" pitchFamily="18" charset="0"/>
              </a:rPr>
              <a:t>Спасибо за внимание!</a:t>
            </a:r>
          </a:p>
        </p:txBody>
      </p:sp>
      <p:pic>
        <p:nvPicPr>
          <p:cNvPr id="34819" name="Picture 4" descr="potito-1-aприкорм"/>
          <p:cNvPicPr>
            <a:picLocks noChangeAspect="1" noChangeArrowheads="1"/>
          </p:cNvPicPr>
          <p:nvPr/>
        </p:nvPicPr>
        <p:blipFill>
          <a:blip r:embed="rId2"/>
          <a:srcRect/>
          <a:stretch>
            <a:fillRect/>
          </a:stretch>
        </p:blipFill>
        <p:spPr bwMode="auto">
          <a:xfrm>
            <a:off x="1403350" y="1985963"/>
            <a:ext cx="6264275" cy="4067175"/>
          </a:xfrm>
          <a:prstGeom prst="rect">
            <a:avLst/>
          </a:prstGeom>
          <a:noFill/>
          <a:ln w="9525">
            <a:noFill/>
            <a:miter lim="800000"/>
            <a:headEnd/>
            <a:tailEnd/>
          </a:ln>
        </p:spPr>
      </p:pic>
    </p:spTree>
    <p:extLst>
      <p:ext uri="{BB962C8B-B14F-4D97-AF65-F5344CB8AC3E}">
        <p14:creationId xmlns:p14="http://schemas.microsoft.com/office/powerpoint/2010/main" val="623401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728"/>
            <a:ext cx="9144000" cy="1143000"/>
          </a:xfrm>
        </p:spPr>
        <p:txBody>
          <a:bodyPr>
            <a:normAutofit fontScale="90000"/>
          </a:bodyPr>
          <a:lstStyle/>
          <a:p>
            <a:r>
              <a:rPr lang="ru-RU" sz="2400" b="1" dirty="0" smtClean="0">
                <a:latin typeface="Times New Roman" pitchFamily="18" charset="0"/>
                <a:cs typeface="Times New Roman" pitchFamily="18" charset="0"/>
              </a:rPr>
              <a:t>Международный кодекс по маркетингу заменителей грудного молока </a:t>
            </a:r>
            <a:r>
              <a:rPr lang="ru-RU" sz="2400" dirty="0" smtClean="0">
                <a:latin typeface="Times New Roman" pitchFamily="18" charset="0"/>
                <a:cs typeface="Times New Roman" pitchFamily="18" charset="0"/>
              </a:rPr>
              <a:t>резолюция </a:t>
            </a:r>
            <a:r>
              <a:rPr lang="ru-RU" sz="2400" dirty="0" smtClean="0">
                <a:latin typeface="Times New Roman" pitchFamily="18" charset="0"/>
                <a:cs typeface="Times New Roman" pitchFamily="18" charset="0"/>
                <a:hlinkClick r:id="rId2" tooltip="Всемирная ассамблея здравоохранения"/>
              </a:rPr>
              <a:t>Всемирной ассамблеи здравоохранения</a:t>
            </a:r>
            <a:r>
              <a:rPr lang="ru-RU" sz="2400" dirty="0" smtClean="0">
                <a:latin typeface="Times New Roman" pitchFamily="18" charset="0"/>
                <a:cs typeface="Times New Roman" pitchFamily="18" charset="0"/>
              </a:rPr>
              <a:t> при </a:t>
            </a:r>
            <a:r>
              <a:rPr lang="ru-RU" sz="2400" dirty="0" smtClean="0">
                <a:latin typeface="Times New Roman" pitchFamily="18" charset="0"/>
                <a:cs typeface="Times New Roman" pitchFamily="18" charset="0"/>
                <a:hlinkClick r:id="rId3" tooltip="Всемирная организация здравоохранения"/>
              </a:rPr>
              <a:t>Всемирной организации здравоохранения</a:t>
            </a:r>
            <a:r>
              <a:rPr lang="ru-RU" sz="2400" dirty="0" smtClean="0">
                <a:latin typeface="Times New Roman" pitchFamily="18" charset="0"/>
                <a:cs typeface="Times New Roman" pitchFamily="18" charset="0"/>
              </a:rPr>
              <a:t>, принятая в </a:t>
            </a:r>
            <a:r>
              <a:rPr lang="ru-RU" sz="2400" dirty="0" smtClean="0">
                <a:latin typeface="Times New Roman" pitchFamily="18" charset="0"/>
                <a:cs typeface="Times New Roman" pitchFamily="18" charset="0"/>
                <a:hlinkClick r:id="rId4" tooltip="1981"/>
              </a:rPr>
              <a:t>1981</a:t>
            </a:r>
            <a:r>
              <a:rPr lang="ru-RU" sz="2400" dirty="0" smtClean="0">
                <a:latin typeface="Times New Roman" pitchFamily="18" charset="0"/>
                <a:cs typeface="Times New Roman" pitchFamily="18" charset="0"/>
              </a:rPr>
              <a:t> году.</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3" name="Содержимое 2"/>
          <p:cNvSpPr>
            <a:spLocks noGrp="1"/>
          </p:cNvSpPr>
          <p:nvPr>
            <p:ph idx="1"/>
          </p:nvPr>
        </p:nvSpPr>
        <p:spPr>
          <a:xfrm>
            <a:off x="0" y="1357298"/>
            <a:ext cx="9144000" cy="4768865"/>
          </a:xfrm>
        </p:spPr>
        <p:txBody>
          <a:bodyPr>
            <a:noAutofit/>
          </a:bodyPr>
          <a:lstStyle/>
          <a:p>
            <a:r>
              <a:rPr lang="ru-RU" sz="1400" b="1" dirty="0" smtClean="0"/>
              <a:t>Главные положения Кодекса</a:t>
            </a:r>
          </a:p>
          <a:p>
            <a:r>
              <a:rPr lang="ru-RU" sz="1400" b="1" dirty="0" smtClean="0"/>
              <a:t>Никакой рекламы любых заменителей грудного молока (любого продукта, который рекламируется или предлагается для замены грудного молока), никакой рекламы бутылок для кормления и сосок.</a:t>
            </a:r>
          </a:p>
          <a:p>
            <a:r>
              <a:rPr lang="ru-RU" sz="1400" dirty="0" smtClean="0"/>
              <a:t>Никаких бесплатных образцов и пробников.</a:t>
            </a:r>
          </a:p>
          <a:p>
            <a:r>
              <a:rPr lang="ru-RU" sz="1400" dirty="0" smtClean="0"/>
              <a:t>Никакой рекламы в учреждениях здравоохранения или через них. Отказ от бесплатных или дешевых поставок (смесей).</a:t>
            </a:r>
          </a:p>
          <a:p>
            <a:r>
              <a:rPr lang="ru-RU" sz="1400" dirty="0" smtClean="0"/>
              <a:t>Никаких контактов между персоналом, занимающимся маркетингом, и матерями (включая медицинских работников, нанятых компаниями, чтобы обучать или рекомендовать).</a:t>
            </a:r>
          </a:p>
          <a:p>
            <a:r>
              <a:rPr lang="ru-RU" sz="1400" dirty="0" smtClean="0"/>
              <a:t>Никаких подарков или образцов для личного пользования медицинским работникам или их семьям.</a:t>
            </a:r>
          </a:p>
          <a:p>
            <a:r>
              <a:rPr lang="ru-RU" sz="1400" dirty="0" smtClean="0"/>
              <a:t>Надписи на этикетках должны быть на языке той страны, где продается продукт. </a:t>
            </a:r>
            <a:r>
              <a:rPr lang="ru-RU" sz="1400" b="1" dirty="0" smtClean="0"/>
              <a:t>На этикетках не должно быть слов или картинок (например, утверждений о пользе продукта для здоровья или изображений младенцев), идеализирующих искусственное вскармливание.</a:t>
            </a:r>
          </a:p>
          <a:p>
            <a:r>
              <a:rPr lang="ru-RU" sz="1400" b="1" dirty="0" smtClean="0"/>
              <a:t>Медицинским работникам надо предоставлять только научную и основанную на фактах информацию.</a:t>
            </a:r>
          </a:p>
          <a:p>
            <a:r>
              <a:rPr lang="ru-RU" sz="1400" dirty="0" smtClean="0"/>
              <a:t>Правительства должны гарантировать предоставление только последовательной и объективной информации о кормлении младенцев и маленьких детей.</a:t>
            </a:r>
          </a:p>
          <a:p>
            <a:r>
              <a:rPr lang="ru-RU" sz="1400" b="1" dirty="0" smtClean="0"/>
              <a:t>Вся информация об искусственном вскармливании, включая этикетки, должна четко объяснять преимущества грудного вскармливания и предупреждать о затратах и опасностях, связанных с искусственным вскармливанием.</a:t>
            </a:r>
          </a:p>
          <a:p>
            <a:r>
              <a:rPr lang="ru-RU" sz="1400" dirty="0" smtClean="0"/>
              <a:t>Неподходящие изделия и продукты, такие как </a:t>
            </a:r>
            <a:r>
              <a:rPr lang="ru-RU" sz="1400" dirty="0" smtClean="0">
                <a:hlinkClick r:id="rId5" tooltip="Сгущенное молоко"/>
              </a:rPr>
              <a:t>сгущенное молоко</a:t>
            </a:r>
            <a:r>
              <a:rPr lang="ru-RU" sz="1400" dirty="0" smtClean="0"/>
              <a:t>, не должны предлагаться для детского питания.</a:t>
            </a:r>
          </a:p>
          <a:p>
            <a:r>
              <a:rPr lang="ru-RU" sz="1400" dirty="0" smtClean="0"/>
              <a:t>Все продукты должны быть высококачественными и произведенными с учетом климатических условий и условий хранения в тех странах, где они будут использоваться.</a:t>
            </a:r>
          </a:p>
          <a:p>
            <a:endParaRPr lang="ru-RU"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571472" y="571480"/>
            <a:ext cx="8229600" cy="1143000"/>
          </a:xfrm>
        </p:spPr>
        <p:txBody>
          <a:bodyPr/>
          <a:lstStyle/>
          <a:p>
            <a:r>
              <a:rPr lang="ru-RU" sz="4000" dirty="0">
                <a:solidFill>
                  <a:srgbClr val="D6338C"/>
                </a:solidFill>
                <a:latin typeface="Times New Roman" pitchFamily="18" charset="0"/>
                <a:cs typeface="Times New Roman" pitchFamily="18" charset="0"/>
              </a:rPr>
              <a:t>Мировые данные</a:t>
            </a:r>
          </a:p>
        </p:txBody>
      </p:sp>
      <p:sp>
        <p:nvSpPr>
          <p:cNvPr id="403459" name="Rectangle 3"/>
          <p:cNvSpPr>
            <a:spLocks noGrp="1" noChangeArrowheads="1"/>
          </p:cNvSpPr>
          <p:nvPr>
            <p:ph idx="1"/>
          </p:nvPr>
        </p:nvSpPr>
        <p:spPr>
          <a:xfrm>
            <a:off x="142844" y="714356"/>
            <a:ext cx="8858312" cy="5072098"/>
          </a:xfrm>
        </p:spPr>
        <p:txBody>
          <a:bodyPr>
            <a:normAutofit fontScale="92500" lnSpcReduction="10000"/>
          </a:bodyPr>
          <a:lstStyle/>
          <a:p>
            <a:pPr>
              <a:lnSpc>
                <a:spcPct val="90000"/>
              </a:lnSpc>
              <a:buFont typeface="Wingdings" pitchFamily="2" charset="2"/>
              <a:buChar char="Ø"/>
            </a:pPr>
            <a:endParaRPr lang="ru-RU" sz="2400" dirty="0" smtClean="0"/>
          </a:p>
          <a:p>
            <a:pPr>
              <a:lnSpc>
                <a:spcPct val="90000"/>
              </a:lnSpc>
              <a:buFont typeface="Wingdings" pitchFamily="2" charset="2"/>
              <a:buChar char="Ø"/>
            </a:pPr>
            <a:endParaRPr lang="ru-RU" sz="2400" dirty="0" smtClean="0"/>
          </a:p>
          <a:p>
            <a:pPr>
              <a:lnSpc>
                <a:spcPct val="90000"/>
              </a:lnSpc>
              <a:buFont typeface="Wingdings" pitchFamily="2" charset="2"/>
              <a:buNone/>
            </a:pPr>
            <a:endParaRPr lang="ru-RU" sz="2400" dirty="0"/>
          </a:p>
          <a:p>
            <a:pPr algn="just">
              <a:lnSpc>
                <a:spcPct val="90000"/>
              </a:lnSpc>
              <a:buFont typeface="Wingdings" pitchFamily="2" charset="2"/>
              <a:buChar char="Ø"/>
            </a:pPr>
            <a:r>
              <a:rPr lang="ru-RU" sz="3600" dirty="0">
                <a:latin typeface="Times New Roman" pitchFamily="18" charset="0"/>
                <a:cs typeface="Times New Roman" pitchFamily="18" charset="0"/>
              </a:rPr>
              <a:t>Эпидемиологические исследования, проведенные по инициативе ВОЗ в 1999-2002гг., показали, что одной из ведущих причин широкой распространенности  гастроэнтерологических, </a:t>
            </a:r>
            <a:r>
              <a:rPr lang="ru-RU" sz="3600" dirty="0" err="1">
                <a:latin typeface="Times New Roman" pitchFamily="18" charset="0"/>
                <a:cs typeface="Times New Roman" pitchFamily="18" charset="0"/>
              </a:rPr>
              <a:t>аллергологических</a:t>
            </a:r>
            <a:r>
              <a:rPr lang="ru-RU" sz="3600" dirty="0">
                <a:latin typeface="Times New Roman" pitchFamily="18" charset="0"/>
                <a:cs typeface="Times New Roman" pitchFamily="18" charset="0"/>
              </a:rPr>
              <a:t>, иммунологических заболеваний среди детского и взрослого населения являются искусственное вскармливание и раннее введение прикорма.</a:t>
            </a:r>
          </a:p>
        </p:txBody>
      </p:sp>
    </p:spTree>
    <p:extLst>
      <p:ext uri="{BB962C8B-B14F-4D97-AF65-F5344CB8AC3E}">
        <p14:creationId xmlns:p14="http://schemas.microsoft.com/office/powerpoint/2010/main" val="1057131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10000"/>
          </a:bodyPr>
          <a:lstStyle/>
          <a:p>
            <a:r>
              <a:rPr lang="ru-RU" dirty="0" smtClean="0">
                <a:latin typeface="Times New Roman" pitchFamily="18" charset="0"/>
                <a:cs typeface="Times New Roman" pitchFamily="18" charset="0"/>
              </a:rPr>
              <a:t>В</a:t>
            </a:r>
            <a:r>
              <a:rPr lang="ru-RU" dirty="0">
                <a:latin typeface="Times New Roman" pitchFamily="18" charset="0"/>
                <a:cs typeface="Times New Roman" pitchFamily="18" charset="0"/>
              </a:rPr>
              <a:t> питании как здоровых, так и больных детей приоритет отдается грудному вскармливанию.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При </a:t>
            </a:r>
            <a:r>
              <a:rPr lang="ru-RU" dirty="0">
                <a:latin typeface="Times New Roman" pitchFamily="18" charset="0"/>
                <a:cs typeface="Times New Roman" pitchFamily="18" charset="0"/>
              </a:rPr>
              <a:t>отсутствии материнского молока рекомендуется применение адаптированных молочных смесей, что позволяет обеспечить адекватный рост и развитие ребенка.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В </a:t>
            </a:r>
            <a:r>
              <a:rPr lang="ru-RU" dirty="0">
                <a:latin typeface="Times New Roman" pitchFamily="18" charset="0"/>
                <a:cs typeface="Times New Roman" pitchFamily="18" charset="0"/>
              </a:rPr>
              <a:t>случаях функциональных нарушений, </a:t>
            </a:r>
            <a:r>
              <a:rPr lang="ru-RU" dirty="0" err="1">
                <a:latin typeface="Times New Roman" pitchFamily="18" charset="0"/>
                <a:cs typeface="Times New Roman" pitchFamily="18" charset="0"/>
              </a:rPr>
              <a:t>лактазной</a:t>
            </a:r>
            <a:r>
              <a:rPr lang="ru-RU" dirty="0">
                <a:latin typeface="Times New Roman" pitchFamily="18" charset="0"/>
                <a:cs typeface="Times New Roman" pitchFamily="18" charset="0"/>
              </a:rPr>
              <a:t> недостаточности, пищевой аллергии использование продуктов целенаправленного действия дает возможность улучшить состояние детей и обеспечить хорошее качество жизни.</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1185</TotalTime>
  <Words>2636</Words>
  <Application>Microsoft Office PowerPoint</Application>
  <PresentationFormat>Экран (4:3)</PresentationFormat>
  <Paragraphs>362</Paragraphs>
  <Slides>62</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62</vt:i4>
      </vt:variant>
    </vt:vector>
  </HeadingPairs>
  <TitlesOfParts>
    <vt:vector size="63" baseType="lpstr">
      <vt:lpstr>Тема Office</vt:lpstr>
      <vt:lpstr> А.А.Джумагазиев  Астраханский государственный медицинский университет </vt:lpstr>
      <vt:lpstr>Презентация PowerPoint</vt:lpstr>
      <vt:lpstr>Презентация PowerPoint</vt:lpstr>
      <vt:lpstr>Презентация PowerPoint</vt:lpstr>
      <vt:lpstr>Цель программы: </vt:lpstr>
      <vt:lpstr>ТЕРМИНОЛОГИЯ </vt:lpstr>
      <vt:lpstr>Международный кодекс по маркетингу заменителей грудного молока резолюция Всемирной ассамблеи здравоохранения при Всемирной организации здравоохранения, принятая в 1981 году. </vt:lpstr>
      <vt:lpstr>Мировые данные</vt:lpstr>
      <vt:lpstr>Презентация PowerPoint</vt:lpstr>
      <vt:lpstr>Искусственные смеси для вскармливания здоровых детей первого года жизни должны: </vt:lpstr>
      <vt:lpstr>Рейтинг лучших детских молочных смесей 2019 года для новорожденных, грудничков</vt:lpstr>
      <vt:lpstr>Презентация PowerPoint</vt:lpstr>
      <vt:lpstr>Abbott </vt:lpstr>
      <vt:lpstr>Презентация PowerPoint</vt:lpstr>
      <vt:lpstr>Презентация PowerPoint</vt:lpstr>
      <vt:lpstr>Характеристика современных адаптированных смесей.</vt:lpstr>
      <vt:lpstr>Презентация PowerPoint</vt:lpstr>
      <vt:lpstr>Презентация PowerPoint</vt:lpstr>
      <vt:lpstr>Презентация PowerPoint</vt:lpstr>
      <vt:lpstr>Докорм и прикорм</vt:lpstr>
      <vt:lpstr>Прикорм в отечественной практике                в историческом аспекте Новые тенденции</vt:lpstr>
      <vt:lpstr>Прикорм в отечественной практике                в историческом аспекте Новые тенденции</vt:lpstr>
      <vt:lpstr>Новые тенденции в назначении прикорма</vt:lpstr>
      <vt:lpstr>Прикорм в отечественной практике               в историческом аспекте Новые тенденции</vt:lpstr>
      <vt:lpstr>Прикорм в отечественной практике                в историческом аспекте Новые тенденции</vt:lpstr>
      <vt:lpstr>В настоящее время сроки введения прикорма, принятые во всем мире:</vt:lpstr>
      <vt:lpstr>Современные нормативные документы сроков введения прикорма принятые в РФ </vt:lpstr>
      <vt:lpstr>Согласно нормативным документам РФ оптимальным сроком введения прикорма считается период  с 4 до 6 мес. жизни.  </vt:lpstr>
      <vt:lpstr>Критерии готовности ребенка к введению прикорма  </vt:lpstr>
      <vt:lpstr>Схема введения продуктов прикорма, утвержденная  Национальной программой оптимизации вскармливания детей первого года жизни в РФ 2009 г.</vt:lpstr>
      <vt:lpstr>Первый прикорм</vt:lpstr>
      <vt:lpstr>Первый прикорм</vt:lpstr>
      <vt:lpstr>Второй прикорм</vt:lpstr>
      <vt:lpstr>Третий прикорм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Лечебное питание </vt:lpstr>
      <vt:lpstr>Презентация PowerPoint</vt:lpstr>
      <vt:lpstr>Специализированные смеси для детей  с функциональными нарушениями  желудочно-кишечного тракта</vt:lpstr>
      <vt:lpstr>Презентация PowerPoint</vt:lpstr>
      <vt:lpstr>Презентация PowerPoint</vt:lpstr>
      <vt:lpstr>Презентация PowerPoint</vt:lpstr>
      <vt:lpstr>Низколактозные и безлактозные смеси </vt:lpstr>
      <vt:lpstr>Низколактозные и безлактозные смеси </vt:lpstr>
      <vt:lpstr>Новым в детской диетологии является создание сухих адаптированных кисломолочных смесей </vt:lpstr>
      <vt:lpstr>Презентация PowerPoint</vt:lpstr>
      <vt:lpstr>Кисломолочные смеси</vt:lpstr>
      <vt:lpstr>   Инфатрини Специализированный продукт для лечебного питания  от 0 до 18 мес. (или с массой тела до 8 кг).  </vt:lpstr>
      <vt:lpstr>МИНИСТЕРСТВО ЗДРАВООХРАНЕНИЯ РОССИЙСКОЙ ФЕДЕРАЦИИ СОЮЗ ПЕДИАТРОВ РОССИИ РОССИЙСКАЯ АССОЦИАЦИЯ АЛЛЕРГОЛОГОВ И КЛИНИЧЕСКИХ ИММУНОЛОГОВ</vt:lpstr>
      <vt:lpstr>Презентация PowerPoint</vt:lpstr>
      <vt:lpstr>Гипоаллергенные продукты, созданные на основе гидролизатов молочного белка </vt:lpstr>
      <vt:lpstr>Презентация PowerPoint</vt:lpstr>
      <vt:lpstr>Презентация PowerPoint</vt:lpstr>
      <vt:lpstr>Высоко гидролизованные</vt:lpstr>
      <vt:lpstr>Презентация PowerPoint</vt:lpstr>
      <vt:lpstr>Что еще необходимо знать по  данной проблеме ? </vt:lpstr>
      <vt:lpstr>ГЛОССАРИЙ</vt:lpstr>
      <vt:lpstr>Спасибо за внимание!</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Современные аспекты  лечебного питания детей.  Смеси для вскармливания детей, показания к их применению</dc:title>
  <dc:creator>User</dc:creator>
  <cp:lastModifiedBy>Анвар</cp:lastModifiedBy>
  <cp:revision>83</cp:revision>
  <dcterms:created xsi:type="dcterms:W3CDTF">2015-11-17T14:53:11Z</dcterms:created>
  <dcterms:modified xsi:type="dcterms:W3CDTF">2020-04-07T16:19:26Z</dcterms:modified>
</cp:coreProperties>
</file>