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308" r:id="rId3"/>
    <p:sldId id="299" r:id="rId4"/>
    <p:sldId id="286" r:id="rId5"/>
    <p:sldId id="287" r:id="rId6"/>
    <p:sldId id="300" r:id="rId7"/>
    <p:sldId id="303" r:id="rId8"/>
    <p:sldId id="301" r:id="rId9"/>
    <p:sldId id="302" r:id="rId10"/>
    <p:sldId id="305" r:id="rId11"/>
    <p:sldId id="290" r:id="rId12"/>
    <p:sldId id="291" r:id="rId13"/>
    <p:sldId id="304" r:id="rId14"/>
    <p:sldId id="292" r:id="rId15"/>
    <p:sldId id="293" r:id="rId16"/>
    <p:sldId id="294" r:id="rId17"/>
    <p:sldId id="295" r:id="rId18"/>
    <p:sldId id="306" r:id="rId19"/>
    <p:sldId id="297" r:id="rId20"/>
    <p:sldId id="296" r:id="rId21"/>
    <p:sldId id="298" r:id="rId22"/>
    <p:sldId id="288" r:id="rId23"/>
    <p:sldId id="289" r:id="rId24"/>
    <p:sldId id="307" r:id="rId25"/>
    <p:sldId id="264" r:id="rId26"/>
    <p:sldId id="318" r:id="rId27"/>
    <p:sldId id="309" r:id="rId28"/>
    <p:sldId id="265" r:id="rId29"/>
    <p:sldId id="266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9" r:id="rId38"/>
    <p:sldId id="320" r:id="rId39"/>
    <p:sldId id="321" r:id="rId40"/>
    <p:sldId id="274" r:id="rId41"/>
    <p:sldId id="275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317" r:id="rId51"/>
    <p:sldId id="285" r:id="rId52"/>
    <p:sldId id="258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346" r:id="rId78"/>
    <p:sldId id="347" r:id="rId79"/>
    <p:sldId id="348" r:id="rId8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003DA-8D07-4DFD-8420-23CC6D44D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EBA4-433B-44A6-BDC3-133AA0B15F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434DA-4A8A-46B1-A986-76DCF6E26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7658-0A03-4FA4-822C-37C1E7822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81FB-D304-4DF9-B05C-5ACCDAA87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GCH_3B18_02Na.av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podokonnik.ru/show_good.php?idtov=3009" TargetMode="External"/><Relationship Id="rId7" Type="http://schemas.openxmlformats.org/officeDocument/2006/relationships/hyperlink" Target="http://www.podokonnik.ru/show_good.php?idtov=3023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hyperlink" Target="http://www.podokonnik.ru/show_good.php?idtov=4014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5.jpeg"/><Relationship Id="rId9" Type="http://schemas.openxmlformats.org/officeDocument/2006/relationships/hyperlink" Target="http://www.podokonnik.ru/show_good.php?idtov=3003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podokonnik.ru/show_good.php?idtov=60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.podokonnik.ru/show_good.php?idtov=5101&amp;grid=78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316835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гигиена  ОСОБЕННОСТИ  при использовании СРЕДСТВ  БЫТОВОЙ  ХИМИИ и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полимеров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Сбор и утилизация медицинских отходов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1414"/>
            <a:ext cx="9144000" cy="200026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Минздрава России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 кафедрой: д.б.н., профессор</a:t>
            </a:r>
          </a:p>
          <a:p>
            <a:pPr algn="ctr">
              <a:lnSpc>
                <a:spcPct val="9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Василий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5445224"/>
            <a:ext cx="62150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Лектор: доцент, к.м.н. кафедры общей гигиены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Антонова Алена Анатольевна</a:t>
            </a:r>
          </a:p>
          <a:p>
            <a:pPr algn="ctr"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15.05.2020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Смесь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натриевых солей кислых сложных эфиров высших спиртов и серной кислоты: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-OH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R-CH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-O-SO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-ONa +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(СМС)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многокомпо-нентные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композиции, применяемые в водных растворах для интенсификации удаления загрязнений с различных твердых поверхностей - тканей, волокон, металлов,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кера-мики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стекла ….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СМС белье стирается при той же температуре, что и с мылом, но требуется менее длительное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механичес-кое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воздействие, и это способствует удлинению срока службы белья. Препараты в отличие от мыла не образуют налета на посуде, легко удаляются с тканей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полоска-нии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применяются при ручной и машинной стирке.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Первое СМС появилось в 1916 году, немецкий химик Фриц Понтера, и предназначалось только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промышлен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использования.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Бытовые СМС выпускаются с 1935 года, когда они стали менее вредными для кожи рук. С тех пор разработан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це-лый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ряд СМС узкого назначения.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СМС – польза или вред?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Некоторую опасность для здоровья человека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представля-ют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основные составляющие СМС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поверхностно-актив-ные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вещества. Попадая в организм человека и разрушаясь, ПАВ образуют перекиси, сжигающие мембраны клеток. После использования моющих средств ПАВ полностью не смываются с поверхности.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Виды СМС: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товарной форме: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сыпучие - порошкообразные, хлопьевидные,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пастообразные, 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жидкие,</a:t>
            </a:r>
          </a:p>
          <a:p>
            <a:pPr marL="3540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кусковые.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назначению: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бытовые,</a:t>
            </a:r>
          </a:p>
          <a:p>
            <a:pPr marL="442913" indent="0">
              <a:lnSpc>
                <a:spcPts val="33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технические.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 сфере применения и специфике субстрата: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машинной стирки сильно загрязненного белья, 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изделий из тонких, чувствительных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поврежде-нию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усадке тканей,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стирки и отбеливания с кипячением,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с ферментами для низкотемпературной стирки.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Состав СМС: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36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поверхностно-активные вещества (ПАВ) - обладающие моющим, смачивающим и антистатическим действием;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комплексоны 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вещества, связывающие соли железа;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добавки - предотвращают повторное отложение частиц загрязнения;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парфюмерные отдушки -  маскирующие специфические запахи и ароматизирующие белье;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специальные добавки: отбеливатели, ферменты,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актива-торы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стабилизаторы, растворители, ингибиторы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корро-зии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консерванты,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пеногасители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красители;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Поверхностно-активные вещества (ПАВ)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органичес-кие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соединения, содержащие в молекулах одновременно две противоположные по свойствам группы: 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полярную (гидрофильную);</a:t>
            </a:r>
          </a:p>
          <a:p>
            <a:pPr marL="723900" indent="0">
              <a:lnSpc>
                <a:spcPts val="4000"/>
              </a:lnSpc>
              <a:spcBef>
                <a:spcPts val="0"/>
              </a:spcBef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неполярную (гидрофобную).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наиболее эффективным ПАВ относятся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алкилсульфаты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натриевые соли эфиров серной кислоты с высшими спиртами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предельный углеводородный радикал с 8-18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атома-ми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углерода.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Arial" charset="0"/>
              <a:buNone/>
              <a:defRPr/>
            </a:pP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3"/>
          <p:cNvSpPr>
            <a:spLocks noGrp="1"/>
          </p:cNvSpPr>
          <p:nvPr>
            <p:ph sz="half" idx="1"/>
          </p:nvPr>
        </p:nvSpPr>
        <p:spPr>
          <a:xfrm>
            <a:off x="0" y="0"/>
            <a:ext cx="9143999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Фосфаты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уменьшают жесткость воды и увеличивают эффективность стирки.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предотвращают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ресорбцию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Силикаты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дополнительно защищают от коррозии.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Arial" charset="0"/>
              <a:buNone/>
            </a:pP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Перборат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натрия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отбеливает.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Оптический отбеливатель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маскирует пятна.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Энзимы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способствуют расщеплению белковых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жиро-вых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пятен на одежде.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4285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L18p04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965200"/>
            <a:ext cx="3686172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456687"/>
            <a:ext cx="48577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Гидрофобный «хвостик»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свя-зывается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частицами грязи. Гидрофильная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головка»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цеп-ляется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воду, уменьшая 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поверхностное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натяжение, тем самым, помогая воде лучше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смачивать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отмываемую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повер-хность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отрывать частицы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рязнений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2535" name="Picture 7" descr="GCH_3B18_02Na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lum bright="-6000" contrast="14000"/>
          </a:blip>
          <a:srcRect/>
          <a:stretch>
            <a:fillRect/>
          </a:stretch>
        </p:blipFill>
        <p:spPr bwMode="auto">
          <a:xfrm>
            <a:off x="6781800" y="4876800"/>
            <a:ext cx="22098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представляют собой составы на основе синтетических моющих веществ.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Синтетические моющие средства подразделяют по назначению, видам синтетического моющего вещества, консистенции.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назначению синтетические моющие средства делят на подгруппы.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Опасные химические вещества входящие в состав бытовой химии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172" name="Line 7"/>
          <p:cNvSpPr>
            <a:spLocks noChangeShapeType="1"/>
          </p:cNvSpPr>
          <p:nvPr/>
        </p:nvSpPr>
        <p:spPr bwMode="auto">
          <a:xfrm flipH="1">
            <a:off x="1500164" y="1571612"/>
            <a:ext cx="1357323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71438" y="2279671"/>
            <a:ext cx="2643174" cy="45069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Косметические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изделия: Во многих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косметической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продукции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уходу за ногтями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Используется форма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льдегид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–токсичный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бесцветный газ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кото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раздра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жающим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вещест-вом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канцерогеном.</a:t>
            </a:r>
          </a:p>
        </p:txBody>
      </p:sp>
      <p:sp>
        <p:nvSpPr>
          <p:cNvPr id="7174" name="Rectangle 14"/>
          <p:cNvSpPr>
            <a:spLocks noChangeArrowheads="1"/>
          </p:cNvSpPr>
          <p:nvPr/>
        </p:nvSpPr>
        <p:spPr bwMode="auto">
          <a:xfrm>
            <a:off x="5867400" y="2285992"/>
            <a:ext cx="3062318" cy="44354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моющие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средства: Все изготовлены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 нефти, содержат энзимы,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фосфаты, агрессивные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отбеливающие средства,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синтетические отдушки,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красители, консерванты,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загустители и т. д.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 всех синтетических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 – анионные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ПАВы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коварны!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Порой ни пациент, ни врач не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догадываются, насколько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серьёзно влияет на наше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здоровье бытовая химия.</a:t>
            </a:r>
          </a:p>
        </p:txBody>
      </p:sp>
      <p:sp>
        <p:nvSpPr>
          <p:cNvPr id="7175" name="Line 15"/>
          <p:cNvSpPr>
            <a:spLocks noChangeShapeType="1"/>
          </p:cNvSpPr>
          <p:nvPr/>
        </p:nvSpPr>
        <p:spPr bwMode="auto">
          <a:xfrm>
            <a:off x="6643702" y="1571613"/>
            <a:ext cx="928694" cy="5000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2987675" y="2285992"/>
            <a:ext cx="2727333" cy="45005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Средства для мытья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своему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составу средства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посуды мало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отличаются от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стиральных порошков.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мытья посуды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её поверхности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остаётся от 20 до 40%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моющего средства,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которое представляет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опасность для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здоровья человека.</a:t>
            </a:r>
          </a:p>
        </p:txBody>
      </p:sp>
      <p:sp>
        <p:nvSpPr>
          <p:cNvPr id="7177" name="Line 18"/>
          <p:cNvSpPr>
            <a:spLocks noChangeShapeType="1"/>
          </p:cNvSpPr>
          <p:nvPr/>
        </p:nvSpPr>
        <p:spPr bwMode="auto">
          <a:xfrm flipH="1">
            <a:off x="4143371" y="1571612"/>
            <a:ext cx="500066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Подгруппы СМС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хлопковых и льняных волокон.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стирки изделий из шерстяных и шёлковых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для стирки изделий из синтетических волокон. </a:t>
            </a:r>
          </a:p>
          <a:p>
            <a:pPr marL="0" indent="0" eaLnBrk="1" hangingPunct="1">
              <a:lnSpc>
                <a:spcPts val="50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Изделий из шерсти, шелка и синтетических волокон.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Универсальные средства для стирки изделий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растите-льных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животных и химических волокон.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Преимущества и недостатки порошков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быстро растворяются в воде любой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жёст-кости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большого содержания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триполи-фосфатов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(или заменителей), во многих порошках два или более ПАВ, что значительно улучшает их качество.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 порошки труднее дозировать, и они пылят,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раздра-жает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органы дыхания.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Туалетное мыло покрывает кожу слоем молекул, что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хоро-шо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удаляют жир. В шампуне специальные вещества - на волосах образуется пена. Для мытья полов добавляют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хи-мические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соединения отмывающие грязь, а в жидкие мыла для стирки - вещества, выводящие жирные пятна.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0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компоненты СМС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ПАВ, щёлочные добавки, химические отбеливатели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фер-менты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вещества разрушающие загрязнения с ткани. </a:t>
            </a:r>
          </a:p>
          <a:p>
            <a:pPr marL="0" indent="0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СМС есть полезные добавки. Белоснежное бельё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опти-ческими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отбеливателями - вещества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флуоресцирущие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бе-лые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красители) оседающие на ткани при стирке.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Поглоща-ют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солнечного спектра невидимые ультрафиолетовые лучи и «переводят» их в видимые, такого цвета (синего или фиолетового), который, складываясь с жёлтым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цве-том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даёт белый, другими словами, обработанная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поверх-ность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отражает видимого света больше, чем поглощает, - она становится источником видимого света, приобретает кроме белизны особую яркость.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приятного запаха, во все моющие средства вводят пар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фюмерные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отдушки.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Выделение пены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Моющая способность современных СМС не определяется обилием пены. Есть ПАВ вовсе не дающие пены и тем не менее хорошо удаляют загрязнения. Пена нужна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руч-ной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стирке вещей из тонкой ткани, вязаных вещей…,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кото-рые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стирают, не смачивая сильно, что бы при сушке они не потеряли формы.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Обильная - осложняет стирку в стиральных машинах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механическое воздействие на ткань, необходимое для удаления грязи,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раствор переливается через край. </a:t>
            </a:r>
          </a:p>
          <a:p>
            <a:pPr marL="0" indent="0" eaLnBrk="1" hangingPunct="1">
              <a:lnSpc>
                <a:spcPts val="38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Выпускаются мало-пенящиеся средства, содержащие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ста-билизаторы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71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Воздействие СМС на экологию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ПАВ - один из загрязнителей объектов среды: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отрицательно влияют на качество подземных питьевых вод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самоочищающую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водоемов, флору, фауну;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дают стойкую пену, препятствуя  аэрации и ухудшая тем самым биохимическую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очистите-льную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способность водоемов;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водные растворы ПАВ усиливают коррозию металлов;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проникая в организм ПАВ нарушают иммунитет,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аллер-гию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поражают мозг, печень, почки, легкие, злокачественные опухоли.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Полимерные   материалы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9144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Полимеры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(греч.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πολύ-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много;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μέρος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часть) 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неоргани-ческие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органические, аморфные и кристаллические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получаемые путём многократного повторения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раз-личных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 атомов, называемых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звень-ями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соединённых в длинные макромолекулы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химичес-кими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координационными связями.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 - это высокомолекулярное соединение: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количест-во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мономерных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звеньев в полимере (степень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полимериза-ции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достаточно велико.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происхождению делят на природные и синтетические.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Природные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натуральный каучук, крахмал, целлюлоза, белки, нуклеиновые кислоты. Без некоторых из них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невоз-можна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жизнь на нашей планете.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Синтетические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многочисленные пластмассы,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каучуки.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Роль в развитии всех отраслей промышленности,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сельско-го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хозяйства, транспорта, связи….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без природных полимеров невозможна сама жизнь, так без синтетических полимеров немыслима современная цивилизация.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38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получают в основном двумя методами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полимеризации и реакциями поликонденсации.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реакцию полимеризации вступают молекулы,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содержа-щие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кратную (чаще – двойную) связь. Такие реакции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про-текают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механизму присоединения и всё начинается с разрыва двойных связей.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Реакция полимеризации на примере получения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полиэти-лена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   (-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реакции поликонденсации нужны особые молекулы. В их состав должны входить две или более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функциональ-ные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группы (-ОН, -СООН, 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взаимодействии таких групп происходит отщепление низкомолекулярного продукта (например, воды)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образо-вание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новой группировки, которая связывает остатки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ре-агирующих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между собой молекул.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Мыло и его предки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 времена Гомера пользовались песком.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Египтяне в качестве мыла использовали специальную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пас-ту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пчелиного воска перемешанную с водой.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Финикийцы - из козьего сала и буковой золы.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Руси - использовали говяжье, баранье, свиное сало.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реакцию поликонденсации вступают, например,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амино-кислоты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этом образуется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биополимер-белок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побоч-ное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низкомолекулярное вещество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…+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 … 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)–СООН+…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…-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Н-СН(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-СО-… +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Реакцией поликонденсации получают многие полимеры, в том числе капрон.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Основные понятия химии полимеров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Макромолекула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 греч.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макрос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большой, длинный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Мономер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исходное вещество для получения полимеров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Полимер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 мер (структурное звено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Структурное звено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многократно повторяющиеся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мак-ромолекуле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группы атомов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Степень полимеризации 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число структурных звеньев в макромолекуле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зависимости от строения основной цепи полимеры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име-ют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разные структуры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линейную (полиэтилен); 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разветвленную (крахмал);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пространственную (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вторичная и третичная структура белков).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m2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3097213" cy="4152900"/>
          </a:xfrm>
          <a:prstGeom prst="rect">
            <a:avLst/>
          </a:prstGeom>
          <a:noFill/>
        </p:spPr>
      </p:pic>
      <p:pic>
        <p:nvPicPr>
          <p:cNvPr id="19459" name="Picture 3" descr="hm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1285860"/>
            <a:ext cx="2736850" cy="4152900"/>
          </a:xfrm>
          <a:prstGeom prst="rect">
            <a:avLst/>
          </a:prstGeom>
          <a:noFill/>
        </p:spPr>
      </p:pic>
      <p:pic>
        <p:nvPicPr>
          <p:cNvPr id="19460" name="Picture 4" descr="hm2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323989"/>
            <a:ext cx="3276600" cy="4105275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92142" y="5572140"/>
            <a:ext cx="1879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линейная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59113" y="5500702"/>
            <a:ext cx="265589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>
                <a:latin typeface="Times New Roman" pitchFamily="18" charset="0"/>
                <a:cs typeface="Times New Roman" pitchFamily="18" charset="0"/>
              </a:rPr>
              <a:t>разветвлённая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869019" y="5500702"/>
            <a:ext cx="3203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2800" b="1" dirty="0" smtClean="0">
                <a:latin typeface="Times New Roman" pitchFamily="18" charset="0"/>
                <a:cs typeface="Times New Roman" pitchFamily="18" charset="0"/>
              </a:rPr>
              <a:t>пространственная</a:t>
            </a:r>
            <a:endParaRPr kumimoji="0"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Пластмассы и волокна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Полимеры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редко используют в чистом виде. Как правило из них получают полимерные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- пластмассы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Пластмасса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материал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котором связующим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компонен-том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служит полимер, а остальные составные части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на-полнители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пластификаторы, красители,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противоокислите-ли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др.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Особая роль отводится наполнителям, которые добавляют к полимерам. Они повышают прочность и жёсткость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по-лимера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снижают его себестоимость.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наполнителей используют стеклянные волокна, опилки, цементная пыль, бумага, асбест и др.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Пластмассы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полиэтилен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полистирол, фенолформальдегидные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приме-няются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различных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отраслях промышленности, сельского хозяйства,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медицине, культуре, в быту.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вырабатывают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природных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полимеров длинные гибкие нити, из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изготав-ливается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пряжа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текстильные изделия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Волокна подразделяются на природные и химические.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Природные, или натуральные, волокна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жи-вотного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растительного происхождения: шёлк, шерсть, хлопок, лён.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Химические волокна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путём химической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пере-работки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природных (прежде всего целлюлозы)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синте-тических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полимеров: вискозные, ацетатные волокна,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кап-рон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нейлон, лавсан и многие другие.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Природные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10" y="1131383"/>
            <a:ext cx="8027280" cy="542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8581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Искусственные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8767893" cy="533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Синтетические полимеры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96378"/>
            <a:ext cx="4473527" cy="441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979" y="1265653"/>
            <a:ext cx="4023301" cy="473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Подобие мыла найдено в др. Шумере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Вавилоне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2800 г. до н. э. Использовалось в основном для стирки, обработки язв и ран. С I века н. э. человек стал мыться с мылом.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Мыло (лат.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sapo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гора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Сапо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др. Риме, где совершались жертвоприношения богам. Животный жир,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выделяющий-ся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сжигании жертвы, скапливался и смешивался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дре-весной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золой костра. Масса смывалась дождем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глинис-тый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грунт берега реки Тибр, где жители стирали белье,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отстирывалась гораздо легче.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Моющие средства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натуральные и синтетические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вещес-тва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очищающим действием, в особенности мыло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сти-ральные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порошки, применяемые в быту, промышленности и сфере обслуживания.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l">
              <a:lnSpc>
                <a:spcPts val="4100"/>
              </a:lnSpc>
              <a:spcBef>
                <a:spcPts val="0"/>
              </a:spcBef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Полимерные материалы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применяются в жилищном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стро-ительстве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из-за их малой объемной массе, высокой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тепло-защитной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способности, химической стойкости,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водостой-кости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прочности и красивому внешнему виду.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Теплоизоляция.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Устройства полов.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стен, потолков, стеновых панелей…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Отделки интерьеров жилых и общественных зданий.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Изготовления труб, санитарно-технических изделий….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-Устройства перегородок, кровли и гидроизоляции.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Отделочные полимерные материалы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Линолеум.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Плитки для пола.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отделочные для стен.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Мастики и кремы для крепления полимерных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отделоч-ных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материалов.</a:t>
            </a:r>
          </a:p>
          <a:p>
            <a:pPr marL="177800" indent="17780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Кровельные материалы….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Линолеум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виду исходного сырья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подразделяют: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поливинилхло-ридный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алкидный, резиновый,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коллоксилиновый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нитро-целлюлозный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на основе синтетических волокон.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структуре: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подосновой - тканевой, пленочной, картонной,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волок-нистой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пористой, пробковой;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основы;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форме: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полосовой, прямоугольный, квадратный.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цвету: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одно- и многоцветным.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фактуре лицевой поверхности: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гладкая, рифленая, тисненная, ворсовая (разрезная,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беспетельная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войлочная).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142852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Коллекция ALFA :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Vinisin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(Украина)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3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sp>
        <p:nvSpPr>
          <p:cNvPr id="7174" name="Rectangle 8"/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</p:txBody>
      </p:sp>
      <p:pic>
        <p:nvPicPr>
          <p:cNvPr id="7175" name="Picture 10" descr="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03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4" descr="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6" descr="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962400"/>
            <a:ext cx="4038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Плитки  для  полов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виду исходного сырья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асбестосмольные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асфальто-вые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фенолитовые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поливинилхлоридные, резиновые,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кол-локсилиновые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кумароновые.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 форме плитки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квадратные, прямоугольные,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трапе-циевидные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 жесткости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жесткие, полужесткие, гибкие.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Листовые и плиточные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материалы для стен: бумажно-слоистые пластики.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Многофункциональная промышленная система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покрытия пола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"ЭРОПЛАСТ"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15"/>
          <p:cNvSpPr>
            <a:spLocks noGrp="1" noChangeArrowheads="1"/>
          </p:cNvSpPr>
          <p:nvPr>
            <p:ph sz="half" idx="2"/>
          </p:nvPr>
        </p:nvSpPr>
        <p:spPr>
          <a:xfrm>
            <a:off x="4648200" y="457200"/>
            <a:ext cx="4038600" cy="5668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Стеновые панели</a:t>
            </a:r>
          </a:p>
        </p:txBody>
      </p:sp>
      <p:pic>
        <p:nvPicPr>
          <p:cNvPr id="9221" name="Picture 10" descr="Напольное покрытие &lt;Эропласт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46482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00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9" descr="0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38862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1" descr="02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3048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3" descr="003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1524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7969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Изделия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профильно-погонажные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lnSpcReduction="10000"/>
          </a:bodyPr>
          <a:lstStyle/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Плинтуса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Карнизы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Галтели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Наличники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Подоконники </a:t>
            </a:r>
          </a:p>
          <a:p>
            <a:pPr marL="360000" indent="0" eaLnBrk="1" hangingPunct="1">
              <a:lnSpc>
                <a:spcPct val="20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Уголки  </a:t>
            </a:r>
          </a:p>
        </p:txBody>
      </p:sp>
      <p:pic>
        <p:nvPicPr>
          <p:cNvPr id="10244" name="Picture 4" descr="03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5354" y="3929066"/>
            <a:ext cx="3800446" cy="271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02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9642" y="857232"/>
            <a:ext cx="292895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Кровельные рулонные материалы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Выпускают в рулонах шириной 750,1000 и 1025 мм площадью от10 до 40 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Изготовляют на основе кровельного картона,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обработанного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битумными или дегтевыми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ве-ществами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на основе битумов черного цвета, с коричневым оттенком, с запахом нефти,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долго-вечные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Материалы на основе дегтей имеют синеватый оттенок и запах фенола, более гнилостойкие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1307"/>
            <a:ext cx="9144000" cy="773115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Битумные   материалы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Пергамин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получают пропиткой кровельного картина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би-тумом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Используют в качестве нижнего слоя кровли под рубероид, черепицу и асбестоцементные листы.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Рубероид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получают пропиткой легкоплавким битумом кровельного картона с последующим покрытием с обеих сторон тугоплавким битумом и нанесением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крупнозернис-той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чешуйчатой, минеральной или пылевидной посыпки.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1414"/>
            <a:ext cx="9144000" cy="50798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Хозяйственное мыло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714356"/>
            <a:ext cx="9144000" cy="6143644"/>
          </a:xfrm>
        </p:spPr>
        <p:txBody>
          <a:bodyPr>
            <a:noAutofit/>
          </a:bodyPr>
          <a:lstStyle/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хозяйственное мыло (ТХМ)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смесь натриевых солей природных и синтетических жирных кислот.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Зави-сит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способа переработки: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пилированное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(перетертое на вальцах) - 72% натриевых солей жирных кислот, цвет светло-желтый;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обычное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- 60-70% натриевые соли жирных кислот. Цвет 70% - желтый и темно-желтый, 60% - темно-коричневый, получаемое на основе жирового сырья с добавками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нафте-новых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кислот - применяется для технических целей. </a:t>
            </a:r>
          </a:p>
          <a:p>
            <a:pPr marL="0" indent="0">
              <a:lnSpc>
                <a:spcPts val="3700"/>
              </a:lnSpc>
              <a:spcBef>
                <a:spcPts val="0"/>
              </a:spcBef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ТХМ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механическим путем в небольших объемах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изго-тавливают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мыльные порошки, гранулы, стружку.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по-лучения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порошка смесь мыла и соды распыляют в среде холодного воздуха.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Полимербитумный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кар-тона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мягким нефтяным битумом с последующим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нанесе-нием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обе стороны покрывных слоев латекса,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эпоксид-ных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смол.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Стеклорубероид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получают при использовании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стекло-волокнистой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основы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0042"/>
            <a:ext cx="9144000" cy="563563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Дегтевые    материалы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FontTx/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Толь кровельный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пропитка кровельного картона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камен-ноугольным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сланцевым дегтем с последующей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кой с одной или двух сторон песком или без нее.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Толь с крупнозернистой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Толь с песочной посыпкой.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Толь гидроизоляционный.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Сбор и утилизация медицинских отходов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 eaLnBrk="0" hangingPunct="0">
              <a:lnSpc>
                <a:spcPts val="3800"/>
              </a:lnSpc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Медицинские отходы (МО)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все отходы, образующиеся в ЛПУ и др.мед. учреждениях любой формы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собственнос-ти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НИИ и учебных заведениях мед. профиля, аптеках,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фармацевтических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производствах и предприятиях по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про-изводству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иммунобиологических препаратов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образованные при оказании мед. помощи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учрежде-ниях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и организациях др. министерств и ведомств: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санато-риях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профилакториях, школах, предприятиях и др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Фармацевтические отходы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лекарственные средства с истекшим сроком годности, фальсифицированные,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непри-годные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 использованию в качестве лекарств и отходы фармацевтической промышленности.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- в выходе инфекций за пределы ЛПУ. Группа риска - персонал ЛПУ, пациенты и лица, ответственные за транспортировку и обезвреживание отходов, население.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Сбор и утилизация медицинских отходов: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обращению с </a:t>
            </a:r>
            <a:r>
              <a:rPr lang="ru-RU" sz="3200" b="1" i="1" u="sng" dirty="0" err="1" smtClean="0">
                <a:latin typeface="Times New Roman" pitchFamily="18" charset="0"/>
                <a:cs typeface="Times New Roman" pitchFamily="18" charset="0"/>
              </a:rPr>
              <a:t>меди-цинскими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 отходами» </a:t>
            </a:r>
            <a:r>
              <a:rPr lang="ru-RU" sz="3200" b="1" i="1" u="sng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09.12.2010 г.</a:t>
            </a:r>
            <a:endParaRPr lang="ru-RU" sz="32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Государственная система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санитарно-эпидемиологи-ческого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нормирования Российской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санитарные правила, нормы и гигиенические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нормативы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2.1.7. ПОЧВА, ОЧИСТКА НАСЕЛЕННЫХ МЕСТ, БЫТОВЫЕ И ПРОМЫШЛЕННЫЕ ОТХОДЫ. САНИТАРНАЯ ОХРАНА ПОЧВЫ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«Санитарно-эпидемиологические правила обращения </a:t>
            </a:r>
            <a: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 медицинскими отходами»</a:t>
            </a:r>
            <a: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Санитарные правила и нормы</a:t>
            </a:r>
            <a: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0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 2.1.7.2790-10 </a:t>
            </a:r>
            <a:b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							 </a:t>
            </a: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от 09.12.2010 г.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Ежегодно образуется МО около 2% от общего количества отходов потребления.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Примерные количественные нормы накопления отходов в ЛПУ (кг/койка в сутки).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больницах: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от 600 до 800 коек - 1,3;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- от 800 до 1000 коек - 1,35;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- от 1000 до 1200 коек - 1,51;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- от 1200 до 1400 коек - 2,00;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		- свыше 1400 коек - 2,7.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Удельная норма накопления МО для поликлиник: 0,1 кг на одно посещение.</a:t>
            </a:r>
            <a:endParaRPr lang="ru-RU" sz="32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ts val="3800"/>
              </a:lnSpc>
              <a:spcBef>
                <a:spcPts val="0"/>
              </a:spcBef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Классы опасности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отходов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Отходы в зависимости от степени негативного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воз-действия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окружающую среду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подразделяются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соответствии с критериями, установленными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феде-ральным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власти,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осу-ществляющим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государственное регулирование в области охраны окружающей среды, на пять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клас-сов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опасности: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I класс - чрезвычайно опасные отходы;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II класс – высоко-опасные отходы;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III класс - умеренно опасные отходы;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IV класс - малоопасные отходы;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V класс - практически неопасные отходы.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Классификация отходов ЛПУ по категории опасности: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 А – неопасные,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 Б - опасные (рискованные),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 В - чрезвычайно опасные,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 Г - отходы, по составу близкие к промышленным,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 - радиоактивные отходы.</a:t>
            </a:r>
            <a:endParaRPr lang="ru-RU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- неопасные отходы ЛПУ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Отходы, не имеющие контакта с биологическими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жидкос-тями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пациентов, инфекционными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боль-ными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нетоксичные отходы. Пищевые отходы всех подразделений и отделений ЛПУ кроме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инфек-ционных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(в т.ч.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кожно-венерологических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фти-зиатрических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Мебель, инвентарь, неисправное диагностическое оборудование, не содержащие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токсических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элементов. Неинфицированная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бу-мага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строительный мусор и т.д.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Твердое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- 40-72 % основного вещества;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- 0,1-0,2 % свободной щелочи;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- 1-2 % свободных карбонатов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К;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- 0,5-1,5 % нерастворимого в воде остатка;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Жидкое мыло содержит: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водные растворы синтетических ионных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неионо-генных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поверхностно-активных веществ;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консерванты;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отдушки;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красители; 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соли  для контроля вязкости;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добавки для связывания ионов кальция и магния,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различные добавки.</a:t>
            </a:r>
          </a:p>
          <a:p>
            <a:pPr marL="0" indent="0" eaLnBrk="1" hangingPunct="1">
              <a:lnSpc>
                <a:spcPts val="3600"/>
              </a:lnSpc>
              <a:spcBef>
                <a:spcPts val="0"/>
              </a:spcBef>
              <a:buFont typeface="Arial" charset="0"/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Сбор - в многоразовые емкости или одноразовые пакеты. Цвет их любой, кроме желтого и красного. Емкости для отходов и тележки маркируют «Отходы.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Класс-А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Заполненные емкости или пакеты доставляются малой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ме-ханизацией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перегружают в маркированные контейнеры для данного класса.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Многоразовая тара - подлежит мытью и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Крупногабаритные отходы собираются в спец.бункеры.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агрегаты этих отходов, имевшие контакт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ин-фицированным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материалом или больными, подвергаются обязательной дезинфекции.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Отходы класса А могут быть захоронены на обычных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по-лигонах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 захоронению твердых бытовых отходов.</a:t>
            </a:r>
            <a:endParaRPr lang="ru-RU" sz="28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- опасные (рискованные) отходы ЛПУ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Инфицированные отходы - материалы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инстру-менты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заг-рязненные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выделениями, в т.ч. кровью. Патологоанатомические отходы.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Органические операционные отходы (органы,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тка-ни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…).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отходы из инфекционных отделений, в т.ч.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пи-щевые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Отходы из микробиологических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лаборато-рий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работающих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микроорганизмами 3-4 группы патогенности. Биологические отходы вивариев.</a:t>
            </a:r>
            <a:endParaRPr lang="ru-RU" sz="3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Обязательное обеззараживание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дезинфекция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обеззараживания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определяется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выпол-няется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разработке схемы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обращения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МО для каждого ЛПУ.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Обеззараживание производится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централизованно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в местах 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образования химическими /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фи-зическими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методами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Собираются в одноразовую мягкую (пакеты) или твердую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упаковку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контейне-ры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желтого </a:t>
            </a:r>
            <a:r>
              <a:rPr lang="ru-RU" sz="3200" b="1" u="sng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цве-та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или имеющие </a:t>
            </a:r>
            <a:r>
              <a:rPr lang="ru-RU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желтую </a:t>
            </a:r>
            <a:r>
              <a:rPr lang="ru-RU" sz="3200" b="1" u="sng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мар-кировку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применении аппаратных методов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обеззаражи-вания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 рабочих местах допускается сбор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отхо-дов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общие емкости (контейнеры)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перча-ток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перевязочного материала и использованных шприцев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неразобранном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виде,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предваритель-ным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отделением игл.</a:t>
            </a:r>
            <a:endParaRPr lang="ru-RU" sz="3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класс-Б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Патологоанатомические и органические операционные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(органы, ткани…) подлежат кремации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сжиганию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или захоронению на кладбищах в специальных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могилах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специально отведенном участке кладбища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соот-ветствии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 требованиями законодательства РФ.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Обеззараживание таких отходов не требуется.</a:t>
            </a:r>
            <a:endParaRPr lang="ru-RU" sz="32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использовании аппаратных методов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обеззара-живания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разрешается сбор, транспортирование МО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без предварительного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обеззаражива-ния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местах образования, при условии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обеспече-ния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необходимых требований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эпидемиологичес-кой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безопасности.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Допускается перемещение необеззараженных МО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упакованных в специальные одноразовые емкости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кон-тейнеры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из удаленных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фельдшерс-ко-акушерских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пунк-тов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здравпунктов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меди-цинскую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организацию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после-дующего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обеззараживания.</a:t>
            </a:r>
            <a:endParaRPr lang="ru-RU" sz="32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Класс-В - чрезвычайно опасные отходы ЛПУ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Материалы, контактирующие с больными особо опасными инфекциями.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Отходы из лабораторий, работающих с микроорганизмами 1-4 групп патогенности.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Отходы фтизиатрических, микологических больниц.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Отходы от пациентов с анаэробной инфекцией.</a:t>
            </a:r>
            <a:endParaRPr lang="ru-RU" sz="32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Подлежат обязательному обеззараживанию (дезинфекции) физическими методами (термические, микроволновые,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радиационные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…).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Химические методы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дезинфекци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допускаются только для обеззараживания пищевых отходов и выделений больных, и при организации первичных противоэпидемических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очагах.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Выбор метода обеззараживания осуществляется при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разработке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схемы сбора и удаления отходов. Вывоз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необеззараженных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отходов класса-В за пределы территории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ор-ганизации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не допускается.</a:t>
            </a:r>
            <a:endParaRPr lang="ru-RU" sz="32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 класса В собирают в одноразовую мягкую (пакеты) или твердую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упаковку (контейнеры)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красного цвета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или имеющую 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красную маркировку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Жидкие биологические отходы, использованные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одноразовые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колющие (режущие) инструменты и др. изделия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медицинского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назначения помещают в твердую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влагостойкую герметичную упаковку (контейнеры).</a:t>
            </a:r>
            <a:endParaRPr lang="ru-RU" sz="32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Класс-Г - отходы ЛПУ близкие к промышленным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Просроченные лекарственные средства, отходы от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лекарственных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диагностических препаратов,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средства, не использованные, с истекшим сроком годности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Цитостатики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(лекарственные вещества, блокирующие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деление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клеток, применяют преимущественно в онкологии) и другие химические препараты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предметы, приборы и оборудование.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67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 жидкого мыла есть преимущество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перед твёрдым:</a:t>
            </a:r>
          </a:p>
          <a:p>
            <a:pPr>
              <a:lnSpc>
                <a:spcPts val="4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травмирует кожу, ухаживая за ней и смягчая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увлажняет кожу;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отлично очищает;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убивает микробы;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удобнее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использовании и гигиеничнее: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нет прямого контакта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руками,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идеально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общественных мест;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не выскальзывает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пенится гораздо сильнее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твёрдого.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  <a:buFont typeface="Arial" charset="0"/>
              <a:buChar char="•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класс-Г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ртуть-содержащие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приборы, лампы,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собираются в маркированные емкости с плотно прилегающими крышками любого цвета (кроме желтого и красного), которые хранятся в специально выделенных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помещениях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Вывоз отходов класса Г для обезвреживания или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утилизации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осуществляется специализированными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имеющими лицензию на данный вид деятельности.</a:t>
            </a:r>
            <a:endParaRPr lang="ru-RU" sz="32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Класс-Д - радиоактивные отходы ЛПУ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виды отходов, содержащие радиоактивные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компоненты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Требования к сбору МО класс-Д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Сбор, хранение, удаление осуществляют в соответствии с требованиями законодательства РФ к обращению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радиоактивными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веществами и другими источниками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ионизирующих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излучений, нормами радиационной безопасности.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Вывоз и обезвреживание осуществляется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специализированными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организациями по обращению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радиоактивными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отходами, имеющими лицензию на данный вид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деяте-льности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 сборе МО запрещается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вручную разрушать, разрезать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-В, в т.ч. использованные системы для внутривенных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снимать вручную иглу со шприца после его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использова-ния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надевать колпачок на иглу после инъекции;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пересыпать (перегружать) неупакованные отходы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клас-сов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и В из одной емкости в другую;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утрамбовывать отходы классов Б и В;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осуществлять операции с отходами без перчаток или средств индивидуальной защиты и спец. одежды;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использовать мягкую одноразовую упаковку для сбора острого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медиц-го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инструментария и острых предметов.</a:t>
            </a:r>
            <a:endParaRPr lang="ru-RU" sz="28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Обеззараживание МО классов Б и В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	Проводят способами: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ентрализованным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участок с МО располагается 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пределами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территории организации, при этом организуется транспортирование МО.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ецентрализованным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участок  располагают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территории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ЛПУ. Отходы класса-В обеззараживаются только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децентрализованным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способом, хранение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транспортирование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необеззараженных отходов класса-В запрещено.</a:t>
            </a:r>
            <a:endParaRPr lang="ru-RU" sz="32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Утилизация МО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классов-Б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и -В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Технология утилизации, в т.ч. с сортировкой отходов,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воз-можно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после предварительного аппаратного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обеззаражи-вания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физическими методами.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допускают использование вторичного сырья,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получен-ного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МО, для изготовления товаров детского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ассорти-мента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изделий контактирующих с питьевой водой и пище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продуктами, изделиями мед. назначения.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Захоронение обезвреженных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класса-Б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-В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полиго-не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допускается только при изменении их товарного вида (измельчение, спекание, прессование…) и невозможности их повторного применения.</a:t>
            </a:r>
            <a:endParaRPr lang="ru-RU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настоящее время имеются современные установки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медицинских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организациях по дезинфекции и утилизации МО в соответствии с санитарными правилами.</a:t>
            </a:r>
            <a:endParaRPr lang="ru-RU" sz="32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Высокотемпературное сжигание  и механическая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деструк-ция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сочетании со стерилизацией.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 изделий однократного применения: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пластмасс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шприцы, трубки, катетеры, зонды, системы,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гемодиализаторы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мешки, контейнеры...);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латекс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перчатки; резин (изделий мед. назначения);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бумага, картон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салфетки, полотенца, упаковочные материалы;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дерева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шпатели;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тканых материалов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бинты, салфетки, повязки…;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стекло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пробирки, флаконы…;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металла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иглы инъекционные, мелкие инструменты,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элек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провода, электроды, иглы, лезвия….</a:t>
            </a:r>
            <a:endParaRPr lang="ru-RU" sz="28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Механическая деструкция + стерилизация 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Утилизируются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ТБО.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Утилизатор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Термодез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предназначен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измельчения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термообработки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отходов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классов Б и В.</a:t>
            </a:r>
            <a:endParaRPr lang="ru-RU" sz="32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0" hangingPunct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Благодарю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r>
              <a:rPr lang="ru-RU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Действие компонентов на кожу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Глицерин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смягчает, увлажняет кожу.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Вазелин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предохраняет кожу от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тонизирует, питает кожу, делая ее мягкой и нежной. 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пихты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заживление мелких трещин,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предуп-реждает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раздражение и образование угрей.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ромашки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укрепляет защитные функции кожи, помогает избежать ее пересыхания.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Экстракт зверобоя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эвкалипта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противовоспа-лительное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Разнообразие среди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мылов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 для удаления автомобильных масел.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Массажное мыло с добавлением массажных ингредиентов.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Гелиевое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Мыло-мочалка.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Туалетное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Гигиеническое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Антибактериальное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Отшелушивающие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Парфюмерное мыло.</a:t>
            </a:r>
          </a:p>
          <a:p>
            <a:pPr marL="0" indent="355600" eaLnBrk="1" hangingPunct="1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Косметическое мыло.</a:t>
            </a: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1632</Words>
  <Application>Microsoft Office PowerPoint</Application>
  <PresentationFormat>Экран (4:3)</PresentationFormat>
  <Paragraphs>371</Paragraphs>
  <Slides>79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79</vt:i4>
      </vt:variant>
    </vt:vector>
  </HeadingPairs>
  <TitlesOfParts>
    <vt:vector size="80" baseType="lpstr">
      <vt:lpstr>Тема Office</vt:lpstr>
      <vt:lpstr>гигиена  ОСОБЕННОСТИ  при использовании СРЕДСТВ  БЫТОВОЙ  ХИМИИ и  полимеров Сбор и утилизация медицинских отходов  </vt:lpstr>
      <vt:lpstr>Опасные химические вещества входящие в состав бытовой химии</vt:lpstr>
      <vt:lpstr>Слайд 3</vt:lpstr>
      <vt:lpstr>Подобие мыла найдено в др. Шумере и Вавилоне - 2800 г. до н. э. Использовалось в основном для стирки, обработки язв и ран. С I века н. э. человек стал мыться с мылом. Мыло (лат. sapo) - гора Сапо в др. Риме, где совершались жертвоприношения богам. Животный жир, выделяющий-ся при сжигании жертвы, скапливался и смешивался с дре-весной золой костра. Масса смывалась дождем в глинис-тый грунт берега реки Тибр, где жители стирали белье, ко-торое отстирывалась гораздо легче.  Моющие средства - натуральные и синтетические вещес-тва с очищающим действием, в особенности мыло и сти-ральные порошки, применяемые в быту, промышленности и сфере обслуживания.</vt:lpstr>
      <vt:lpstr>Хозяйственное мыло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Полимерные   материалы</vt:lpstr>
      <vt:lpstr>Слайд 26</vt:lpstr>
      <vt:lpstr>Слайд 27</vt:lpstr>
      <vt:lpstr>Полимеры получают в основном двумя методами - реак-циями полимеризации и реакциями поликонденсации. В реакцию полимеризации вступают молекулы, содержа-щие кратную (чаще – двойную) связь. Такие реакции про-текают по механизму присоединения и всё начинается с разрыва двойных связей. </vt:lpstr>
      <vt:lpstr>Реакция полимеризации на примере получения полиэти-лена:  nСН2=СН2          (- СН2 – СН2 - )n  Для реакции поликонденсации нужны особые молекулы. В их состав должны входить две или более функциональ-ные группы (-ОН, -СООН, -NН2 и др.).  При взаимодействии таких групп происходит отщепление низкомолекулярного продукта (например, воды) и образо-вание новой группировки, которая связывает остатки ре-агирующих между собой молекул.</vt:lpstr>
      <vt:lpstr>В реакцию поликонденсации вступают, например, амино-кислоты. При этом образуется биополимер-белок и побоч-ное низкомолекулярное вещество - вода: …+ Н NН-СН(R)–СООН+ … Н NН-СН(R)–СООН+…      …-NН-СН(R)-СО- NН-СН(R)-СО-… + nН2О  Реакцией поликонденсации получают многие полимеры, в том числе капрон.</vt:lpstr>
      <vt:lpstr>Слайд 31</vt:lpstr>
      <vt:lpstr>Слайд 32</vt:lpstr>
      <vt:lpstr>Слайд 33</vt:lpstr>
      <vt:lpstr>Слайд 34</vt:lpstr>
      <vt:lpstr>Слайд 35</vt:lpstr>
      <vt:lpstr>Волокна - вырабатывают из природных или синтетичес-ких полимеров длинные гибкие нити, из которых изготав-ливается пряжа и др. текстильные изделия.  Волокна подразделяются на природные и химические. Природные, или натуральные, волокна - материалы жи-вотного или растительного происхождения: шёлк, шерсть, хлопок, лён.  Химические волокна - получают путём химической пере-работки природных (прежде всего целлюлозы) или синте-тических полимеров: вискозные, ацетатные волокна, кап-рон, нейлон, лавсан и многие другие.</vt:lpstr>
      <vt:lpstr>Природные полимеры</vt:lpstr>
      <vt:lpstr>Искусственные полимеры</vt:lpstr>
      <vt:lpstr>Синтетические полимеры</vt:lpstr>
      <vt:lpstr>Отделочные полимерные материалы</vt:lpstr>
      <vt:lpstr>Полимерные материалы - применяются в жилищном стро-ительстве из-за их малой объемной массе, высокой тепло-защитной способности, химической стойкости, водостой-кости, прочности и красивому внешнему виду. - Теплоизоляция. - Устройства полов. - Отделки стен, потолков, стеновых панелей… - Отделки интерьеров жилых и общественных зданий. - Изготовления труб, санитарно-технических изделий…. -Устройства перегородок, кровли и гидроизоляции.</vt:lpstr>
      <vt:lpstr>Отделочные полимерные материалы</vt:lpstr>
      <vt:lpstr>Слайд 43</vt:lpstr>
      <vt:lpstr>Коллекция ALFA : Vinisin (Украина)</vt:lpstr>
      <vt:lpstr>Слайд 45</vt:lpstr>
      <vt:lpstr>Слайд 46</vt:lpstr>
      <vt:lpstr>Изделия профильно-погонажные</vt:lpstr>
      <vt:lpstr>Кровельные рулонные материалы</vt:lpstr>
      <vt:lpstr>Битумные   материалы</vt:lpstr>
      <vt:lpstr>Слайд 50</vt:lpstr>
      <vt:lpstr>Дегтевые    материалы</vt:lpstr>
      <vt:lpstr>Сбор и утилизация медицинских отходов</vt:lpstr>
      <vt:lpstr>Медицинские отходы (МО) - все отходы, образующиеся в ЛПУ и др.мед. учреждениях любой формы собственнос-ти, НИИ и учебных заведениях мед. профиля, аптеках, фармацевтических производствах и предприятиях по про-изводству иммунобиологических препаратов. МО образованные при оказании мед. помощи в учрежде-ниях и организациях др. министерств и ведомств: санато-риях, профилакториях, школах, предприятиях и др. Фармацевтические отходы - лекарственные средства с истекшим сроком годности, фальсифицированные, непри-годные к использованию в качестве лекарств и отходы фармацевтической промышленности. </vt:lpstr>
      <vt:lpstr>Опасность  - в выходе инфекций за пределы ЛПУ. Группа риска - персонал ЛПУ, пациенты и лица, ответственные за транспортировку и обезвреживание отходов, население.  Сбор и утилизация медицинских отходов:«Санитарно-эпидемиологические требования к обращению с меди-цинскими отходами» СанПиН 2.1.7.2790-10        от 09.12.2010 г.</vt:lpstr>
      <vt:lpstr>Государственная система санитарно-эпидемиологи-ческого нормирования Российской Федерации Федеральные санитарные правила, нормы и гигиенические нормативы  2.1.7. ПОЧВА, ОЧИСТКА НАСЕЛЕННЫХ МЕСТ, БЫТОВЫЕ И ПРОМЫШЛЕННЫЕ ОТХОДЫ. САНИТАРНАЯ ОХРАНА ПОЧВЫ   «Санитарно-эпидемиологические правила обращения  с медицинскими отходами»  Санитарные правила и нормы СанПиН  2.1.7.2790-10          от 09.12.2010 г. </vt:lpstr>
      <vt:lpstr>Ежегодно образуется МО около 2% от общего количества отходов потребления. Примерные количественные нормы накопления отходов в ЛПУ (кг/койка в сутки). В больницах: - от 600 до 800 коек - 1,3;  - от 800 до 1000 коек - 1,35;   - от 1000 до 1200 коек - 1,51;    - от 1200 до 1400 коек - 2,00;      - свыше 1400 коек - 2,7.   Удельная норма накопления МО для поликлиник: 0,1 кг на одно посещение.</vt:lpstr>
      <vt:lpstr>Классы опасности отходов Отходы в зависимости от степени негативного воз-действия на окружающую среду подразделяются в соответствии с критериями, установленными феде-ральным органом исполнительной власти, осу-ществляющим государственное регулирование в области охраны окружающей среды, на пять клас-сов опасности:  I класс - чрезвычайно опасные отходы;  II класс – высоко-опасные отходы;  III класс - умеренно опасные отходы;  IV класс - малоопасные отходы;  V класс - практически неопасные отходы. </vt:lpstr>
      <vt:lpstr>Классификация отходов ЛПУ по категории опасности:  Класс А – неопасные,  Класс Б - опасные (рискованные), Класс В - чрезвычайно опасные, Класс Г - отходы, по составу близкие к промышленным,  Класс Д - радиоактивные отходы.</vt:lpstr>
      <vt:lpstr>Класс-А - неопасные отходы ЛПУ  Отходы, не имеющие контакта с биологическими жидкос-тями пациентов, инфекционными боль-ными, нетоксичные отходы. Пищевые отходы всех подразделений и отделений ЛПУ кроме инфек-ционных (в т.ч. кожно-венерологических), фти-зиатрических. Мебель, инвентарь, неисправное диагностическое оборудование, не содержащие токсических элементов. Неинфицированная бу-мага, строительный мусор и т.д.</vt:lpstr>
      <vt:lpstr>Требования к сбору МО класс-А Сбор - в многоразовые емкости или одноразовые пакеты. Цвет их любой, кроме желтого и красного. Емкости для отходов и тележки маркируют «Отходы. Класс-А». Заполненные емкости или пакеты доставляются малой ме-ханизацией и перегружают в маркированные контейнеры для данного класса. Многоразовая тара - подлежит мытью и дезинфекции. Крупногабаритные отходы собираются в спец.бункеры. По верхности и агрегаты этих отходов, имевшие контакт с ин-фицированным материалом или больными, подвергаются обязательной дезинфекции. Отходы класса А могут быть захоронены на обычных по-лигонах по захоронению твердых бытовых отходов.</vt:lpstr>
      <vt:lpstr>Класс-Б - опасные (рискованные) отходы ЛПУ  Инфицированные отходы - материалы и инстру-менты, заг-рязненные выделениями, в т.ч. кровью. Патологоанатомические отходы.  Органические операционные отходы (органы, тка-ни…).  Все отходы из инфекционных отделений, в т.ч. пи-щевые. Отходы из микробиологических лаборато-рий, работающих с микроорганизмами 3-4 группы патогенности. Биологические отходы вивариев.</vt:lpstr>
      <vt:lpstr>Требования к сбору МО класс-Б   Обязательное обеззараживание – дезинфекция. Метод обеззараживания определяется и выпол-няется при разработке схемы обращения с МО для каждого ЛПУ.   Обеззараживание производится централизованно или в местах их образования химическими /фи-зическими методами. </vt:lpstr>
      <vt:lpstr>Требования к сбору МО класс-Б   Собираются в одноразовую мягкую (пакеты) или твердую (непрокалываемую) упаковку (контейне-ры) желтого цве-та или имеющие желтую мар-кировку.  При применении аппаратных методов обеззаражи-вания, на рабочих местах допускается сбор отхо-дов класса-Б в общие емкости (контейнеры) перча-ток, перевязочного материала и использованных шприцев в неразобранном виде, с предваритель-ным отделением игл.</vt:lpstr>
      <vt:lpstr>Требования к сбору МО класс-Б   Патологоанатомические и органические операционные отходы класса-Б (органы, ткани…) подлежат кремации (сжиганию) или захоронению на кладбищах в специальных могилах на специально отведенном участке кладбища в соот-ветствии с требованиями законодательства РФ.    Обеззараживание таких отходов не требуется.</vt:lpstr>
      <vt:lpstr>При использовании аппаратных методов обеззара-живания, разрешается сбор, транспортирование МО класса-Б без предварительного обеззаражива-ния в местах образования, при условии обеспече-ния необходимых требований эпидемиологичес-кой безопасности.   Допускается перемещение необеззараженных МО класса-Б, упакованных в специальные одноразовые емкости (кон-тейнеры), из удаленных фельдшерс-ко-акушерских пунк-тов, здравпунктов в меди-цинскую организацию для обеспечения их после-дующего обеззараживания.</vt:lpstr>
      <vt:lpstr>Класс-В - чрезвычайно опасные отходы ЛПУ  Материалы, контактирующие с больными особо опасными инфекциями.   Отходы из лабораторий, работающих с микроорганизмами 1-4 групп патогенности.  Отходы фтизиатрических, микологических больниц.   Отходы от пациентов с анаэробной инфекцией.</vt:lpstr>
      <vt:lpstr>Требования к сбору МО класс-В  Подлежат обязательному обеззараживанию (дезинфекции) физическими методами (термические, микроволновые, радиационные…).  Химические методы дезинфекци  допускаются только для обеззараживания пищевых отходов и выделений больных, и при организации первичных противоэпидемических мероприятий в очагах.  Выбор метода обеззараживания осуществляется при разработке схемы сбора и удаления отходов. Вывоз необеззараженных отходов класса-В за пределы территории ор-ганизации не допускается.</vt:lpstr>
      <vt:lpstr>МО класса В собирают в одноразовую мягкую (пакеты) или твердую (непрокалываемую) упаковку (контейнеры) красного цвета или имеющую красную маркировку.   Жидкие биологические отходы, использованные одноразовые колющие (режущие) инструменты и др. изделия медицинского назначения помещают в твердую (непрокалываемую) влагостойкую герметичную упаковку (контейнеры).</vt:lpstr>
      <vt:lpstr>Класс-Г - отходы ЛПУ близкие к промышленным  Просроченные лекарственные средства, отходы от лекарственных и диагностических препаратов, дез. средства, не использованные, с истекшим сроком годности. Цитостатики (лекарственные вещества, блокирующие деление клеток, применяют преимущественно в онкологии) и другие химические препараты. Ртуть-содержащие предметы, приборы и оборудование.</vt:lpstr>
      <vt:lpstr>Требования к сбору МО класс-Г   Использованные ртуть-содержащие приборы, лампы, оборудование, собираются в маркированные емкости с плотно прилегающими крышками любого цвета (кроме желтого и красного), которые хранятся в специально выделенных помещениях.  Вывоз отходов класса Г для обезвреживания или утилизации осуществляется специализированными организациями, имеющими лицензию на данный вид деятельности.</vt:lpstr>
      <vt:lpstr>Класс-Д - радиоактивные отходы ЛПУ  Все виды отходов, содержащие радиоактивные компоненты.</vt:lpstr>
      <vt:lpstr>Требования к сбору МО класс-Д  Сбор, хранение, удаление осуществляют в соответствии с требованиями законодательства РФ к обращению с радиоактивными веществами и другими источниками ионизирующих излучений, нормами радиационной безопасности.  Вывоз и обезвреживание осуществляется специализированными организациями по обращению с радиоактивными отходами, имеющими лицензию на данный вид деяте-льности.</vt:lpstr>
      <vt:lpstr>При сборе МО запрещается:  - вручную разрушать, разрезать отходы классов-Б и -В, в т.ч. использованные системы для внутривенных инфузий; - снимать вручную иглу со шприца после его использова-ния, надевать колпачок на иглу после инъекции; - пересыпать (перегружать) неупакованные отходы клас-сов Б и В из одной емкости в другую; - утрамбовывать отходы классов Б и В; - осуществлять операции с отходами без перчаток или средств индивидуальной защиты и спец. одежды; - использовать мягкую одноразовую упаковку для сбора острого медиц-го инструментария и острых предметов.</vt:lpstr>
      <vt:lpstr>Обеззараживание МО классов Б и В      Проводят способами:  Централизованным – участок с МО располагается за пределами территории организации, при этом организуется транспортирование МО.  Децентрализованным - участок  располагают на территории ЛПУ. Отходы класса-В обеззараживаются только децентрализованным способом, хранение и транспортирование необеззараженных отходов класса-В запрещено.</vt:lpstr>
      <vt:lpstr>Утилизация МО классов-Б и -В  Технология утилизации, в т.ч. с сортировкой отходов, воз-можно после предварительного аппаратного обеззаражи-вания отходов класса-Б и -В физическими методами. Не допускают использование вторичного сырья, получен-ного из МО, для изготовления товаров детского ассорти-мента, изделий контактирующих с питьевой водой и пище выми продуктами, изделиями мед. назначения.  Захоронение обезвреженных МО класса-Б и -В на полиго-не допускается только при изменении их товарного вида (измельчение, спекание, прессование…) и невозможности их повторного применения.</vt:lpstr>
      <vt:lpstr>В настоящее время имеются современные установки в медицинских организациях по дезинфекции и утилизации МО в соответствии с санитарными правилами.</vt:lpstr>
      <vt:lpstr>Высокотемпературное сжигание  и механическая деструк-ция в сочетании со стерилизацией.  Механическая деструкция + стерилизация  МО изделий однократного применения: пластмасс  - шприцы, трубки, катетеры, зонды, системы, гемодиализаторы, мешки, контейнеры...);  латекс  - перчатки; резин (изделий мед. назначения);  бумага, картон - салфетки, полотенца, упаковочные материалы; дерева - шпатели; тканых материалов - бинты, салфетки, повязки…; стекло - пробирки, флаконы…; металла - иглы инъекционные, мелкие инструменты, элек трические провода, электроды, иглы, лезвия….</vt:lpstr>
      <vt:lpstr>Механическая деструкция + стерилизация   Принцип работы: измельчение, дезинфекция химическим раствором или паром, сбор в одноразовые контейнеры для мусора (возможен прямой вывод в канализацию).  Утилизируются как ТБО. Утилизатор МО «Термодез» предназначен для измельчения и термообработки отходов  классов Б и В.</vt:lpstr>
      <vt:lpstr>Благодарю 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сбору и утилизации медицинских отходов </dc:title>
  <cp:lastModifiedBy>Татьяна</cp:lastModifiedBy>
  <cp:revision>77</cp:revision>
  <dcterms:modified xsi:type="dcterms:W3CDTF">2020-04-07T20:28:25Z</dcterms:modified>
</cp:coreProperties>
</file>