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306" r:id="rId4"/>
    <p:sldId id="269" r:id="rId5"/>
    <p:sldId id="270" r:id="rId6"/>
    <p:sldId id="273" r:id="rId7"/>
    <p:sldId id="274" r:id="rId8"/>
    <p:sldId id="304" r:id="rId9"/>
    <p:sldId id="295" r:id="rId10"/>
    <p:sldId id="296" r:id="rId11"/>
    <p:sldId id="309" r:id="rId12"/>
    <p:sldId id="297" r:id="rId13"/>
    <p:sldId id="303" r:id="rId14"/>
    <p:sldId id="275" r:id="rId15"/>
    <p:sldId id="276" r:id="rId16"/>
    <p:sldId id="293" r:id="rId17"/>
    <p:sldId id="277" r:id="rId18"/>
    <p:sldId id="308" r:id="rId19"/>
    <p:sldId id="279" r:id="rId20"/>
    <p:sldId id="280" r:id="rId21"/>
    <p:sldId id="310" r:id="rId22"/>
    <p:sldId id="298" r:id="rId23"/>
    <p:sldId id="299" r:id="rId24"/>
    <p:sldId id="300" r:id="rId25"/>
    <p:sldId id="307" r:id="rId26"/>
    <p:sldId id="301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0" r:id="rId36"/>
    <p:sldId id="294" r:id="rId37"/>
    <p:sldId id="30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" y="-7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1E6C-DD8D-48CE-9780-29CED1A4CDE2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AB4E-1141-4076-A113-A5F89E36B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1E6C-DD8D-48CE-9780-29CED1A4CDE2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AB4E-1141-4076-A113-A5F89E36B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1E6C-DD8D-48CE-9780-29CED1A4CDE2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AB4E-1141-4076-A113-A5F89E36B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1E6C-DD8D-48CE-9780-29CED1A4CDE2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AB4E-1141-4076-A113-A5F89E36B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1E6C-DD8D-48CE-9780-29CED1A4CDE2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AB4E-1141-4076-A113-A5F89E36B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1E6C-DD8D-48CE-9780-29CED1A4CDE2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AB4E-1141-4076-A113-A5F89E36B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1E6C-DD8D-48CE-9780-29CED1A4CDE2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AB4E-1141-4076-A113-A5F89E36B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1E6C-DD8D-48CE-9780-29CED1A4CDE2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AB4E-1141-4076-A113-A5F89E36B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1E6C-DD8D-48CE-9780-29CED1A4CDE2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AB4E-1141-4076-A113-A5F89E36B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1E6C-DD8D-48CE-9780-29CED1A4CDE2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AB4E-1141-4076-A113-A5F89E36B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1E6C-DD8D-48CE-9780-29CED1A4CDE2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AB4E-1141-4076-A113-A5F89E36B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64999">
              <a:schemeClr val="accent5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E1E6C-DD8D-48CE-9780-29CED1A4CDE2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4AB4E-1141-4076-A113-A5F89E36B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hyperlink" Target="http://24stoma.ru/wp-content/uploads/2012/01/bv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hyperlink" Target="http://24stoma.ru/wp-content/uploads/2012/01/bv4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hyperlink" Target="http://24stoma.ru/wp-content/uploads/2012/01/bv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://24stoma.ru/wp-content/uploads/2012/01/bv5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24stoma.ru/wp-content/uploads/2012/01/bv8.jpg" TargetMode="External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Relationship Id="rId9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24stoma.ru/wp-content/uploads/2012/01/bv2.jpg" TargetMode="External"/><Relationship Id="rId7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hyperlink" Target="http://24stoma.ru/wp-content/uploads/2012/01/bv1.jpg" TargetMode="Externa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ÐºÐ°Ðº Ð¿ÑÐ°Ð²Ð¸Ð»ÑÐ½Ð¾ ÐºÐ»Ð°ÑÑÐ¸ÑÐ¸ÐºÐ°ÑÐ¸Ñ ÐºÐ°ÑÐ¸ÐµÑÐ° ÐÐ»Ðµ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79366"/>
            <a:ext cx="3333750" cy="2219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5" y="1500189"/>
            <a:ext cx="6143637" cy="1136723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ru-RU" sz="2800" b="1" dirty="0" smtClean="0">
                <a:ln w="10541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Определение  кариеса</a:t>
            </a:r>
          </a:p>
          <a:p>
            <a:pPr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ru-RU" sz="2800" b="1" dirty="0" smtClean="0">
                <a:ln w="10541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Классификация кариеса зубов</a:t>
            </a: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-1"/>
            <a:ext cx="2697872" cy="3351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2" descr="http://1.bp.blogspot.com/_9R8pGt21Vc8/TRCho-NCCPI/AAAAAAAAAMs/SMowP3IQ_ec/s1600/image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672" y="4869160"/>
            <a:ext cx="2857520" cy="1905014"/>
          </a:xfrm>
          <a:prstGeom prst="rect">
            <a:avLst/>
          </a:prstGeom>
          <a:noFill/>
        </p:spPr>
      </p:pic>
      <p:pic>
        <p:nvPicPr>
          <p:cNvPr id="31750" name="Picture 6" descr="http://ua.convdocs.org/pars_docs/refs/14/13817/13817_html_m66f409c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936" y="3062417"/>
            <a:ext cx="3781425" cy="2028826"/>
          </a:xfrm>
          <a:prstGeom prst="rect">
            <a:avLst/>
          </a:prstGeom>
          <a:noFill/>
        </p:spPr>
      </p:pic>
      <p:pic>
        <p:nvPicPr>
          <p:cNvPr id="31752" name="Picture 8" descr="http://profi.orbita.co.il/images/users/148/29516_21229053_im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57791" y="3916654"/>
            <a:ext cx="3265737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899592" y="0"/>
            <a:ext cx="6444208" cy="1500188"/>
          </a:xfrm>
        </p:spPr>
        <p:txBody>
          <a:bodyPr/>
          <a:lstStyle/>
          <a:p>
            <a:pPr eaLnBrk="1" hangingPunct="1"/>
            <a:r>
              <a:rPr lang="ru-RU" sz="7200" b="1" i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  <a:reflection blurRad="6350" stA="60000" endA="900" endPos="58000" dir="5400000" sy="-100000" algn="bl" rotWithShape="0"/>
                </a:effectLst>
              </a:rPr>
              <a:t>Кариес зубов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Средний кариес верхних зубов 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0"/>
            <a:ext cx="4930989" cy="3429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8" name="Picture 4" descr="Вид среднего кариеса на распиле зуба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9278" y="3089180"/>
            <a:ext cx="4429157" cy="377414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2470" y="188640"/>
            <a:ext cx="33570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средний кариес</a:t>
            </a:r>
            <a:endParaRPr lang="ru-RU" sz="3200" b="1" cap="all" dirty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http://medklasniki.ucoz.ru/_pu/0/820863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2" y="2366074"/>
            <a:ext cx="4725844" cy="41592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dentaljuce.com/fruit/images/pathology/DentineCariesXS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061">
            <a:off x="4869369" y="1347258"/>
            <a:ext cx="3960440" cy="24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69278" y="6416264"/>
            <a:ext cx="467599" cy="441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»ÐµÑÐµÐ½Ð¸Ðµ ÐºÐ°ÑÐ¸ÐµÑÐ° Ð·ÑÐ±Ð¾Ð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06614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»ÐµÑÐµÐ½Ð¸Ðµ ÐºÐ°ÑÐ¸ÐµÑÐ° Ð·ÑÐ±Ð¾Ð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4" y="1772816"/>
            <a:ext cx="921702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centrmedi.ru/uploads/images/photo_uslugi/kari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595" y="3861048"/>
            <a:ext cx="5098117" cy="180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001l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58355"/>
            <a:ext cx="2952328" cy="336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65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Вид Глубокого кариеса на распиле зуба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9864" y="3356992"/>
            <a:ext cx="3672857" cy="2904680"/>
          </a:xfrm>
          <a:prstGeom prst="rect">
            <a:avLst/>
          </a:prstGeom>
          <a:noFill/>
        </p:spPr>
      </p:pic>
      <p:pic>
        <p:nvPicPr>
          <p:cNvPr id="54274" name="Picture 2" descr="Глубокое кариозное поражение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14290"/>
            <a:ext cx="5088625" cy="36433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15616" y="283321"/>
            <a:ext cx="309634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глубокий кариес</a:t>
            </a:r>
            <a:endParaRPr lang="ru-RU" sz="2400" b="1" cap="all" dirty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42" name="Picture 2" descr="http://zdoroviezubi.com/wp-content/uploads/2015/02/3-150x1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" y="3429000"/>
            <a:ext cx="3241342" cy="32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zubzone.ru/wp-content/uploads/2014/04/%D0%93%D0%BB%D1%83%D0%B1%D0%BE%D0%BA%D0%B8%D0%B9-%D0%BA%D0%B0%D1%80%D0%B8%D0%B5%D1%81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4823396"/>
            <a:ext cx="3331310" cy="19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глубокий кариес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20" y="179832"/>
            <a:ext cx="2543944" cy="363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Граница высверливания твердых тканей зуба при лечении карие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88900"/>
            <a:ext cx="7921057" cy="571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Удалены все кариозные тка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683069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На дно полости наложена прокладка (1), а затем пломба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412776"/>
            <a:ext cx="748350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глубокий карие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0" y="1625109"/>
            <a:ext cx="8955732" cy="29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67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0"/>
            <a:ext cx="77152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  <a:cs typeface="Times New Roman" pitchFamily="18" charset="0"/>
              </a:rPr>
              <a:t>2.  Анатомическая.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Times New Roman" pitchFamily="18" charset="0"/>
            </a:endParaRPr>
          </a:p>
          <a:p>
            <a:pPr eaLnBrk="0" hangingPunct="0"/>
            <a:r>
              <a:rPr lang="ru-RU" sz="2800" dirty="0">
                <a:solidFill>
                  <a:srgbClr val="7030A0"/>
                </a:solidFill>
                <a:cs typeface="Times New Roman" pitchFamily="18" charset="0"/>
              </a:rPr>
              <a:t>    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cs typeface="Times New Roman" pitchFamily="18" charset="0"/>
              </a:rPr>
              <a:t>а) кариес эмали;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/>
            </a:r>
            <a:b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</a:b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     </a:t>
            </a:r>
            <a:r>
              <a:rPr lang="ru-RU" sz="2800" b="1" dirty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б) кариес дентина;</a:t>
            </a:r>
            <a:br>
              <a:rPr lang="ru-RU" sz="2800" b="1" dirty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</a:b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     </a:t>
            </a:r>
            <a:r>
              <a:rPr lang="ru-RU" sz="2800" b="1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в) кариес </a:t>
            </a:r>
            <a:r>
              <a:rPr lang="ru-RU" sz="2800" b="1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цемента (корня зуба)</a:t>
            </a:r>
            <a:r>
              <a:rPr lang="ru-RU" sz="2800" b="1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800" b="1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endParaRPr lang="ru-RU" sz="2800" b="1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642918"/>
            <a:ext cx="3476625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http://1.bp.blogspot.com/_9R8pGt21Vc8/TRCho-NCCPI/AAAAAAAAAMs/SMowP3IQ_ec/s1600/image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178" y="4221088"/>
            <a:ext cx="3544908" cy="2363273"/>
          </a:xfrm>
          <a:prstGeom prst="rect">
            <a:avLst/>
          </a:prstGeom>
          <a:noFill/>
        </p:spPr>
      </p:pic>
      <p:pic>
        <p:nvPicPr>
          <p:cNvPr id="5" name="Picture 2" descr="http://www.olzadent.cz/files/kaz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878" y="4384914"/>
            <a:ext cx="1845940" cy="247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plomba911.ru/wp-content/uploads/2015/02/lechenie-kariesa-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81867"/>
            <a:ext cx="3366542" cy="206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000375"/>
            <a:ext cx="428625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235225" y="123110"/>
            <a:ext cx="38576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3. По локализации.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eaLnBrk="0" hangingPunct="0"/>
            <a:r>
              <a:rPr lang="ru-RU" sz="2800" dirty="0">
                <a:gradFill flip="none" rotWithShape="1">
                  <a:gsLst>
                    <a:gs pos="0">
                      <a:srgbClr val="FF3399">
                        <a:shade val="30000"/>
                        <a:satMod val="115000"/>
                      </a:srgbClr>
                    </a:gs>
                    <a:gs pos="50000">
                      <a:srgbClr val="FF3399">
                        <a:shade val="67500"/>
                        <a:satMod val="115000"/>
                      </a:srgbClr>
                    </a:gs>
                    <a:gs pos="100000">
                      <a:srgbClr val="FF3399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alibri" pitchFamily="34" charset="0"/>
                <a:cs typeface="Times New Roman" pitchFamily="18" charset="0"/>
              </a:rPr>
              <a:t>а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3399">
                        <a:shade val="30000"/>
                        <a:satMod val="115000"/>
                      </a:srgbClr>
                    </a:gs>
                    <a:gs pos="50000">
                      <a:srgbClr val="FF3399">
                        <a:shade val="67500"/>
                        <a:satMod val="115000"/>
                      </a:srgbClr>
                    </a:gs>
                    <a:gs pos="100000">
                      <a:srgbClr val="FF3399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alibri" pitchFamily="34" charset="0"/>
                <a:cs typeface="Times New Roman" pitchFamily="18" charset="0"/>
              </a:rPr>
              <a:t>) фиссурный;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cs typeface="Times New Roman" pitchFamily="18" charset="0"/>
              </a:rPr>
              <a:t/>
            </a:r>
            <a:b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3300">
                        <a:shade val="30000"/>
                        <a:satMod val="115000"/>
                      </a:srgbClr>
                    </a:gs>
                    <a:gs pos="50000">
                      <a:srgbClr val="FF3300">
                        <a:shade val="67500"/>
                        <a:satMod val="115000"/>
                      </a:srgbClr>
                    </a:gs>
                    <a:gs pos="100000">
                      <a:srgbClr val="FF33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alibri" pitchFamily="34" charset="0"/>
                <a:cs typeface="Times New Roman" pitchFamily="18" charset="0"/>
              </a:rPr>
              <a:t>б) апроксимальный;</a:t>
            </a:r>
            <a:b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3300">
                        <a:shade val="30000"/>
                        <a:satMod val="115000"/>
                      </a:srgbClr>
                    </a:gs>
                    <a:gs pos="50000">
                      <a:srgbClr val="FF3300">
                        <a:shade val="67500"/>
                        <a:satMod val="115000"/>
                      </a:srgbClr>
                    </a:gs>
                    <a:gs pos="100000">
                      <a:srgbClr val="FF33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alibri" pitchFamily="34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Calibri" pitchFamily="34" charset="0"/>
                <a:cs typeface="Times New Roman" pitchFamily="18" charset="0"/>
              </a:rPr>
              <a:t>в) пришеечный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ru-RU" sz="2800" dirty="0"/>
          </a:p>
        </p:txBody>
      </p:sp>
      <p:pic>
        <p:nvPicPr>
          <p:cNvPr id="16386" name="Picture 2" descr="http://www.dentmaster.ru/files/dentmaster.ru/images/01_40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0072" y="404664"/>
            <a:ext cx="3643338" cy="2736820"/>
          </a:xfrm>
          <a:prstGeom prst="rect">
            <a:avLst/>
          </a:prstGeom>
          <a:noFill/>
        </p:spPr>
      </p:pic>
      <p:pic>
        <p:nvPicPr>
          <p:cNvPr id="16388" name="Picture 4" descr="http://ilovesmile.ru/images/cms/data/2-009.jpg">
            <a:hlinkClick r:id="rId3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7008" y="3286124"/>
            <a:ext cx="3676930" cy="3571876"/>
          </a:xfrm>
          <a:prstGeom prst="rect">
            <a:avLst/>
          </a:prstGeom>
          <a:noFill/>
        </p:spPr>
      </p:pic>
      <p:pic>
        <p:nvPicPr>
          <p:cNvPr id="6" name="Picture 2" descr="http://mnogozubov.ru/wp-content/uploads/2015/01/%D0%BA%D0%B0%D1%8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9" y="1970395"/>
            <a:ext cx="44291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900igr.net/datai/biologija/CHtoby-zub-ne-bolel/0015-084-Parodontit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22" y="3501008"/>
            <a:ext cx="4019550" cy="3019425"/>
          </a:xfrm>
          <a:prstGeom prst="rect">
            <a:avLst/>
          </a:prstGeom>
          <a:noFill/>
        </p:spPr>
      </p:pic>
      <p:pic>
        <p:nvPicPr>
          <p:cNvPr id="50180" name="Picture 4" descr="http://www.stomport.ru/res/data/fckeditor/%D0%BF%D1%80%D0%B8%D1%88%D0%B5%D0%B5%D1%87%D0%BD%D1%8B%D0%B9%20%D0%BA%D0%B0%D1%80%D0%B8%D0%B5%D1%81%201.jpg">
            <a:hlinkClick r:id="rId2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5976" y="4160217"/>
            <a:ext cx="4677529" cy="2319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0182" name="Picture 6" descr="http://zubzubov.ru/wp-content/uploads/2013/01/prischeechnij-karies.jpg">
            <a:hlinkClick r:id="rId2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4624" y="29835"/>
            <a:ext cx="2868094" cy="2713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93712" y="2810530"/>
            <a:ext cx="2454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пришеечный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4" name="Picture 4" descr="ÐÐ°ÑÑÐ¸Ð½ÐºÐ¸ Ð¿Ð¾ Ð·Ð°Ð¿ÑÐ¾ÑÑ Ð»ÐµÑÐµÐ½Ð¸Ðµ Ð¿ÑÐ¸ÑÐµÐµÑÐ½Ð¾Ð³Ð¾ ÐºÐ°ÑÐ¸ÐµÑÐ° Ð·ÑÐ±Ð¾Ð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5" y="116979"/>
            <a:ext cx="5588169" cy="266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ÐÐ°ÑÑÐ¸Ð½ÐºÐ¸ Ð¿Ð¾ Ð·Ð°Ð¿ÑÐ¾ÑÑ Ð»ÐµÑÐµÐ½Ð¸Ðµ Ð¿ÑÐ¸ÑÐµÐµÑÐ½Ð¾Ð³Ð¾ ÐºÐ°ÑÐ¸ÐµÑÐ° Ð·ÑÐ±Ð¾Ð²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2856"/>
            <a:ext cx="2857500" cy="1733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5"/>
          <p:cNvSpPr>
            <a:spLocks noChangeArrowheads="1"/>
          </p:cNvSpPr>
          <p:nvPr/>
        </p:nvSpPr>
        <p:spPr bwMode="auto">
          <a:xfrm>
            <a:off x="0" y="214313"/>
            <a:ext cx="514806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4. По характеру течения.</a:t>
            </a:r>
          </a:p>
          <a:p>
            <a:pPr eaLnBrk="0" hangingPunct="0"/>
            <a:r>
              <a:rPr lang="ru-RU" sz="28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3300"/>
                </a:solidFill>
                <a:latin typeface="Calibri" pitchFamily="34" charset="0"/>
                <a:cs typeface="Times New Roman" pitchFamily="18" charset="0"/>
              </a:rPr>
              <a:t>а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3300"/>
                </a:solidFill>
                <a:latin typeface="Calibri" pitchFamily="34" charset="0"/>
                <a:cs typeface="Times New Roman" pitchFamily="18" charset="0"/>
              </a:rPr>
              <a:t>) быстротекущий;</a:t>
            </a:r>
            <a:b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33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3300"/>
                </a:solidFill>
                <a:latin typeface="Calibri" pitchFamily="34" charset="0"/>
                <a:cs typeface="Times New Roman" pitchFamily="18" charset="0"/>
              </a:rPr>
              <a:t>б) медленнотекущий;</a:t>
            </a:r>
            <a:b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33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3300"/>
                </a:solidFill>
                <a:latin typeface="Calibri" pitchFamily="34" charset="0"/>
                <a:cs typeface="Times New Roman" pitchFamily="18" charset="0"/>
              </a:rPr>
              <a:t>в) стабилизированный.</a:t>
            </a:r>
            <a:endParaRPr lang="ru-RU" sz="2800" b="1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3300"/>
              </a:solidFill>
            </a:endParaRPr>
          </a:p>
        </p:txBody>
      </p:sp>
      <p:pic>
        <p:nvPicPr>
          <p:cNvPr id="15362" name="Picture 2" descr="http://www.startsmile.ru/images/articles/Terapija/415_7914_5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914" y="4293096"/>
            <a:ext cx="4021537" cy="2357454"/>
          </a:xfrm>
          <a:prstGeom prst="rect">
            <a:avLst/>
          </a:prstGeom>
          <a:noFill/>
        </p:spPr>
      </p:pic>
      <p:pic>
        <p:nvPicPr>
          <p:cNvPr id="4098" name="Picture 2" descr="Картинки по запросу быстротекущий  карие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карие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4313"/>
            <a:ext cx="38100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карие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662" y="3516474"/>
            <a:ext cx="4318872" cy="286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50405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Если на поверхности кариозного поражения имеется зубной </a:t>
            </a:r>
            <a:r>
              <a:rPr lang="ru-RU" sz="2400" b="1" dirty="0" smtClean="0"/>
              <a:t>налет, </a:t>
            </a:r>
            <a:r>
              <a:rPr lang="ru-RU" sz="2400" b="1" dirty="0"/>
              <a:t>при осторожном зондировании определяется мягкий дентин, это указывает на признаки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прогрессирующего </a:t>
            </a:r>
            <a:r>
              <a:rPr lang="ru-RU" sz="2400" b="1" dirty="0"/>
              <a:t>активного </a:t>
            </a:r>
            <a:r>
              <a:rPr lang="ru-RU" sz="2400" b="1" dirty="0" smtClean="0"/>
              <a:t>кариозного </a:t>
            </a:r>
            <a:r>
              <a:rPr lang="ru-RU" sz="2400" b="1" dirty="0"/>
              <a:t>процесса.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3930506"/>
            <a:ext cx="3995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Блестящая поверхность эмали зуба в области мелового пятна может указывать на </a:t>
            </a:r>
            <a:r>
              <a:rPr lang="ru-RU" sz="2800" b="1" dirty="0" smtClean="0">
                <a:solidFill>
                  <a:srgbClr val="FF0000"/>
                </a:solidFill>
              </a:rPr>
              <a:t>приостановившийся</a:t>
            </a:r>
            <a:r>
              <a:rPr lang="ru-RU" sz="2800" b="1" dirty="0" smtClean="0"/>
              <a:t> </a:t>
            </a:r>
            <a:r>
              <a:rPr lang="ru-RU" sz="2800" b="1" dirty="0"/>
              <a:t>кариес.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112" y="116632"/>
            <a:ext cx="2971054" cy="363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право 5"/>
          <p:cNvSpPr/>
          <p:nvPr/>
        </p:nvSpPr>
        <p:spPr>
          <a:xfrm>
            <a:off x="4031940" y="1646413"/>
            <a:ext cx="1800200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0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0" y="2978954"/>
            <a:ext cx="4466844" cy="31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гнутая вверх стрелка 6"/>
          <p:cNvSpPr/>
          <p:nvPr/>
        </p:nvSpPr>
        <p:spPr>
          <a:xfrm rot="4556800">
            <a:off x="3068820" y="2775701"/>
            <a:ext cx="1777237" cy="959337"/>
          </a:xfrm>
          <a:prstGeom prst="curved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148" name="Picture 4" descr="Картинки по запросу карие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45" y="3834858"/>
            <a:ext cx="4541077" cy="283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27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udz.com.ua/wp-content/uploads/2015/01/b1cdf2369edd9ee52580f2549e39a7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7" y="3374099"/>
            <a:ext cx="6095333" cy="345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0" y="0"/>
            <a:ext cx="89296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5.</a:t>
            </a:r>
            <a:r>
              <a:rPr lang="ru-RU" sz="24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Классификация по возникновению процесса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Первичный кариес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Вторичный (рецидивный) кариес</a:t>
            </a:r>
            <a:r>
              <a:rPr lang="en-US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— 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кариес ранее запломбированных </a:t>
            </a:r>
            <a:r>
              <a:rPr lang="ru-RU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зубов </a:t>
            </a:r>
          </a:p>
        </p:txBody>
      </p:sp>
      <p:pic>
        <p:nvPicPr>
          <p:cNvPr id="13314" name="Picture 2" descr="Вторичный кариес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1558395"/>
            <a:ext cx="3788494" cy="2518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://startsmile.ru/images/articles/Terapija/415_7914_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4" y="1945156"/>
            <a:ext cx="3300989" cy="1935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4644008" y="3744304"/>
            <a:ext cx="1731555" cy="83293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Пломба серебряная амальгама</a:t>
            </a:r>
            <a:endParaRPr lang="ru-RU" sz="1600" dirty="0"/>
          </a:p>
        </p:txBody>
      </p:sp>
      <p:sp>
        <p:nvSpPr>
          <p:cNvPr id="4" name="Овал 3"/>
          <p:cNvSpPr/>
          <p:nvPr/>
        </p:nvSpPr>
        <p:spPr>
          <a:xfrm>
            <a:off x="5730434" y="1412281"/>
            <a:ext cx="2369958" cy="67585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пломба</a:t>
            </a:r>
            <a:endParaRPr lang="ru-RU" dirty="0"/>
          </a:p>
        </p:txBody>
      </p:sp>
      <p:cxnSp>
        <p:nvCxnSpPr>
          <p:cNvPr id="5" name="Скругленная соединительная линия 4"/>
          <p:cNvCxnSpPr/>
          <p:nvPr/>
        </p:nvCxnSpPr>
        <p:spPr>
          <a:xfrm rot="10800000" flipV="1">
            <a:off x="3059832" y="1850226"/>
            <a:ext cx="2520280" cy="967532"/>
          </a:xfrm>
          <a:prstGeom prst="curvedConnector3">
            <a:avLst/>
          </a:prstGeom>
          <a:ln w="5715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10377" y="6453336"/>
            <a:ext cx="6095333" cy="3747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15569" y="4474849"/>
            <a:ext cx="3167812" cy="2339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Скругленная соединительная линия 6"/>
          <p:cNvCxnSpPr/>
          <p:nvPr/>
        </p:nvCxnSpPr>
        <p:spPr>
          <a:xfrm rot="16200000" flipH="1">
            <a:off x="6293444" y="3294164"/>
            <a:ext cx="3012978" cy="60091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4" y="493779"/>
            <a:ext cx="753232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3"/>
          <p:cNvSpPr>
            <a:spLocks noChangeArrowheads="1"/>
          </p:cNvSpPr>
          <p:nvPr/>
        </p:nvSpPr>
        <p:spPr bwMode="auto">
          <a:xfrm>
            <a:off x="214313" y="214313"/>
            <a:ext cx="835818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 i="1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Кариес зубов </a:t>
            </a:r>
            <a:r>
              <a:rPr lang="ru-RU" sz="2800" b="1" dirty="0"/>
              <a:t>(Caries dentis) - это патологический процесс, проявляющийся после прорезывания зубов, </a:t>
            </a:r>
            <a:endParaRPr lang="ru-RU" sz="2800" b="1" u="sng" dirty="0">
              <a:solidFill>
                <a:srgbClr val="FF0000"/>
              </a:solidFill>
            </a:endParaRPr>
          </a:p>
        </p:txBody>
      </p:sp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1628800"/>
            <a:ext cx="4000500" cy="482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Прямоугольник 5"/>
          <p:cNvSpPr>
            <a:spLocks noChangeArrowheads="1"/>
          </p:cNvSpPr>
          <p:nvPr/>
        </p:nvSpPr>
        <p:spPr bwMode="auto">
          <a:xfrm>
            <a:off x="214282" y="4357694"/>
            <a:ext cx="43576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/>
              <a:t>при котором происходит </a:t>
            </a:r>
            <a:r>
              <a:rPr lang="ru-RU" sz="24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деминерализация</a:t>
            </a:r>
            <a:r>
              <a:rPr lang="ru-RU" sz="2400" b="1" dirty="0"/>
              <a:t> и размягчение твёрдых тканей зубов с последующим образованием </a:t>
            </a:r>
            <a:r>
              <a:rPr lang="ru-RU" sz="24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дефекта</a:t>
            </a:r>
            <a:r>
              <a:rPr lang="ru-RU" sz="2400" b="1" dirty="0"/>
              <a:t> в виде </a:t>
            </a:r>
            <a:r>
              <a:rPr lang="ru-RU" sz="24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полости</a:t>
            </a:r>
            <a:r>
              <a:rPr lang="ru-RU" sz="2400" b="1" u="sng" dirty="0">
                <a:solidFill>
                  <a:srgbClr val="FF0000"/>
                </a:solidFill>
              </a:rPr>
              <a:t>.</a:t>
            </a:r>
            <a:endParaRPr lang="ru-RU" sz="2400" b="1" dirty="0"/>
          </a:p>
        </p:txBody>
      </p:sp>
      <p:pic>
        <p:nvPicPr>
          <p:cNvPr id="24578" name="Picture 2" descr="http://www.denta-style.ru/images/13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857364"/>
            <a:ext cx="3771924" cy="2571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рецидивирующий карие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288875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2075"/>
            <a:ext cx="4283968" cy="365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73016"/>
            <a:ext cx="4320480" cy="320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220072" y="3068960"/>
            <a:ext cx="2664296" cy="9361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Первичный кариес</a:t>
            </a:r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338808" y="3645024"/>
            <a:ext cx="3144859" cy="9361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Рецидивирующий кариес</a:t>
            </a:r>
            <a:endParaRPr lang="ru-RU" dirty="0"/>
          </a:p>
        </p:txBody>
      </p:sp>
      <p:pic>
        <p:nvPicPr>
          <p:cNvPr id="1032" name="Picture 8" descr="Картинки по запросу рецидивирующий карие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589481"/>
            <a:ext cx="3328092" cy="221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Ð»ÐµÑÐµÐ½Ð¸Ðµ ÐºÐ°ÑÐ¸ÐµÑÐ° Ð·ÑÐ±Ð¾Ð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815424" cy="463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Ð»ÐµÑÐµÐ½Ð¸Ðµ ÑÐµÑÐµÐ´Ð¸Ð²Ð¸ÑÑÑÑÐµÐ³Ð¾ ÐºÐ°ÑÐ¸ÐµÑÐ° Ð·ÑÐ±Ð¾Ð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810"/>
            <a:ext cx="6667500" cy="6362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18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i="1" u="sng" dirty="0"/>
              <a:t>Классификация кариеса по </a:t>
            </a:r>
            <a:r>
              <a:rPr lang="ru-RU" sz="3600" b="1" i="1" u="sng" dirty="0" smtClean="0"/>
              <a:t>ВОЗ</a:t>
            </a:r>
            <a:endParaRPr lang="ru-RU" sz="3600" b="1" i="1" u="sng" dirty="0"/>
          </a:p>
        </p:txBody>
      </p:sp>
      <p:pic>
        <p:nvPicPr>
          <p:cNvPr id="21507" name="Picture 3" descr="http://www.anle-dent.ru/images/karies/image006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4780703"/>
            <a:ext cx="2559798" cy="16015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7639" y="6209746"/>
            <a:ext cx="4770345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Стадия пятна (</a:t>
            </a:r>
            <a:r>
              <a:rPr lang="en-BZ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macula cariosa)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 descr="Картинки по запросу кариес в стадии пят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40778"/>
            <a:ext cx="3619128" cy="194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инки по запросу кариес в стадии пят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789" y="3429000"/>
            <a:ext cx="3947667" cy="324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16" y="683066"/>
            <a:ext cx="58314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К 02.0 </a:t>
            </a:r>
            <a:r>
              <a:rPr lang="ru-RU" sz="2400" b="1" cap="all" dirty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Кариес эмали стадия мелового пятна (начальный кариес)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cap="all" dirty="0" smtClean="0">
                <a:ln w="900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К 02.1 </a:t>
            </a:r>
            <a:r>
              <a:rPr lang="ru-RU" sz="2400" b="1" cap="all" dirty="0">
                <a:ln w="9000" cmpd="sng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Кариес дентина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К 02.2 </a:t>
            </a:r>
            <a:r>
              <a:rPr lang="ru-RU" sz="24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Кариес цемента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cap="all" dirty="0" smtClean="0">
                <a:ln w="9000" cmpd="sng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К02.3 </a:t>
            </a:r>
            <a:r>
              <a:rPr lang="ru-RU" sz="2400" b="1" cap="all" dirty="0">
                <a:ln w="9000" cmpd="sng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Приостановившейся кариес </a:t>
            </a:r>
            <a:r>
              <a:rPr lang="ru-RU" sz="2400" b="1" cap="all" dirty="0" smtClean="0">
                <a:ln w="9000" cmpd="sng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зубов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cap="all" dirty="0" smtClean="0">
                <a:ln w="900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К 02.3 </a:t>
            </a:r>
            <a:r>
              <a:rPr lang="ru-RU" sz="2400" b="1" cap="all" dirty="0">
                <a:ln w="900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Одонтоклазия </a:t>
            </a:r>
            <a:r>
              <a:rPr lang="ru-RU" sz="2400" b="1" cap="all" dirty="0" smtClean="0">
                <a:ln w="900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(Детская меланодентия, меланодонтоклазия) </a:t>
            </a:r>
            <a:endParaRPr lang="ru-RU" sz="2400" b="1" cap="all" dirty="0">
              <a:ln w="9000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К 02.8 </a:t>
            </a:r>
            <a:r>
              <a:rPr lang="ru-RU" sz="2400" b="1" cap="all" dirty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Другой кариес зубов </a:t>
            </a:r>
            <a:endParaRPr lang="ru-RU" sz="2400" b="1" cap="all" dirty="0" smtClean="0">
              <a:ln w="90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cap="all" dirty="0" smtClean="0">
                <a:ln w="9000" cmpd="sng">
                  <a:solidFill>
                    <a:srgbClr val="FF3399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К 02.9 </a:t>
            </a:r>
            <a:r>
              <a:rPr lang="ru-RU" sz="2400" b="1" cap="all" dirty="0">
                <a:ln w="9000" cmpd="sng">
                  <a:solidFill>
                    <a:srgbClr val="FF3399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Кариес зубов </a:t>
            </a:r>
            <a:r>
              <a:rPr lang="ru-RU" sz="2400" b="1" cap="all" dirty="0" smtClean="0">
                <a:ln w="9000" cmpd="sng">
                  <a:solidFill>
                    <a:srgbClr val="FF3399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неуточнённый</a:t>
            </a:r>
            <a:endParaRPr lang="ru-RU" sz="2400" b="1" cap="all" dirty="0">
              <a:ln w="9000" cmpd="sng">
                <a:solidFill>
                  <a:srgbClr val="FF3399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14587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octorelisov.com.ua/upload/nws112012/0550648148148148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928934"/>
            <a:ext cx="5842408" cy="3571900"/>
          </a:xfrm>
          <a:prstGeom prst="rect">
            <a:avLst/>
          </a:prstGeom>
          <a:noFill/>
        </p:spPr>
      </p:pic>
      <p:pic>
        <p:nvPicPr>
          <p:cNvPr id="1028" name="Picture 4" descr="http://www.mednovosti.by/UserFiles_ypocom/Image/SS_statji/3_2007/55_3_2007/%D1%80%D0%B8%D1%81_2.jpg">
            <a:hlinkClick r:id="rId2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4290"/>
            <a:ext cx="3028950" cy="272415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3786190"/>
            <a:ext cx="2311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Кариес дентина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0" name="Picture 6" descr="http://www.denta-style.ru/images/25.jpg">
            <a:hlinkClick r:id="rId2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0"/>
            <a:ext cx="2286016" cy="2932792"/>
          </a:xfrm>
          <a:prstGeom prst="rect">
            <a:avLst/>
          </a:prstGeom>
          <a:noFill/>
        </p:spPr>
      </p:pic>
      <p:cxnSp>
        <p:nvCxnSpPr>
          <p:cNvPr id="7" name="Скругленная соединительная линия 6"/>
          <p:cNvCxnSpPr/>
          <p:nvPr/>
        </p:nvCxnSpPr>
        <p:spPr>
          <a:xfrm flipV="1">
            <a:off x="2071670" y="1785926"/>
            <a:ext cx="2428892" cy="2000264"/>
          </a:xfrm>
          <a:prstGeom prst="curvedConnector3">
            <a:avLst>
              <a:gd name="adj1" fmla="val 50000"/>
            </a:avLst>
          </a:prstGeom>
          <a:ln w="57150">
            <a:solidFill>
              <a:srgbClr val="FF3399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кругленная соединительная линия 8"/>
          <p:cNvCxnSpPr/>
          <p:nvPr/>
        </p:nvCxnSpPr>
        <p:spPr>
          <a:xfrm>
            <a:off x="2571736" y="4500570"/>
            <a:ext cx="3071834" cy="285752"/>
          </a:xfrm>
          <a:prstGeom prst="curvedConnector3">
            <a:avLst>
              <a:gd name="adj1" fmla="val 50000"/>
            </a:avLst>
          </a:prstGeom>
          <a:ln w="57150">
            <a:solidFill>
              <a:srgbClr val="92D050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9983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http://static.wikidoc.org/3/3e/Toothdecay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0"/>
            <a:ext cx="3071834" cy="63944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116632"/>
            <a:ext cx="26981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Кариес цемента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9157" name="Picture 5" descr="http://skoraya-03.com/wp-content/uploads/2012/01/Karies-kornya-zubov.jpg">
            <a:hlinkClick r:id="rId2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593" y="668698"/>
            <a:ext cx="4714876" cy="3166920"/>
          </a:xfrm>
          <a:prstGeom prst="rect">
            <a:avLst/>
          </a:prstGeom>
          <a:noFill/>
        </p:spPr>
      </p:pic>
      <p:cxnSp>
        <p:nvCxnSpPr>
          <p:cNvPr id="6" name="Скругленная соединительная линия 5"/>
          <p:cNvCxnSpPr/>
          <p:nvPr/>
        </p:nvCxnSpPr>
        <p:spPr>
          <a:xfrm rot="16200000" flipH="1">
            <a:off x="1358272" y="946719"/>
            <a:ext cx="1637374" cy="841296"/>
          </a:xfrm>
          <a:prstGeom prst="curvedConnector3">
            <a:avLst>
              <a:gd name="adj1" fmla="val 50000"/>
            </a:avLst>
          </a:prstGeom>
          <a:ln w="38100">
            <a:solidFill>
              <a:srgbClr val="FF3399"/>
            </a:solidFill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кругленная соединительная линия 8"/>
          <p:cNvCxnSpPr/>
          <p:nvPr/>
        </p:nvCxnSpPr>
        <p:spPr>
          <a:xfrm>
            <a:off x="2987824" y="580486"/>
            <a:ext cx="3528392" cy="2574818"/>
          </a:xfrm>
          <a:prstGeom prst="curvedConnector3">
            <a:avLst>
              <a:gd name="adj1" fmla="val 50000"/>
            </a:avLst>
          </a:prstGeom>
          <a:ln w="38100">
            <a:solidFill>
              <a:srgbClr val="00FF00"/>
            </a:solidFill>
            <a:tailEnd type="arrow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Картинки по запросу Одонтоклаз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14394" y="3929062"/>
            <a:ext cx="329565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Ð°ÑÑÐ¸Ð½ÐºÐ¸ Ð¿Ð¾ Ð·Ð°Ð¿ÑÐ¾ÑÑ Ð»ÐµÑÐµÐ½Ð¸Ðµ ÐºÐ°ÑÐ¸ÐµÑÐ° Ð·ÑÐ±Ð¾Ð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8" y="3155304"/>
            <a:ext cx="2466975" cy="3686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2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Одонтоклазия </a:t>
            </a:r>
            <a:r>
              <a:rPr lang="ru-RU" sz="2800" b="1" dirty="0" smtClean="0"/>
              <a:t>– атипичная форма кариеса зубов, </a:t>
            </a:r>
            <a:r>
              <a:rPr lang="ru-RU" sz="2400" b="1" dirty="0" smtClean="0"/>
              <a:t>рассасывание </a:t>
            </a:r>
            <a:r>
              <a:rPr lang="ru-RU" sz="2400" b="1" dirty="0"/>
              <a:t>и </a:t>
            </a:r>
            <a:r>
              <a:rPr lang="ru-RU" sz="2400" b="1" dirty="0" smtClean="0"/>
              <a:t>разрушение, истончение  эмали и дентина</a:t>
            </a:r>
          </a:p>
          <a:p>
            <a:pPr algn="ctr"/>
            <a:r>
              <a:rPr lang="ru-RU" sz="2400" b="1" dirty="0" smtClean="0"/>
              <a:t>(Патологическая </a:t>
            </a:r>
            <a:r>
              <a:rPr lang="ru-RU" sz="2400" b="1" dirty="0"/>
              <a:t>хрупкость твердых тканей </a:t>
            </a:r>
            <a:r>
              <a:rPr lang="ru-RU" sz="2400" b="1" dirty="0" smtClean="0"/>
              <a:t>зуба)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0050" y="4479534"/>
            <a:ext cx="3893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Отличия от других видов - скорость распространения и сильная </a:t>
            </a:r>
            <a:r>
              <a:rPr lang="ru-RU" sz="3200" b="1" dirty="0">
                <a:solidFill>
                  <a:prstClr val="black"/>
                </a:solidFill>
              </a:rPr>
              <a:t>зубная</a:t>
            </a:r>
            <a:r>
              <a:rPr lang="ru-RU" sz="2400" b="1" dirty="0">
                <a:solidFill>
                  <a:prstClr val="black"/>
                </a:solidFill>
              </a:rPr>
              <a:t> боль.</a:t>
            </a:r>
          </a:p>
        </p:txBody>
      </p:sp>
      <p:pic>
        <p:nvPicPr>
          <p:cNvPr id="7170" name="Picture 2" descr="Картинки по запросу Одонтоклаз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342" y="2439434"/>
            <a:ext cx="4577090" cy="373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Одонтоклаз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0" y="1844824"/>
            <a:ext cx="4507260" cy="225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0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ÐºÑÑÑÑÐ¹ ÐºÐ°ÑÐ¸ÐµÑ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89" y="135992"/>
            <a:ext cx="30480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ÐÐ°ÑÑÐ¸Ð½ÐºÐ¸ Ð¿Ð¾ Ð·Ð°Ð¿ÑÐ¾ÑÑ ÑÐºÑÑÑÑÐ¹ ÐºÐ°ÑÐ¸ÐµÑ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23" y="2605019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" y="112833"/>
            <a:ext cx="47625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2507" y="3332447"/>
            <a:ext cx="4087499" cy="312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900873" y="6238736"/>
            <a:ext cx="3222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800" b="1" dirty="0" smtClean="0"/>
              <a:t>Другой (скрытый)</a:t>
            </a:r>
            <a:endParaRPr lang="ru-RU" sz="2800" dirty="0"/>
          </a:p>
        </p:txBody>
      </p:sp>
      <p:sp>
        <p:nvSpPr>
          <p:cNvPr id="4" name="Выгнутая вниз стрелка 3"/>
          <p:cNvSpPr/>
          <p:nvPr/>
        </p:nvSpPr>
        <p:spPr>
          <a:xfrm rot="12392288">
            <a:off x="4427204" y="4846395"/>
            <a:ext cx="2401003" cy="903565"/>
          </a:xfrm>
          <a:prstGeom prst="curvedUpArrow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266" name="Picture 2" descr="c2.jpg.089810f8e3ed1ae9603ca0526a40348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63" y="704155"/>
            <a:ext cx="700379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1.jpg.1a5b2089974999eb3f825d8a2577575f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9565"/>
            <a:ext cx="729092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1489" y="139005"/>
            <a:ext cx="571500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cs623117.vk.me/v623117867/47f49/8eQxCLlHhh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78" y="2613308"/>
            <a:ext cx="2747422" cy="36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45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30247" y="116632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3200" b="1" i="1" u="sng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Классификация </a:t>
            </a:r>
            <a:r>
              <a:rPr lang="ru-RU" sz="3200" b="1" i="1" u="sng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Блэка </a:t>
            </a:r>
            <a:r>
              <a:rPr lang="ru-RU" sz="3200" b="1" i="1" u="sng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по </a:t>
            </a:r>
            <a:r>
              <a:rPr lang="ru-RU" sz="3200" b="1" i="1" u="sng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локализации</a:t>
            </a:r>
            <a:endParaRPr lang="ru-RU" sz="2000" dirty="0"/>
          </a:p>
          <a:p>
            <a:pPr eaLnBrk="0" hangingPunct="0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I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класс </a:t>
            </a:r>
            <a:r>
              <a:rPr lang="ru-RU" sz="2400" dirty="0">
                <a:latin typeface="Calibri" pitchFamily="34" charset="0"/>
                <a:cs typeface="Times New Roman" pitchFamily="18" charset="0"/>
              </a:rPr>
              <a:t>- кариозные полости в области естественных фиссур моляров и премоляров, а также в слепых ямках резцов и моляров</a:t>
            </a:r>
            <a:r>
              <a:rPr lang="ru-RU" sz="2400" dirty="0" smtClean="0">
                <a:latin typeface="Calibri" pitchFamily="34" charset="0"/>
                <a:cs typeface="Times New Roman" pitchFamily="18" charset="0"/>
              </a:rPr>
              <a:t>;</a:t>
            </a:r>
            <a:endParaRPr lang="ru-RU" dirty="0"/>
          </a:p>
        </p:txBody>
      </p:sp>
      <p:pic>
        <p:nvPicPr>
          <p:cNvPr id="9218" name="Picture 2" descr="Картинки по запросу фиссурный карие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99559"/>
            <a:ext cx="52387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16" y="3245865"/>
            <a:ext cx="3049976" cy="304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47" y="5661247"/>
            <a:ext cx="1886749" cy="120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66" y="1167306"/>
            <a:ext cx="4045618" cy="2721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lum bright="18000" contrast="36000"/>
          </a:blip>
          <a:srcRect/>
          <a:stretch>
            <a:fillRect/>
          </a:stretch>
        </p:blipFill>
        <p:spPr bwMode="auto">
          <a:xfrm>
            <a:off x="827584" y="5484313"/>
            <a:ext cx="1787691" cy="1340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098" name="Picture 2" descr="http://steptohealth.ru/wp-content/uploads/2014/09/%D0%9B%D0%B5%D1%87%D0%B5%D0%BD%D0%B8%D0%B5-%D0%BA%D0%B0%D1%80%D0%B8%D0%B5%D1%81%D0%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195" y="27312"/>
            <a:ext cx="4762500" cy="3095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rivatdental.ru/Forms/files/karie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651"/>
            <a:ext cx="3744416" cy="28083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ÐÐ°ÑÑÐ¸Ð½ÐºÐ¸ Ð¿Ð¾ Ð·Ð°Ð¿ÑÐ¾ÑÑ ÐºÐ°Ðº Ð¿ÑÐ°Ð²Ð¸Ð»ÑÐ½Ð¾ ÐºÐ»Ð°ÑÑÐ¸ÑÐ¸ÐºÐ°ÑÐ¸Ñ ÐºÐ°ÑÐ¸ÐµÑÐ° ÐÐ»ÐµÐº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9195" y="3212976"/>
            <a:ext cx="4131732" cy="1886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 слепые ямки зубо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971" y="3356992"/>
            <a:ext cx="4828155" cy="321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107503" y="214313"/>
            <a:ext cx="903649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cap="all" dirty="0">
                <a:ln w="9000" cmpd="sng">
                  <a:solidFill>
                    <a:srgbClr val="C00000"/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II </a:t>
            </a:r>
            <a:r>
              <a:rPr lang="ru-RU" sz="32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3200" b="1" cap="all" dirty="0">
                <a:ln w="9000" cmpd="sng">
                  <a:solidFill>
                    <a:srgbClr val="C00000"/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класс </a:t>
            </a:r>
            <a:r>
              <a:rPr lang="ru-RU" sz="3200" b="1" dirty="0">
                <a:latin typeface="Calibri" pitchFamily="34" charset="0"/>
                <a:cs typeface="Times New Roman" pitchFamily="18" charset="0"/>
              </a:rPr>
              <a:t>- кариозные полости, расположенные на контактных поверхностях моляров и премоляров;</a:t>
            </a:r>
            <a:endParaRPr lang="ru-RU" sz="3200" b="1" dirty="0"/>
          </a:p>
        </p:txBody>
      </p:sp>
      <p:pic>
        <p:nvPicPr>
          <p:cNvPr id="5122" name="Picture 2" descr="http://plomba911.ru/wp-content/uploads/2014/12/bolno-li-lechit-karies-otzyvy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642031" cy="33844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Картинки по запросу апроксимальный  карие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96752"/>
            <a:ext cx="5238750" cy="2762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ÐÐ°ÑÑÐ¸Ð½ÐºÐ¸ Ð¿Ð¾ Ð·Ð°Ð¿ÑÐ¾ÑÑ ÐºÐ°Ðº Ð¿ÑÐ°Ð²Ð¸Ð»ÑÐ½Ð¾ ÐºÐ»Ð°ÑÑÐ¸ÑÐ¸ÐºÐ°ÑÐ¸Ñ ÐºÐ°ÑÐ¸ÐµÑÐ° ÐÐ»ÐµÐº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51" y="3806728"/>
            <a:ext cx="4350618" cy="30512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деминерализация зуб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92" y="31991"/>
            <a:ext cx="4345021" cy="254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деминерализация зуб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79091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53506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Кристаллическая решетка  зуба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522920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деминерализация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2" name="Picture 4" descr="Картинки по запросу деминерализация зуб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89868"/>
            <a:ext cx="4795209" cy="31992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карие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3383"/>
            <a:ext cx="7056784" cy="545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579091"/>
            <a:ext cx="72008" cy="3510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12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lum bright="22000" contrast="32000"/>
          </a:blip>
          <a:srcRect/>
          <a:stretch>
            <a:fillRect/>
          </a:stretch>
        </p:blipFill>
        <p:spPr bwMode="auto">
          <a:xfrm>
            <a:off x="214313" y="268288"/>
            <a:ext cx="8643937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1.pic4you.ru/allimage/y2012/10-06/16886/2513694-thum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3533776"/>
          </a:xfrm>
          <a:prstGeom prst="rect">
            <a:avLst/>
          </a:prstGeom>
          <a:noFill/>
        </p:spPr>
      </p:pic>
      <p:pic>
        <p:nvPicPr>
          <p:cNvPr id="7172" name="Picture 4" descr="http://dentalstudio.rs/wp-content/uploads/karijes-i-ZUB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266701"/>
            <a:ext cx="4000496" cy="3000373"/>
          </a:xfrm>
          <a:prstGeom prst="rect">
            <a:avLst/>
          </a:prstGeom>
          <a:noFill/>
        </p:spPr>
      </p:pic>
      <p:pic>
        <p:nvPicPr>
          <p:cNvPr id="11266" name="Picture 2" descr="ÐÐ°ÑÑÐ¸Ð½ÐºÐ¸ Ð¿Ð¾ Ð·Ð°Ð¿ÑÐ¾ÑÑ ÐºÐ°Ðº Ð¿ÑÐ°Ð²Ð¸Ð»ÑÐ½Ð¾ ÐºÐ»Ð°ÑÑÐ¸ÑÐ¸ÐºÐ°ÑÐ¸Ñ ÐºÐ°ÑÐ¸ÐµÑÐ° ÐÐ»ÐµÐº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67036"/>
            <a:ext cx="7497697" cy="309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107504" y="172175"/>
            <a:ext cx="485775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cap="all" dirty="0">
                <a:ln w="90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III </a:t>
            </a:r>
            <a:r>
              <a:rPr lang="ru-RU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800" b="1" cap="all" dirty="0">
                <a:ln w="90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класс </a:t>
            </a:r>
            <a:r>
              <a:rPr lang="ru-RU" sz="2800" b="1" dirty="0">
                <a:latin typeface="Calibri" pitchFamily="34" charset="0"/>
                <a:cs typeface="Times New Roman" pitchFamily="18" charset="0"/>
              </a:rPr>
              <a:t>- полости, расположенные на контактных поверхностях резцов и клыков без нарушения целостности режущего края;</a:t>
            </a:r>
            <a:endParaRPr lang="ru-RU" sz="2800" b="1" dirty="0"/>
          </a:p>
        </p:txBody>
      </p:sp>
      <p:pic>
        <p:nvPicPr>
          <p:cNvPr id="6146" name="Picture 2" descr="http://vse-svoi.ru/upload/iblock/845/zzhgfbc%2021.ccou%201.gyu%201.2.vz%20hnpyiyf.bvheqt%20qxtqeaw.gcyj%20rtqpomova%20e.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128" y="178577"/>
            <a:ext cx="3240360" cy="2187243"/>
          </a:xfrm>
          <a:prstGeom prst="rect">
            <a:avLst/>
          </a:prstGeom>
          <a:noFill/>
        </p:spPr>
      </p:pic>
      <p:pic>
        <p:nvPicPr>
          <p:cNvPr id="2" name="Picture 2" descr="http://mnogozubov.ru/wp-content/uploads/2014/10/%D0%BA%D0%B0%D1%80%D0%B8%D0%B5%D1%8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05225"/>
            <a:ext cx="740092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37" y="2068521"/>
            <a:ext cx="3512700" cy="1890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07" y="1997241"/>
            <a:ext cx="4281959" cy="2385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3" y="1688450"/>
            <a:ext cx="5466184" cy="2733092"/>
          </a:xfrm>
          <a:prstGeom prst="rect">
            <a:avLst/>
          </a:prstGeom>
        </p:spPr>
      </p:pic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0" y="214313"/>
            <a:ext cx="9144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cap="all" dirty="0">
                <a:ln w="9000" cmpd="sng">
                  <a:solidFill>
                    <a:srgbClr val="C00000"/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IV </a:t>
            </a:r>
            <a:r>
              <a:rPr lang="ru-RU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класс </a:t>
            </a:r>
            <a:r>
              <a:rPr lang="ru-RU" sz="2800" b="1" dirty="0">
                <a:latin typeface="Calibri" pitchFamily="34" charset="0"/>
                <a:cs typeface="Times New Roman" pitchFamily="18" charset="0"/>
              </a:rPr>
              <a:t>- полости, расположенные на контактных поверхностях резцов и клыков с нарушением целостности угла и режущего края коронки;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0" y="3800405"/>
            <a:ext cx="4104456" cy="30721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96" y="3970266"/>
            <a:ext cx="4372952" cy="286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cap="all" dirty="0">
                <a:ln w="9000" cmpd="sng">
                  <a:solidFill>
                    <a:srgbClr val="C00000"/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V </a:t>
            </a:r>
            <a:r>
              <a:rPr lang="ru-RU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класс </a:t>
            </a:r>
            <a:r>
              <a:rPr lang="ru-RU" sz="2800" b="1" dirty="0">
                <a:latin typeface="Calibri" pitchFamily="34" charset="0"/>
                <a:cs typeface="Times New Roman" pitchFamily="18" charset="0"/>
              </a:rPr>
              <a:t>- полости, расположенные в пришеечных областях всех групп зубов</a:t>
            </a:r>
            <a:endParaRPr lang="ru-RU" sz="2800" b="1" dirty="0"/>
          </a:p>
        </p:txBody>
      </p:sp>
      <p:pic>
        <p:nvPicPr>
          <p:cNvPr id="23555" name="Picture 1"/>
          <p:cNvPicPr>
            <a:picLocks noChangeAspect="1" noChangeArrowheads="1"/>
          </p:cNvPicPr>
          <p:nvPr/>
        </p:nvPicPr>
        <p:blipFill>
          <a:blip r:embed="rId2">
            <a:lum bright="8000" contrast="24000"/>
          </a:blip>
          <a:srcRect/>
          <a:stretch>
            <a:fillRect/>
          </a:stretch>
        </p:blipFill>
        <p:spPr bwMode="auto">
          <a:xfrm>
            <a:off x="2071687" y="982916"/>
            <a:ext cx="7072313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lum bright="24000" contrast="32000"/>
          </a:blip>
          <a:srcRect/>
          <a:stretch>
            <a:fillRect/>
          </a:stretch>
        </p:blipFill>
        <p:spPr bwMode="auto">
          <a:xfrm>
            <a:off x="179512" y="4059816"/>
            <a:ext cx="3600400" cy="259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ÐÐ°ÑÑÐ¸Ð½ÐºÐ¸ Ð¿Ð¾ Ð·Ð°Ð¿ÑÐ¾ÑÑ ÐºÐ°Ðº Ð¿ÑÐ°Ð²Ð¸Ð»ÑÐ½Ð¾ ÐºÐ»Ð°ÑÑÐ¸ÑÐ¸ÐºÐ°ÑÐ¸Ñ ÐºÐ°ÑÐ¸ÐµÑÐ° ÐÐ»ÐµÐº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5588"/>
            <a:ext cx="5416953" cy="174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0" y="0"/>
            <a:ext cx="89296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cap="all" dirty="0">
                <a:ln w="9000" cmpd="sng">
                  <a:solidFill>
                    <a:srgbClr val="C00000"/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VI </a:t>
            </a:r>
            <a:r>
              <a:rPr lang="ru-RU" sz="2800" b="1" cap="all" dirty="0">
                <a:ln w="9000" cmpd="sng">
                  <a:solidFill>
                    <a:srgbClr val="C00000"/>
                  </a:solidFill>
                  <a:prstDash val="solid"/>
                </a:ln>
                <a:gradFill flip="none" rotWithShape="1"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Класс</a:t>
            </a:r>
            <a:r>
              <a:rPr lang="en-US" sz="2800" b="1" dirty="0"/>
              <a:t> — </a:t>
            </a:r>
            <a:r>
              <a:rPr lang="ru-RU" sz="2800" b="1" dirty="0"/>
              <a:t>полости атипичной локализации: </a:t>
            </a:r>
          </a:p>
          <a:p>
            <a:r>
              <a:rPr lang="ru-RU" sz="2800" b="1" dirty="0"/>
              <a:t>     режущие края фронтальных и бугры </a:t>
            </a:r>
          </a:p>
          <a:p>
            <a:r>
              <a:rPr lang="ru-RU" sz="2800" b="1" dirty="0"/>
              <a:t>     жевательных зубов. 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8520" y="1384300"/>
            <a:ext cx="5832648" cy="390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4215453"/>
            <a:ext cx="5436096" cy="26425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53" y="4641376"/>
            <a:ext cx="3314700" cy="179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288" y="2852936"/>
            <a:ext cx="4762500" cy="3810000"/>
          </a:xfrm>
          <a:prstGeom prst="rect">
            <a:avLst/>
          </a:prstGeom>
        </p:spPr>
      </p:pic>
      <p:pic>
        <p:nvPicPr>
          <p:cNvPr id="51203" name="Picture 3" descr="http://median.ua/old/ks/ks4-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9004894" cy="328614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127544" y="6201651"/>
            <a:ext cx="492198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/>
              <a:t>Режущие края фронтальных</a:t>
            </a:r>
            <a:r>
              <a:rPr lang="ru-RU" sz="2400" b="1" dirty="0"/>
              <a:t> зубов</a:t>
            </a:r>
            <a:r>
              <a:rPr lang="ru-RU" sz="2400" b="1" dirty="0" smtClean="0"/>
              <a:t> </a:t>
            </a:r>
            <a:endParaRPr lang="ru-RU" sz="2400" dirty="0"/>
          </a:p>
        </p:txBody>
      </p:sp>
      <p:pic>
        <p:nvPicPr>
          <p:cNvPr id="1026" name="Picture 2" descr="ÐÐ°ÑÑÐ¸Ð½ÐºÐ¸ Ð¿Ð¾ Ð·Ð°Ð¿ÑÐ¾ÑÑ ÐºÐ°ÑÐ¸ÐµÑ Ð±ÑÐ³ÑÐ¾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" y="3249613"/>
            <a:ext cx="2835433" cy="26996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duncan-medi.ru/images/lechenie-pic/karies-molochih-zubov2/karies-molochnyih-zubo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54461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cv.com.ua/images/glub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10430"/>
            <a:ext cx="4453188" cy="32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ed-atlas.ru/wp-content/uploads/2015/04/Karies_na_zubah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lomba911.ru/wp-content/uploads/2015/01/lechenie-kariesa-molochnyx-zubov-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759" y="1202170"/>
            <a:ext cx="7499241" cy="496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med-stom.com/images/glubokij-kari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44" y="962158"/>
            <a:ext cx="798349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go-dentist.com/content/account_photos/40/photo/849/main/972/849_large_974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91055"/>
            <a:ext cx="5715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dentalcom.ru/img/karies_na_perednem_zub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370" y="2112763"/>
            <a:ext cx="666750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zubzone.ru/wp-content/uploads/2014/04/%D0%93%D0%BB%D1%83%D0%B1%D0%BE%D0%BA%D0%B8%D0%B9-%D0%BF%D1%80%D0%B8%D1%88%D0%B5%D0%B5%D1%87%D0%BD%D1%8B%D0%B9-%D0%BA%D0%B0%D1%80%D0%B8%D0%B5%D1%81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708" y="386678"/>
            <a:ext cx="6990470" cy="498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35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.ytimg.com/vi/d7Kg15V1zMU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84270"/>
            <a:ext cx="449214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enta cari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1912"/>
            <a:ext cx="7920881" cy="422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lomba911.ru/wp-content/uploads/2014/12/xronicheskij-karies-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9" y="3699774"/>
            <a:ext cx="4618820" cy="309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://900igr.net/datai/biologija/CHtoby-zub-ne-bolel/0013-069-Karies-bolezn-nashego-vreme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1085427"/>
            <a:ext cx="4032448" cy="2685611"/>
          </a:xfrm>
          <a:prstGeom prst="rect">
            <a:avLst/>
          </a:prstGeom>
          <a:noFill/>
        </p:spPr>
      </p:pic>
      <p:pic>
        <p:nvPicPr>
          <p:cNvPr id="28674" name="Picture 2" descr="http://im7-tub-ru.yandex.net/i?id=281647159-35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3429024" cy="3547266"/>
          </a:xfrm>
          <a:prstGeom prst="rect">
            <a:avLst/>
          </a:prstGeom>
          <a:noFill/>
        </p:spPr>
      </p:pic>
      <p:pic>
        <p:nvPicPr>
          <p:cNvPr id="1026" name="Picture 2" descr="Картинки по запросу карие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50" y="3846697"/>
            <a:ext cx="7323974" cy="28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Прямоугольник 2"/>
          <p:cNvSpPr>
            <a:spLocks noChangeArrowheads="1"/>
          </p:cNvSpPr>
          <p:nvPr/>
        </p:nvSpPr>
        <p:spPr bwMode="auto">
          <a:xfrm>
            <a:off x="3419872" y="260648"/>
            <a:ext cx="46434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i="1" dirty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Классификации кариозного процесса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276999"/>
            <a:ext cx="91440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514350" indent="-514350" algn="ctr" eaLnBrk="0" hangingPunct="0">
              <a:buFontTx/>
              <a:buAutoNum type="arabicPeriod"/>
              <a:defRPr/>
            </a:pPr>
            <a:r>
              <a:rPr lang="ru-RU" sz="28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Топографическая</a:t>
            </a:r>
            <a:r>
              <a:rPr lang="ru-RU" sz="28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.</a:t>
            </a:r>
          </a:p>
          <a:p>
            <a:pPr eaLnBrk="0" hangingPunct="0"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а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) кариес в стадии пятна (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белое, пигментированное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);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</a:b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б) поверхностный кариес;</a:t>
            </a:r>
            <a:b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</a:b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в) средний кариес;</a:t>
            </a:r>
            <a:b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</a:b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г) глубокий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кариес.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919426"/>
            <a:ext cx="4714876" cy="293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http://narmed24.ru/img/2012/11/karies-raznovidnosti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5146" y="1657230"/>
            <a:ext cx="5286412" cy="2857500"/>
          </a:xfrm>
          <a:prstGeom prst="rect">
            <a:avLst/>
          </a:prstGeom>
          <a:noFill/>
        </p:spPr>
      </p:pic>
      <p:pic>
        <p:nvPicPr>
          <p:cNvPr id="1026" name="Picture 2" descr="https://www.dr.arut.ru/wp-content/uploads/2015/09/initial-cari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57" y="4915501"/>
            <a:ext cx="3024336" cy="194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3987730" y="3620063"/>
            <a:ext cx="1584176" cy="59872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1600" b="1" dirty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carie </a:t>
            </a:r>
            <a:r>
              <a:rPr lang="fr-CA" sz="16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superficiell</a:t>
            </a:r>
            <a:endParaRPr lang="ru-RU" sz="1600" dirty="0"/>
          </a:p>
        </p:txBody>
      </p:sp>
      <p:sp>
        <p:nvSpPr>
          <p:cNvPr id="7" name="Овал 6"/>
          <p:cNvSpPr/>
          <p:nvPr/>
        </p:nvSpPr>
        <p:spPr>
          <a:xfrm>
            <a:off x="5358252" y="3760983"/>
            <a:ext cx="1800200" cy="69506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b="1" dirty="0">
                <a:ln w="1905">
                  <a:solidFill>
                    <a:srgbClr val="7030A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carie moyenne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7020272" y="3558930"/>
            <a:ext cx="2108804" cy="115212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b="1" dirty="0">
                <a:ln w="1905">
                  <a:solidFill>
                    <a:srgbClr val="00B05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carie profonde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128" y="180991"/>
            <a:ext cx="3166974" cy="228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zubzubov.ru/wp-content/uploads/2013/01/karies-pjat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06" y="3501008"/>
            <a:ext cx="518522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5328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кариес в стадии пятна (белое, пигментированное</a:t>
            </a:r>
            <a:r>
              <a:rPr lang="ru-RU" sz="24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);</a:t>
            </a:r>
            <a:endParaRPr lang="ru-RU" sz="2400" dirty="0">
              <a:ln w="1905">
                <a:solidFill>
                  <a:schemeClr val="accent2">
                    <a:lumMod val="50000"/>
                  </a:schemeClr>
                </a:solidFill>
              </a:ln>
            </a:endParaRPr>
          </a:p>
        </p:txBody>
      </p:sp>
      <p:pic>
        <p:nvPicPr>
          <p:cNvPr id="7172" name="Picture 4" descr="http://vidpoviday.com/wp-content/uploads/2015/04/e78ab761d1b36c244d59c02d9053cf2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11970"/>
            <a:ext cx="578541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kristall-odessa.com/apanel/images/image/image/icon-str-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17" y="3861048"/>
            <a:ext cx="3112568" cy="180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picturethis.pnl.gov/im2/Enamel_formation_1/Enamel_formation_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396143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zdorovi.net/images/preparaty/gidroxiapati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79" y="4149080"/>
            <a:ext cx="3096562" cy="254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yaustal.com/uploads/posts/2015-12/1449396763_zubnaya-pasta-kotoraya-zadelyvaet-dyrki-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717978"/>
            <a:ext cx="624069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stomov.ru/upload/content/564e450ce5df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554" y="215515"/>
            <a:ext cx="6667500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detstoma.ru/wp-content/uploads/2015/03/lechenie_zubov_ftoro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4" y="362185"/>
            <a:ext cx="76200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miadent.ru/wp-content/uploads/2014/04/Icon-zu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64" y="2204864"/>
            <a:ext cx="838337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26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поверхностный карие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0" y="2786058"/>
            <a:ext cx="1964763" cy="366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Вид Поверхностного кариеса на распиле зуба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2786058"/>
            <a:ext cx="4345316" cy="3286148"/>
          </a:xfrm>
          <a:prstGeom prst="rect">
            <a:avLst/>
          </a:prstGeom>
          <a:noFill/>
        </p:spPr>
      </p:pic>
      <p:pic>
        <p:nvPicPr>
          <p:cNvPr id="53252" name="Picture 4" descr="Кариес в стадии пятна, а также поверхностный кариес передних верхних зубов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75972" y="188640"/>
            <a:ext cx="4927404" cy="3146098"/>
          </a:xfrm>
          <a:prstGeom prst="rect">
            <a:avLst/>
          </a:prstGeom>
          <a:noFill/>
        </p:spPr>
      </p:pic>
      <p:pic>
        <p:nvPicPr>
          <p:cNvPr id="5" name="Picture 2" descr="http://www.ddan.org/ddan/images/mnalan/DentalCari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3483194" cy="230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1849101" y="2276872"/>
            <a:ext cx="3154947" cy="13681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поверхностный кариес</a:t>
            </a:r>
            <a:endParaRPr lang="ru-RU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188640"/>
            <a:ext cx="2952328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carie superficielle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43372" y="5661248"/>
            <a:ext cx="500636" cy="410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374</Words>
  <Application>Microsoft Office PowerPoint</Application>
  <PresentationFormat>Экран (4:3)</PresentationFormat>
  <Paragraphs>59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Кариес зубов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69</cp:revision>
  <dcterms:created xsi:type="dcterms:W3CDTF">2012-09-27T17:37:38Z</dcterms:created>
  <dcterms:modified xsi:type="dcterms:W3CDTF">2019-02-13T05:26:29Z</dcterms:modified>
</cp:coreProperties>
</file>