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</p:sldMasterIdLst>
  <p:sldIdLst>
    <p:sldId id="256" r:id="rId2"/>
    <p:sldId id="258" r:id="rId3"/>
    <p:sldId id="257" r:id="rId4"/>
    <p:sldId id="288" r:id="rId5"/>
    <p:sldId id="289" r:id="rId6"/>
    <p:sldId id="290" r:id="rId7"/>
    <p:sldId id="291" r:id="rId8"/>
    <p:sldId id="292" r:id="rId9"/>
    <p:sldId id="259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9" r:id="rId26"/>
    <p:sldId id="280" r:id="rId27"/>
    <p:sldId id="281" r:id="rId28"/>
    <p:sldId id="282" r:id="rId29"/>
    <p:sldId id="294" r:id="rId30"/>
    <p:sldId id="295" r:id="rId31"/>
    <p:sldId id="296" r:id="rId32"/>
    <p:sldId id="297" r:id="rId33"/>
    <p:sldId id="298" r:id="rId34"/>
    <p:sldId id="299" r:id="rId35"/>
    <p:sldId id="300" r:id="rId36"/>
    <p:sldId id="301" r:id="rId37"/>
    <p:sldId id="276" r:id="rId38"/>
    <p:sldId id="277" r:id="rId39"/>
    <p:sldId id="311" r:id="rId40"/>
    <p:sldId id="278" r:id="rId41"/>
    <p:sldId id="302" r:id="rId42"/>
    <p:sldId id="303" r:id="rId43"/>
    <p:sldId id="304" r:id="rId44"/>
    <p:sldId id="305" r:id="rId45"/>
    <p:sldId id="306" r:id="rId46"/>
    <p:sldId id="307" r:id="rId47"/>
    <p:sldId id="308" r:id="rId48"/>
    <p:sldId id="283" r:id="rId49"/>
    <p:sldId id="284" r:id="rId50"/>
    <p:sldId id="285" r:id="rId51"/>
    <p:sldId id="286" r:id="rId52"/>
    <p:sldId id="287" r:id="rId53"/>
    <p:sldId id="309" r:id="rId54"/>
    <p:sldId id="310" r:id="rId55"/>
    <p:sldId id="314" r:id="rId56"/>
    <p:sldId id="312" r:id="rId57"/>
    <p:sldId id="313" r:id="rId58"/>
    <p:sldId id="315" r:id="rId59"/>
    <p:sldId id="293" r:id="rId6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5591" autoAdjust="0"/>
    <p:restoredTop sz="94675" autoAdjust="0"/>
  </p:normalViewPr>
  <p:slideViewPr>
    <p:cSldViewPr>
      <p:cViewPr varScale="1">
        <p:scale>
          <a:sx n="107" d="100"/>
          <a:sy n="107" d="100"/>
        </p:scale>
        <p:origin x="-1014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48" y="51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0A856-9B7C-4514-8038-BD68E2C1E008}" type="datetimeFigureOut">
              <a:rPr lang="ru-RU" smtClean="0"/>
              <a:t>20.04.2020</a:t>
            </a:fld>
            <a:endParaRPr lang="ru-RU" dirty="0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694D4757-C62D-44EE-931D-B66E678C2664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0A856-9B7C-4514-8038-BD68E2C1E008}" type="datetimeFigureOut">
              <a:rPr lang="ru-RU" smtClean="0"/>
              <a:t>20.04.2020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4D4757-C62D-44EE-931D-B66E678C2664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0A856-9B7C-4514-8038-BD68E2C1E008}" type="datetimeFigureOut">
              <a:rPr lang="ru-RU" smtClean="0"/>
              <a:t>20.04.2020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4D4757-C62D-44EE-931D-B66E678C2664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Объект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0A856-9B7C-4514-8038-BD68E2C1E008}" type="datetimeFigureOut">
              <a:rPr lang="ru-RU" smtClean="0"/>
              <a:t>20.04.2020</a:t>
            </a:fld>
            <a:endParaRPr lang="ru-RU" dirty="0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694D4757-C62D-44EE-931D-B66E678C2664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0A856-9B7C-4514-8038-BD68E2C1E008}" type="datetimeFigureOut">
              <a:rPr lang="ru-RU" smtClean="0"/>
              <a:t>20.04.2020</a:t>
            </a:fld>
            <a:endParaRPr lang="ru-RU" dirty="0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4D4757-C62D-44EE-931D-B66E678C2664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0A856-9B7C-4514-8038-BD68E2C1E008}" type="datetimeFigureOut">
              <a:rPr lang="ru-RU" smtClean="0"/>
              <a:t>20.04.2020</a:t>
            </a:fld>
            <a:endParaRPr lang="ru-RU" dirty="0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4D4757-C62D-44EE-931D-B66E678C2664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Объект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0A856-9B7C-4514-8038-BD68E2C1E008}" type="datetimeFigureOut">
              <a:rPr lang="ru-RU" smtClean="0"/>
              <a:t>20.04.2020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694D4757-C62D-44EE-931D-B66E678C2664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0A856-9B7C-4514-8038-BD68E2C1E008}" type="datetimeFigureOut">
              <a:rPr lang="ru-RU" smtClean="0"/>
              <a:t>20.04.2020</a:t>
            </a:fld>
            <a:endParaRPr lang="ru-RU" dirty="0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4D4757-C62D-44EE-931D-B66E678C2664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0A856-9B7C-4514-8038-BD68E2C1E008}" type="datetimeFigureOut">
              <a:rPr lang="ru-RU" smtClean="0"/>
              <a:t>20.04.2020</a:t>
            </a:fld>
            <a:endParaRPr lang="ru-RU" dirty="0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4D4757-C62D-44EE-931D-B66E678C2664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0A856-9B7C-4514-8038-BD68E2C1E008}" type="datetimeFigureOut">
              <a:rPr lang="ru-RU" smtClean="0"/>
              <a:t>20.04.2020</a:t>
            </a:fld>
            <a:endParaRPr lang="ru-RU" dirty="0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4D4757-C62D-44EE-931D-B66E678C2664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0A856-9B7C-4514-8038-BD68E2C1E008}" type="datetimeFigureOut">
              <a:rPr lang="ru-RU" smtClean="0"/>
              <a:t>20.04.2020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4D4757-C62D-44EE-931D-B66E678C2664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3410A856-9B7C-4514-8038-BD68E2C1E008}" type="datetimeFigureOut">
              <a:rPr lang="ru-RU" smtClean="0"/>
              <a:t>20.04.2020</a:t>
            </a:fld>
            <a:endParaRPr lang="ru-RU" dirty="0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694D4757-C62D-44EE-931D-B66E678C2664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99592" y="188640"/>
            <a:ext cx="7772400" cy="4536504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ФГБОУ ВО Астраханский ГМУ Минздрава России 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Кафедра хирургических болезней стоматологического  факультета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Тема: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«Нагноительные заболевания мягких тканей»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75656" y="4509120"/>
            <a:ext cx="6400800" cy="1752600"/>
          </a:xfrm>
        </p:spPr>
        <p:txBody>
          <a:bodyPr>
            <a:norm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Зав. кафедрой : доктор медицинских наук, профессор,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Одишелашвили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Г.Д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9210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44624"/>
            <a:ext cx="8229600" cy="576064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>Клиническая </a:t>
            </a:r>
            <a:r>
              <a:rPr lang="ru-RU" dirty="0"/>
              <a:t>классификация рожи</a:t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620688"/>
            <a:ext cx="8291264" cy="6093296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ru-RU" sz="6400" dirty="0">
                <a:latin typeface="Times New Roman" pitchFamily="18" charset="0"/>
                <a:cs typeface="Times New Roman" pitchFamily="18" charset="0"/>
              </a:rPr>
              <a:t>• По характеру местных проявлений</a:t>
            </a:r>
            <a:r>
              <a:rPr lang="ru-RU" sz="6400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514350" indent="-514350">
              <a:buFont typeface="+mj-lt"/>
              <a:buAutoNum type="alphaLcParenR"/>
            </a:pPr>
            <a:r>
              <a:rPr lang="ru-RU" sz="6400" dirty="0" err="1" smtClean="0">
                <a:latin typeface="Times New Roman" pitchFamily="18" charset="0"/>
                <a:cs typeface="Times New Roman" pitchFamily="18" charset="0"/>
              </a:rPr>
              <a:t>эритематозная</a:t>
            </a:r>
            <a:r>
              <a:rPr lang="ru-RU" sz="6400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514350" indent="-514350">
              <a:buFont typeface="+mj-lt"/>
              <a:buAutoNum type="alphaLcParenR"/>
            </a:pPr>
            <a:r>
              <a:rPr lang="ru-RU" sz="6400" dirty="0" smtClean="0">
                <a:latin typeface="Times New Roman" pitchFamily="18" charset="0"/>
                <a:cs typeface="Times New Roman" pitchFamily="18" charset="0"/>
              </a:rPr>
              <a:t>эритематозно-буллезная</a:t>
            </a:r>
            <a:r>
              <a:rPr lang="ru-RU" sz="6400" dirty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514350" indent="-514350">
              <a:buFont typeface="+mj-lt"/>
              <a:buAutoNum type="alphaLcParenR"/>
            </a:pPr>
            <a:r>
              <a:rPr lang="ru-RU" sz="6400" dirty="0" smtClean="0">
                <a:latin typeface="Times New Roman" pitchFamily="18" charset="0"/>
                <a:cs typeface="Times New Roman" pitchFamily="18" charset="0"/>
              </a:rPr>
              <a:t>эритематозно-геморрагическая</a:t>
            </a:r>
            <a:r>
              <a:rPr lang="ru-RU" sz="6400" dirty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514350" indent="-514350">
              <a:buFont typeface="+mj-lt"/>
              <a:buAutoNum type="alphaLcParenR"/>
            </a:pPr>
            <a:r>
              <a:rPr lang="ru-RU" sz="6400" dirty="0" smtClean="0">
                <a:latin typeface="Times New Roman" pitchFamily="18" charset="0"/>
                <a:cs typeface="Times New Roman" pitchFamily="18" charset="0"/>
              </a:rPr>
              <a:t>буллезно-геморрагическая.</a:t>
            </a:r>
          </a:p>
          <a:p>
            <a:pPr marL="0" indent="0">
              <a:buNone/>
            </a:pPr>
            <a:r>
              <a:rPr lang="ru-RU" sz="6400" dirty="0" smtClean="0">
                <a:latin typeface="Times New Roman" pitchFamily="18" charset="0"/>
                <a:cs typeface="Times New Roman" pitchFamily="18" charset="0"/>
              </a:rPr>
              <a:t>• </a:t>
            </a:r>
            <a:r>
              <a:rPr lang="ru-RU" sz="6400" dirty="0">
                <a:latin typeface="Times New Roman" pitchFamily="18" charset="0"/>
                <a:cs typeface="Times New Roman" pitchFamily="18" charset="0"/>
              </a:rPr>
              <a:t>По степени интоксикации (тяжести течения</a:t>
            </a:r>
            <a:r>
              <a:rPr lang="ru-RU" sz="6400" dirty="0" smtClean="0">
                <a:latin typeface="Times New Roman" pitchFamily="18" charset="0"/>
                <a:cs typeface="Times New Roman" pitchFamily="18" charset="0"/>
              </a:rPr>
              <a:t>):</a:t>
            </a:r>
          </a:p>
          <a:p>
            <a:pPr marL="0" indent="0">
              <a:buNone/>
            </a:pPr>
            <a:r>
              <a:rPr lang="ru-RU" sz="6400" dirty="0" smtClean="0">
                <a:latin typeface="Times New Roman" pitchFamily="18" charset="0"/>
                <a:cs typeface="Times New Roman" pitchFamily="18" charset="0"/>
              </a:rPr>
              <a:t>I </a:t>
            </a:r>
            <a:r>
              <a:rPr lang="ru-RU" sz="6400" dirty="0">
                <a:latin typeface="Times New Roman" pitchFamily="18" charset="0"/>
                <a:cs typeface="Times New Roman" pitchFamily="18" charset="0"/>
              </a:rPr>
              <a:t>- легкая</a:t>
            </a:r>
            <a:r>
              <a:rPr lang="ru-RU" sz="6400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0" indent="0">
              <a:buNone/>
            </a:pPr>
            <a:r>
              <a:rPr lang="ru-RU" sz="6400" dirty="0" smtClean="0">
                <a:latin typeface="Times New Roman" pitchFamily="18" charset="0"/>
                <a:cs typeface="Times New Roman" pitchFamily="18" charset="0"/>
              </a:rPr>
              <a:t>II </a:t>
            </a:r>
            <a:r>
              <a:rPr lang="ru-RU" sz="6400" dirty="0">
                <a:latin typeface="Times New Roman" pitchFamily="18" charset="0"/>
                <a:cs typeface="Times New Roman" pitchFamily="18" charset="0"/>
              </a:rPr>
              <a:t>- среднетяжелая;</a:t>
            </a:r>
          </a:p>
          <a:p>
            <a:pPr marL="0" indent="0">
              <a:buNone/>
            </a:pPr>
            <a:r>
              <a:rPr lang="ru-RU" sz="6400" dirty="0" smtClean="0">
                <a:latin typeface="Times New Roman" pitchFamily="18" charset="0"/>
                <a:cs typeface="Times New Roman" pitchFamily="18" charset="0"/>
              </a:rPr>
              <a:t>III </a:t>
            </a:r>
            <a:r>
              <a:rPr lang="ru-RU" sz="6400" dirty="0">
                <a:latin typeface="Times New Roman" pitchFamily="18" charset="0"/>
                <a:cs typeface="Times New Roman" pitchFamily="18" charset="0"/>
              </a:rPr>
              <a:t>- тяжелая</a:t>
            </a:r>
            <a:r>
              <a:rPr lang="ru-RU" sz="64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>
              <a:buNone/>
            </a:pPr>
            <a:r>
              <a:rPr lang="ru-RU" sz="6400" dirty="0" smtClean="0">
                <a:latin typeface="Times New Roman" pitchFamily="18" charset="0"/>
                <a:cs typeface="Times New Roman" pitchFamily="18" charset="0"/>
              </a:rPr>
              <a:t>• </a:t>
            </a:r>
            <a:r>
              <a:rPr lang="ru-RU" sz="6400" dirty="0">
                <a:latin typeface="Times New Roman" pitchFamily="18" charset="0"/>
                <a:cs typeface="Times New Roman" pitchFamily="18" charset="0"/>
              </a:rPr>
              <a:t>По кратности течения:</a:t>
            </a:r>
          </a:p>
          <a:p>
            <a:pPr marL="0" indent="0">
              <a:buNone/>
            </a:pPr>
            <a:r>
              <a:rPr lang="ru-RU" sz="6400" dirty="0" smtClean="0">
                <a:latin typeface="Times New Roman" pitchFamily="18" charset="0"/>
                <a:cs typeface="Times New Roman" pitchFamily="18" charset="0"/>
              </a:rPr>
              <a:t>а</a:t>
            </a:r>
            <a:r>
              <a:rPr lang="ru-RU" sz="6400" dirty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ru-RU" sz="6400" dirty="0" smtClean="0">
                <a:latin typeface="Times New Roman" pitchFamily="18" charset="0"/>
                <a:cs typeface="Times New Roman" pitchFamily="18" charset="0"/>
              </a:rPr>
              <a:t>первичная;</a:t>
            </a:r>
          </a:p>
          <a:p>
            <a:pPr marL="0" indent="0">
              <a:buNone/>
            </a:pPr>
            <a:r>
              <a:rPr lang="ru-RU" sz="6400" dirty="0" smtClean="0">
                <a:latin typeface="Times New Roman" pitchFamily="18" charset="0"/>
                <a:cs typeface="Times New Roman" pitchFamily="18" charset="0"/>
              </a:rPr>
              <a:t>б) </a:t>
            </a:r>
            <a:r>
              <a:rPr lang="ru-RU" sz="6400" dirty="0">
                <a:latin typeface="Times New Roman" pitchFamily="18" charset="0"/>
                <a:cs typeface="Times New Roman" pitchFamily="18" charset="0"/>
              </a:rPr>
              <a:t>повторная (возникающая через 2 года, иная локализация процесса)</a:t>
            </a:r>
          </a:p>
          <a:p>
            <a:pPr marL="0" indent="0">
              <a:buNone/>
            </a:pPr>
            <a:r>
              <a:rPr lang="ru-RU" sz="6400" dirty="0" smtClean="0"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sz="6400" dirty="0">
                <a:latin typeface="Times New Roman" pitchFamily="18" charset="0"/>
                <a:cs typeface="Times New Roman" pitchFamily="18" charset="0"/>
              </a:rPr>
              <a:t>) рецидивирующая.</a:t>
            </a:r>
          </a:p>
          <a:p>
            <a:pPr marL="0" indent="0">
              <a:buNone/>
            </a:pPr>
            <a:r>
              <a:rPr lang="ru-RU" sz="6400" dirty="0" smtClean="0">
                <a:latin typeface="Times New Roman" pitchFamily="18" charset="0"/>
                <a:cs typeface="Times New Roman" pitchFamily="18" charset="0"/>
              </a:rPr>
              <a:t>При </a:t>
            </a:r>
            <a:r>
              <a:rPr lang="ru-RU" sz="6400" dirty="0">
                <a:latin typeface="Times New Roman" pitchFamily="18" charset="0"/>
                <a:cs typeface="Times New Roman" pitchFamily="18" charset="0"/>
              </a:rPr>
              <a:t>наличии не менее трех рецидивов рожи за год целесообразно определение "часто рецидивирующая рожа</a:t>
            </a:r>
            <a:r>
              <a:rPr lang="ru-RU" sz="6400" dirty="0" smtClean="0">
                <a:latin typeface="Times New Roman" pitchFamily="18" charset="0"/>
                <a:cs typeface="Times New Roman" pitchFamily="18" charset="0"/>
              </a:rPr>
              <a:t>".</a:t>
            </a:r>
          </a:p>
          <a:p>
            <a:pPr marL="0" indent="0">
              <a:buNone/>
            </a:pPr>
            <a:r>
              <a:rPr lang="ru-RU" sz="6400" dirty="0" smtClean="0">
                <a:latin typeface="Times New Roman" pitchFamily="18" charset="0"/>
                <a:cs typeface="Times New Roman" pitchFamily="18" charset="0"/>
              </a:rPr>
              <a:t>По </a:t>
            </a:r>
            <a:r>
              <a:rPr lang="ru-RU" sz="6400" dirty="0">
                <a:latin typeface="Times New Roman" pitchFamily="18" charset="0"/>
                <a:cs typeface="Times New Roman" pitchFamily="18" charset="0"/>
              </a:rPr>
              <a:t>распространенности местных проявлений:</a:t>
            </a:r>
          </a:p>
          <a:p>
            <a:pPr marL="0" indent="0">
              <a:buNone/>
            </a:pPr>
            <a:r>
              <a:rPr lang="ru-RU" sz="6400" dirty="0" smtClean="0">
                <a:latin typeface="Times New Roman" pitchFamily="18" charset="0"/>
                <a:cs typeface="Times New Roman" pitchFamily="18" charset="0"/>
              </a:rPr>
              <a:t>а</a:t>
            </a:r>
            <a:r>
              <a:rPr lang="ru-RU" sz="6400" dirty="0">
                <a:latin typeface="Times New Roman" pitchFamily="18" charset="0"/>
                <a:cs typeface="Times New Roman" pitchFamily="18" charset="0"/>
              </a:rPr>
              <a:t>) локализованная рожа;</a:t>
            </a:r>
          </a:p>
          <a:p>
            <a:pPr marL="0" indent="0">
              <a:buNone/>
            </a:pPr>
            <a:r>
              <a:rPr lang="ru-RU" sz="6400" dirty="0" smtClean="0">
                <a:latin typeface="Times New Roman" pitchFamily="18" charset="0"/>
                <a:cs typeface="Times New Roman" pitchFamily="18" charset="0"/>
              </a:rPr>
              <a:t>б</a:t>
            </a:r>
            <a:r>
              <a:rPr lang="ru-RU" sz="6400" dirty="0">
                <a:latin typeface="Times New Roman" pitchFamily="18" charset="0"/>
                <a:cs typeface="Times New Roman" pitchFamily="18" charset="0"/>
              </a:rPr>
              <a:t>) распространенная (мигрирующая) рожа</a:t>
            </a:r>
            <a:r>
              <a:rPr lang="ru-RU" sz="6400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0" indent="0">
              <a:buNone/>
            </a:pPr>
            <a:r>
              <a:rPr lang="ru-RU" sz="6400" dirty="0" smtClean="0"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sz="6400" dirty="0">
                <a:latin typeface="Times New Roman" pitchFamily="18" charset="0"/>
                <a:cs typeface="Times New Roman" pitchFamily="18" charset="0"/>
              </a:rPr>
              <a:t>) метастатическая рожа с появлением отдаленных друг от друга очагов воспаления.</a:t>
            </a:r>
          </a:p>
          <a:p>
            <a:pPr marL="0" indent="0">
              <a:buNone/>
            </a:pPr>
            <a:r>
              <a:rPr lang="ru-RU" sz="6400" dirty="0" smtClean="0">
                <a:latin typeface="Times New Roman" pitchFamily="18" charset="0"/>
                <a:cs typeface="Times New Roman" pitchFamily="18" charset="0"/>
              </a:rPr>
              <a:t>• </a:t>
            </a:r>
            <a:r>
              <a:rPr lang="ru-RU" sz="6400" dirty="0">
                <a:latin typeface="Times New Roman" pitchFamily="18" charset="0"/>
                <a:cs typeface="Times New Roman" pitchFamily="18" charset="0"/>
              </a:rPr>
              <a:t>Осложнения рожи:</a:t>
            </a:r>
          </a:p>
          <a:p>
            <a:pPr marL="0" indent="0">
              <a:buNone/>
            </a:pPr>
            <a:r>
              <a:rPr lang="ru-RU" sz="6400" dirty="0" smtClean="0">
                <a:latin typeface="Times New Roman" pitchFamily="18" charset="0"/>
                <a:cs typeface="Times New Roman" pitchFamily="18" charset="0"/>
              </a:rPr>
              <a:t>а</a:t>
            </a:r>
            <a:r>
              <a:rPr lang="ru-RU" sz="6400" dirty="0">
                <a:latin typeface="Times New Roman" pitchFamily="18" charset="0"/>
                <a:cs typeface="Times New Roman" pitchFamily="18" charset="0"/>
              </a:rPr>
              <a:t>) местные</a:t>
            </a:r>
          </a:p>
          <a:p>
            <a:pPr marL="0" indent="0">
              <a:buNone/>
            </a:pPr>
            <a:r>
              <a:rPr lang="ru-RU" sz="6400" dirty="0" smtClean="0">
                <a:latin typeface="Times New Roman" pitchFamily="18" charset="0"/>
                <a:cs typeface="Times New Roman" pitchFamily="18" charset="0"/>
              </a:rPr>
              <a:t>б</a:t>
            </a:r>
            <a:r>
              <a:rPr lang="ru-RU" sz="6400" dirty="0">
                <a:latin typeface="Times New Roman" pitchFamily="18" charset="0"/>
                <a:cs typeface="Times New Roman" pitchFamily="18" charset="0"/>
              </a:rPr>
              <a:t>) общие.</a:t>
            </a:r>
          </a:p>
          <a:p>
            <a:pPr marL="0" indent="0">
              <a:buNone/>
            </a:pPr>
            <a:r>
              <a:rPr lang="ru-RU" sz="6400" dirty="0" smtClean="0">
                <a:latin typeface="Times New Roman" pitchFamily="18" charset="0"/>
                <a:cs typeface="Times New Roman" pitchFamily="18" charset="0"/>
              </a:rPr>
              <a:t>• </a:t>
            </a:r>
            <a:r>
              <a:rPr lang="ru-RU" sz="6400" dirty="0">
                <a:latin typeface="Times New Roman" pitchFamily="18" charset="0"/>
                <a:cs typeface="Times New Roman" pitchFamily="18" charset="0"/>
              </a:rPr>
              <a:t>Последствия рожи:</a:t>
            </a:r>
          </a:p>
          <a:p>
            <a:pPr marL="0" indent="0">
              <a:buNone/>
            </a:pPr>
            <a:r>
              <a:rPr lang="ru-RU" sz="6400" dirty="0" smtClean="0">
                <a:latin typeface="Times New Roman" pitchFamily="18" charset="0"/>
                <a:cs typeface="Times New Roman" pitchFamily="18" charset="0"/>
              </a:rPr>
              <a:t>а</a:t>
            </a:r>
            <a:r>
              <a:rPr lang="ru-RU" sz="6400" dirty="0">
                <a:latin typeface="Times New Roman" pitchFamily="18" charset="0"/>
                <a:cs typeface="Times New Roman" pitchFamily="18" charset="0"/>
              </a:rPr>
              <a:t>) стойкий </a:t>
            </a:r>
            <a:r>
              <a:rPr lang="ru-RU" sz="6400" dirty="0" err="1">
                <a:latin typeface="Times New Roman" pitchFamily="18" charset="0"/>
                <a:cs typeface="Times New Roman" pitchFamily="18" charset="0"/>
              </a:rPr>
              <a:t>лимфостаз</a:t>
            </a:r>
            <a:r>
              <a:rPr lang="ru-RU" sz="6400" dirty="0">
                <a:latin typeface="Times New Roman" pitchFamily="18" charset="0"/>
                <a:cs typeface="Times New Roman" pitchFamily="18" charset="0"/>
              </a:rPr>
              <a:t> (лимфатический отек, </a:t>
            </a:r>
            <a:r>
              <a:rPr lang="ru-RU" sz="6400" dirty="0" err="1">
                <a:latin typeface="Times New Roman" pitchFamily="18" charset="0"/>
                <a:cs typeface="Times New Roman" pitchFamily="18" charset="0"/>
              </a:rPr>
              <a:t>лимфедема</a:t>
            </a:r>
            <a:r>
              <a:rPr lang="ru-RU" sz="6400" dirty="0">
                <a:latin typeface="Times New Roman" pitchFamily="18" charset="0"/>
                <a:cs typeface="Times New Roman" pitchFamily="18" charset="0"/>
              </a:rPr>
              <a:t>);</a:t>
            </a:r>
          </a:p>
          <a:p>
            <a:pPr marL="0" indent="0">
              <a:buNone/>
            </a:pPr>
            <a:r>
              <a:rPr lang="ru-RU" sz="6400" dirty="0" smtClean="0">
                <a:latin typeface="Times New Roman" pitchFamily="18" charset="0"/>
                <a:cs typeface="Times New Roman" pitchFamily="18" charset="0"/>
              </a:rPr>
              <a:t>б</a:t>
            </a:r>
            <a:r>
              <a:rPr lang="ru-RU" sz="6400" dirty="0">
                <a:latin typeface="Times New Roman" pitchFamily="18" charset="0"/>
                <a:cs typeface="Times New Roman" pitchFamily="18" charset="0"/>
              </a:rPr>
              <a:t>) вторичная слоновость (</a:t>
            </a:r>
            <a:r>
              <a:rPr lang="ru-RU" sz="6400" dirty="0" err="1">
                <a:latin typeface="Times New Roman" pitchFamily="18" charset="0"/>
                <a:cs typeface="Times New Roman" pitchFamily="18" charset="0"/>
              </a:rPr>
              <a:t>фибредема</a:t>
            </a:r>
            <a:r>
              <a:rPr lang="ru-RU" sz="6400" dirty="0">
                <a:latin typeface="Times New Roman" pitchFamily="18" charset="0"/>
                <a:cs typeface="Times New Roman" pitchFamily="18" charset="0"/>
              </a:rPr>
              <a:t>).</a:t>
            </a:r>
          </a:p>
          <a:p>
            <a:pPr marL="0" indent="0">
              <a:buNone/>
            </a:pP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1164119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16632"/>
            <a:ext cx="8712968" cy="655272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1.  Первичная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, повторная рожа и так называемые поздние рецидивы болезни (спустя 6 - 12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мес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и позже) являются острым циклическим инфекционным процессом, возникающим в результате экзогенного инфицирования b-гемолитическим стрептококком группы А. Источником инфекции при этом являются как больные с разнообразными стрептококковыми инфекциями, так и здоровые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бактерионосители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стрептококка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2. Рецидивирующая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рожа, при которой возникают ранние и частые рецидивы болезни, формируется после перенесенной первичной или повторной рожи вследствие неполноценного лечения, наличия неблагоприятных фоновых и сопутствующих заболеваний (варикозная болезнь вен, микозы, сахарный диабет, хронические тонзиллиты, синуситы и др.), развития вторичной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иммунной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недостаточности, дефектов неспецифической защиты организма. Образуются очаги хронической эндогенной инфекции в коже, регионарных лимфатических узлах. Наряду с бактериальными формами стрептококка группы А при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хронизации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процесса большое значение имеют также L-формы возбудителя, длительное время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персистирующие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в макрофагах кожи и органов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мононуклеарно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-фагоцитарной системы. Реверсия L-форм стрептококка в исходные бактериальные формы приводит к возникновению очередного рецидива болезни.</a:t>
            </a:r>
          </a:p>
          <a:p>
            <a:pPr marL="0" indent="0"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3. Рожа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протекает обычно на фоне выраженной сенсибилизации к b-гемолитическому стрептококку, сопровождается формированием фиксированных иммунных комплексов в дерме, в том числе и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периваскулярно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. При инфицировании стрептококком болезнь развивается лишь у лиц, имеющих к ней врожденную или приобретенную предрасположенность. Инфекционно-аллергический и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иммунокомплексный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механизмы воспаления при роже обусловливают его серозный или серозно-геморрагический характер. Присоединение гнойного воспаления свидетельствует об осложненном течении болезни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4. 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Больные рожей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малоконтагиозны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. Женщины болеют рожей чаще мужчин, особенно рецидивирующей формой заболевания. Более чем в 60% случаев рожу переносят люди в возрасте 40 лет и старше. В отличие от других стрептококковых инфекций рожа характеризуется отчетливой летне-осенней сезонностью. В последние годы отмечается увеличение числа случаев геморрагической рожи, для которой характерны медленная репарация тканей в очаге воспаления, тенденция к затяжному (хроническому) течению инфекционного процесса, большая частота осложнений.</a:t>
            </a:r>
          </a:p>
        </p:txBody>
      </p:sp>
    </p:spTree>
    <p:extLst>
      <p:ext uri="{BB962C8B-B14F-4D97-AF65-F5344CB8AC3E}">
        <p14:creationId xmlns:p14="http://schemas.microsoft.com/office/powerpoint/2010/main" val="1863997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/>
          </a:bodyPr>
          <a:lstStyle/>
          <a:p>
            <a:r>
              <a:rPr lang="ru-RU" dirty="0"/>
              <a:t>Клиническая картина рожи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5145435"/>
          </a:xfrm>
        </p:spPr>
        <p:txBody>
          <a:bodyPr>
            <a:normAutofit fontScale="25000" lnSpcReduction="20000"/>
          </a:bodyPr>
          <a:lstStyle/>
          <a:p>
            <a:r>
              <a:rPr lang="ru-RU" sz="7200" dirty="0">
                <a:latin typeface="Times New Roman" pitchFamily="18" charset="0"/>
                <a:cs typeface="Times New Roman" pitchFamily="18" charset="0"/>
              </a:rPr>
              <a:t>Инкубационный период - от нескольких часов до 3 - 5 дней. У больных с рецидивирующим течением рожи развитию очередного приступа заболевания часто предшествуют переохлаждение, стресс. В подавляющем большинстве случаев заболевание начинается остро.</a:t>
            </a:r>
          </a:p>
          <a:p>
            <a:r>
              <a:rPr lang="ru-RU" sz="7200" dirty="0">
                <a:latin typeface="Times New Roman" pitchFamily="18" charset="0"/>
                <a:cs typeface="Times New Roman" pitchFamily="18" charset="0"/>
              </a:rPr>
              <a:t> Начальный период болезни характеризуется быстрым развитием симптомов интоксикации, которые более чем у половины больных </a:t>
            </a:r>
            <a:r>
              <a:rPr lang="ru-RU" sz="7200" dirty="0" smtClean="0"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sz="7200" dirty="0">
                <a:latin typeface="Times New Roman" pitchFamily="18" charset="0"/>
                <a:cs typeface="Times New Roman" pitchFamily="18" charset="0"/>
              </a:rPr>
              <a:t>срок от нескольких часов до 1 - 2 </a:t>
            </a:r>
            <a:r>
              <a:rPr lang="ru-RU" sz="7200" dirty="0" err="1">
                <a:latin typeface="Times New Roman" pitchFamily="18" charset="0"/>
                <a:cs typeface="Times New Roman" pitchFamily="18" charset="0"/>
              </a:rPr>
              <a:t>сут</a:t>
            </a:r>
            <a:r>
              <a:rPr lang="ru-RU" sz="7200" dirty="0">
                <a:latin typeface="Times New Roman" pitchFamily="18" charset="0"/>
                <a:cs typeface="Times New Roman" pitchFamily="18" charset="0"/>
              </a:rPr>
              <a:t> опережают возникновение местных проявлений болезни. Отмечаются головная боль, общая слабость, озноб, мышечные боли. У 25 - 30% больных появляются тошнота и рвота. Уже в первые часы болезни температура повышается до 38 - 40°С. На участках кожи в области будущих локальных проявлений у ряда больных появляются парестезии, чувство распирания или жжения, неинтенсивные боли. Нередко возникают также боли в области увеличенных регионарных лимфатических узлов.</a:t>
            </a:r>
          </a:p>
          <a:p>
            <a:pPr marL="0" indent="0">
              <a:buNone/>
            </a:pPr>
            <a:r>
              <a:rPr lang="ru-RU" sz="6400" dirty="0">
                <a:latin typeface="Times New Roman" pitchFamily="18" charset="0"/>
                <a:cs typeface="Times New Roman" pitchFamily="18" charset="0"/>
              </a:rPr>
              <a:t>  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4005064"/>
            <a:ext cx="3825019" cy="23159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13719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332656"/>
            <a:ext cx="8507288" cy="5793507"/>
          </a:xfrm>
        </p:spPr>
        <p:txBody>
          <a:bodyPr>
            <a:normAutofit/>
          </a:bodyPr>
          <a:lstStyle/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Разгар заболевания наступает в сроки от нескольких часов до 1 - 2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сут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после первых проявлений болезни. Достигают своего максимума общетоксические проявления и лихорадка. Возникают характерные местные проявления рожи. Чаще всего воспалительный процесс локализуется на нижних конечностях (60 - 70%), реже на лице (20 - 30%) и верхних конечностях (4 - 7%), очень редко лишь на туловище, в области молочной железы, промежности, наружных половых органов. При своевременно начатом лечении и неосложненном течении рожи длительность лихорадки обычно не превышает 5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сут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. У 10 - 15% больных лихорадка сохраняется дольше 7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суток,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что наблюдается обычно при распространенном процессе и недостаточно полноценной этиотропной терапии. Наиболее длительный лихорадочный период отмечают при буллезно-геморрагической роже. Более чем у 70% больных рожей возникает регионарный лимфаденит, развивающийся при всех формах болезни.</a:t>
            </a:r>
          </a:p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3789040"/>
            <a:ext cx="4516505" cy="2292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76293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778098"/>
          </a:xfrm>
        </p:spPr>
        <p:txBody>
          <a:bodyPr>
            <a:normAutofit/>
          </a:bodyPr>
          <a:lstStyle/>
          <a:p>
            <a:r>
              <a:rPr lang="ru-RU" dirty="0"/>
              <a:t>Период </a:t>
            </a:r>
            <a:r>
              <a:rPr lang="ru-RU" dirty="0" smtClean="0"/>
              <a:t>реконвалесценции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980728"/>
            <a:ext cx="8363272" cy="5616624"/>
          </a:xfrm>
        </p:spPr>
        <p:txBody>
          <a:bodyPr>
            <a:normAutofit/>
          </a:bodyPr>
          <a:lstStyle/>
          <a:p>
            <a:pPr algn="just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Нормализация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температуры и исчезновение симптомов интоксикации наблюдаются при роже раньше, чем исчезновение местных проявлений. Острые местные проявления болезни сохраняются до 5 - 8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суток,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при геморрагических формах - до 12 - 18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суток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и более. К остаточным явлениям рожи, сохраняющимся на протяжении нескольких недель и месяцев, относятся пастозность и пигментация кожи, застойная гиперемия на месте угасшей эритемы, плотные сухие корки на месте булл, отечный синдром. Неблагоприятное прогностическое значение (вероятность развития раннего рецидива) имеют сохраняющиеся увеличенные и болезненные лимфатические узлы, инфильтраты кожи в области угасшего очага воспаления, субфебрильная температура.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Прогностически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неблагоприятно также длительное сохранение лимфатического отека (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лимфостаза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), который следует рассматривать как раннюю стадию вторичной слоновости. Гиперпигментация участков кожи на нижних конечностях у больных, перенесших буллезно-геморрагическую рожу, может сохраняться пожизненно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ru-RU" sz="2800" dirty="0"/>
          </a:p>
          <a:p>
            <a:pPr marL="0" indent="0">
              <a:buNone/>
            </a:pPr>
            <a:endParaRPr lang="ru-RU" sz="1600" dirty="0" smtClean="0"/>
          </a:p>
          <a:p>
            <a:pPr marL="0" indent="0">
              <a:buNone/>
            </a:pPr>
            <a:endParaRPr lang="ru-RU" sz="1600" dirty="0"/>
          </a:p>
          <a:p>
            <a:pPr marL="0" indent="0">
              <a:buNone/>
            </a:pPr>
            <a:endParaRPr lang="ru-RU" sz="1600" dirty="0" smtClean="0"/>
          </a:p>
          <a:p>
            <a:pPr marL="0" indent="0">
              <a:buNone/>
            </a:pPr>
            <a:endParaRPr lang="ru-RU" sz="1600" dirty="0"/>
          </a:p>
          <a:p>
            <a:pPr marL="0" indent="0">
              <a:buNone/>
            </a:pPr>
            <a:endParaRPr lang="ru-RU" sz="1600" dirty="0" smtClean="0"/>
          </a:p>
          <a:p>
            <a:pPr marL="0" indent="0">
              <a:buNone/>
            </a:pPr>
            <a:endParaRPr lang="ru-RU" sz="1600" dirty="0"/>
          </a:p>
          <a:p>
            <a:pPr marL="0" indent="0">
              <a:buNone/>
            </a:pPr>
            <a:endParaRPr lang="ru-RU" sz="1600" dirty="0" smtClean="0"/>
          </a:p>
          <a:p>
            <a:pPr marL="0" indent="0">
              <a:buNone/>
            </a:pPr>
            <a:endParaRPr lang="ru-RU" sz="1600" dirty="0"/>
          </a:p>
          <a:p>
            <a:pPr marL="0" indent="0">
              <a:buNone/>
            </a:pPr>
            <a:endParaRPr lang="ru-RU" sz="1600" dirty="0" smtClean="0"/>
          </a:p>
          <a:p>
            <a:pPr marL="0" indent="0">
              <a:buNone/>
            </a:pPr>
            <a:endParaRPr lang="ru-RU" sz="1600" dirty="0"/>
          </a:p>
          <a:p>
            <a:pPr marL="0" indent="0">
              <a:buNone/>
            </a:pPr>
            <a:endParaRPr lang="ru-RU" sz="1600" dirty="0" smtClean="0"/>
          </a:p>
          <a:p>
            <a:pPr marL="0" indent="0">
              <a:buNone/>
            </a:pPr>
            <a:endParaRPr lang="ru-RU" sz="1600" dirty="0"/>
          </a:p>
          <a:p>
            <a:pPr marL="0" indent="0">
              <a:buNone/>
            </a:pPr>
            <a:endParaRPr lang="ru-RU" sz="1600" dirty="0" smtClean="0"/>
          </a:p>
          <a:p>
            <a:pPr marL="0" indent="0">
              <a:buNone/>
            </a:pPr>
            <a:endParaRPr lang="ru-RU" sz="1600" dirty="0"/>
          </a:p>
          <a:p>
            <a:pPr marL="0" indent="0">
              <a:buNone/>
            </a:pPr>
            <a:endParaRPr lang="ru-RU" sz="1600" dirty="0" smtClean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3524943"/>
            <a:ext cx="4121696" cy="3091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67004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ru-RU" dirty="0"/>
              <a:t> </a:t>
            </a:r>
            <a:r>
              <a:rPr lang="ru-RU" dirty="0" err="1"/>
              <a:t>Эритематозная</a:t>
            </a:r>
            <a:r>
              <a:rPr lang="ru-RU" dirty="0"/>
              <a:t> рожа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908720"/>
            <a:ext cx="8363272" cy="5217443"/>
          </a:xfrm>
        </p:spPr>
        <p:txBody>
          <a:bodyPr>
            <a:normAutofit/>
          </a:bodyPr>
          <a:lstStyle/>
          <a:p>
            <a:pPr algn="just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Может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быть как самостоятельной клинической формой рожи, так и начальной стадией развития других форм рожи. На коже появляется небольшое красное или розовое пятно, которое в течение нескольких часов превращается в характерную рожистую эритему. Эритема представляет собой четко отграниченный участок гиперемированной кожи с неровными границами в виде зубцов, языков. Кожа в области эритемы инфильтрирована, напряжена, горячая на ощупь, умеренно болезненная при пальпации (больше по периферии эритемы). В ряде случаев можно обнаружить "периферический валик" в виде инфильтрированных и возвышающихся краев эритемы. Наряду с гиперемией и инфильтрацией кожи развивается ее отек, распространяющийся за пределы эритемы.</a:t>
            </a:r>
          </a:p>
          <a:p>
            <a:endParaRPr lang="ru-RU" dirty="0"/>
          </a:p>
          <a:p>
            <a:endParaRPr lang="ru-RU" dirty="0" smtClean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86" t="24010" r="5136" b="24214"/>
          <a:stretch/>
        </p:blipFill>
        <p:spPr bwMode="auto">
          <a:xfrm>
            <a:off x="2627784" y="3284984"/>
            <a:ext cx="3294405" cy="31683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38858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706090"/>
          </a:xfrm>
        </p:spPr>
        <p:txBody>
          <a:bodyPr>
            <a:normAutofit/>
          </a:bodyPr>
          <a:lstStyle/>
          <a:p>
            <a:r>
              <a:rPr lang="ru-RU" dirty="0"/>
              <a:t>Эритематозно-буллезная </a:t>
            </a:r>
            <a:r>
              <a:rPr lang="ru-RU" dirty="0" smtClean="0"/>
              <a:t> рожа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124744"/>
            <a:ext cx="8589640" cy="5472608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Развивается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в сроки от нескольких часов до 2 - 5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сут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на фоне рожистой эритемы. Развитие пузырей связано с повышенной экссудацией в очаге воспаления и отслойкой эпидермиса от дермы скопившейся жидкостью. При повреждении поверхностей пузырей или их самопроизвольном разрыве происходит истечение экссудата, нередко в большом количестве на месте пузырей возникают эрозии. При сохранении целостности пузырей они постепенно ссыхаются с образованием желтых или коричневых корок.</a:t>
            </a:r>
          </a:p>
          <a:p>
            <a:endParaRPr lang="ru-RU" dirty="0"/>
          </a:p>
          <a:p>
            <a:pPr marL="0" indent="0">
              <a:buNone/>
            </a:pPr>
            <a:endParaRPr lang="ru-RU" sz="2300" dirty="0" smtClean="0"/>
          </a:p>
          <a:p>
            <a:pPr marL="0" indent="0">
              <a:buNone/>
            </a:pPr>
            <a:endParaRPr lang="ru-RU" sz="2300" dirty="0" smtClean="0"/>
          </a:p>
          <a:p>
            <a:pPr marL="0" indent="0">
              <a:buNone/>
            </a:pPr>
            <a:endParaRPr lang="ru-RU" sz="2300" dirty="0"/>
          </a:p>
          <a:p>
            <a:pPr marL="0" indent="0">
              <a:buNone/>
            </a:pPr>
            <a:endParaRPr lang="ru-RU" sz="2300" dirty="0" smtClean="0"/>
          </a:p>
          <a:p>
            <a:pPr marL="0" indent="0">
              <a:buNone/>
            </a:pPr>
            <a:endParaRPr lang="ru-RU" sz="2300" dirty="0"/>
          </a:p>
          <a:p>
            <a:pPr marL="0" indent="0">
              <a:buNone/>
            </a:pPr>
            <a:endParaRPr lang="ru-RU" sz="2300" dirty="0" smtClean="0"/>
          </a:p>
          <a:p>
            <a:pPr marL="0" indent="0">
              <a:buNone/>
            </a:pPr>
            <a:endParaRPr lang="ru-RU" sz="2300" dirty="0"/>
          </a:p>
          <a:p>
            <a:pPr marL="0" indent="0">
              <a:buNone/>
            </a:pPr>
            <a:endParaRPr lang="ru-RU" sz="2300" dirty="0" smtClean="0"/>
          </a:p>
          <a:p>
            <a:pPr marL="0" indent="0">
              <a:buNone/>
            </a:pPr>
            <a:endParaRPr lang="ru-RU" sz="2300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3861048"/>
            <a:ext cx="3889375" cy="235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22361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ru-RU" dirty="0"/>
              <a:t>Эритематозно-геморрагическая рожа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5472608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Развивается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на фоне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эритематозной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рожи в сроки 1 - 3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сут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от начала заболевания, иногда позднее. Появляются кровоизлияния различных размеров - от небольших петехий до обширных сливных геморрагий, иногда на протяжении всей эритемы.</a:t>
            </a:r>
          </a:p>
          <a:p>
            <a:endParaRPr lang="ru-RU" dirty="0"/>
          </a:p>
          <a:p>
            <a:pPr marL="0" indent="0">
              <a:buNone/>
            </a:pPr>
            <a:endParaRPr lang="ru-RU" sz="2200" dirty="0" smtClean="0"/>
          </a:p>
          <a:p>
            <a:pPr marL="0" indent="0">
              <a:buNone/>
            </a:pPr>
            <a:endParaRPr lang="ru-RU" sz="1600" dirty="0" smtClean="0"/>
          </a:p>
          <a:p>
            <a:pPr marL="0" indent="0">
              <a:buNone/>
            </a:pPr>
            <a:endParaRPr lang="ru-RU" sz="1600" dirty="0"/>
          </a:p>
          <a:p>
            <a:pPr marL="0" indent="0">
              <a:buNone/>
            </a:pPr>
            <a:endParaRPr lang="ru-RU" sz="1600" dirty="0" smtClean="0"/>
          </a:p>
          <a:p>
            <a:pPr marL="0" indent="0">
              <a:buNone/>
            </a:pPr>
            <a:endParaRPr lang="ru-RU" sz="1600" dirty="0"/>
          </a:p>
          <a:p>
            <a:pPr marL="0" indent="0">
              <a:buNone/>
            </a:pPr>
            <a:endParaRPr lang="ru-RU" sz="1600" dirty="0" smtClean="0"/>
          </a:p>
          <a:p>
            <a:pPr marL="0" indent="0">
              <a:buNone/>
            </a:pPr>
            <a:endParaRPr lang="ru-RU" sz="1600" dirty="0" smtClean="0"/>
          </a:p>
          <a:p>
            <a:pPr marL="0" indent="0">
              <a:buNone/>
            </a:pPr>
            <a:endParaRPr lang="ru-RU" sz="1600" dirty="0"/>
          </a:p>
          <a:p>
            <a:pPr marL="0" indent="0">
              <a:buNone/>
            </a:pPr>
            <a:endParaRPr lang="ru-RU" sz="1600" dirty="0" smtClean="0"/>
          </a:p>
          <a:p>
            <a:pPr marL="0" indent="0">
              <a:buNone/>
            </a:pPr>
            <a:endParaRPr lang="ru-RU" sz="1600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94" t="30074" r="4008" b="25328"/>
          <a:stretch/>
        </p:blipFill>
        <p:spPr bwMode="auto">
          <a:xfrm>
            <a:off x="2699792" y="3212976"/>
            <a:ext cx="4164594" cy="32624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62850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432048"/>
          </a:xfrm>
        </p:spPr>
        <p:txBody>
          <a:bodyPr>
            <a:normAutofit fontScale="90000"/>
          </a:bodyPr>
          <a:lstStyle/>
          <a:p>
            <a:r>
              <a:rPr lang="ru-RU" dirty="0"/>
              <a:t> Буллезно-геморрагическая рожа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548680"/>
            <a:ext cx="8579296" cy="6264696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Трансформируется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из эритематозно-буллезной или эритематозно-геморрагической формы и возникает в результате глубокого повреждения капилляров и кровеносных сосудов сетчатого и сосочкового слоев дермы. Буллезные элементы заполняются геморрагическим и фиброзно-геморрагическим экссудатом, возникают обширные кровоизлияния в кожу в области эритемы. Образовавшиеся пузыри бывают разных размеров, имеют темную окраску с просвечивающими желтыми включениями фибрина. Пузыри могут содержать и преимущественно фибринозный экссудат. Возможно появление обширных уплощенных пузырей, плотных при пальпации вследствие значительного отложения в них фибрина. У больных с активной репарацией в очаге поражения на месте пузырей быстро образуются бурые корки. В других случаях покрышки пузырей разрываются и отторгаются вместе со сгустками фибринозно-геморрагического содержимого, обнажая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эрозированную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поверхность. У большинства больных происходит ее постепенная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эпителизация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. При значительных кровоизлияниях в дно пузыря и толщу кожи возможно развитие некроза, иногда с присоединением вторичного нагноения, образованием язв.</a:t>
            </a:r>
          </a:p>
          <a:p>
            <a:endParaRPr lang="ru-RU" sz="1700" dirty="0"/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80" t="58168" r="4487" b="13039"/>
          <a:stretch/>
        </p:blipFill>
        <p:spPr bwMode="auto">
          <a:xfrm>
            <a:off x="2123728" y="4005064"/>
            <a:ext cx="4804872" cy="23143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04722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Лечение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484784"/>
            <a:ext cx="8686800" cy="4525963"/>
          </a:xfrm>
        </p:spPr>
        <p:txBody>
          <a:bodyPr>
            <a:normAutofit fontScale="85000" lnSpcReduction="20000"/>
          </a:bodyPr>
          <a:lstStyle/>
          <a:p>
            <a:pPr marL="0" indent="0" algn="just"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В настоящее время большинство больных с легким течением рожи и многие пациенты со среднетяжелой формой заболевания лечатся в условиях поликлиники. Показаниями для обязательной госпитализации в инфекционные больницы (отделения) являются:</a:t>
            </a:r>
          </a:p>
          <a:p>
            <a:pPr marL="0" indent="0" algn="just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•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тяжелое течение рожи с резко выраженной интоксикацией или распространенным поражением кожи (особенно при буллезно-геморрагической форме рожи);</a:t>
            </a:r>
          </a:p>
          <a:p>
            <a:pPr marL="0" indent="0" algn="just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• частые рецидивы рожи, независимо от степени интоксикации, характера местного процесса;</a:t>
            </a:r>
          </a:p>
          <a:p>
            <a:pPr marL="0" indent="0" algn="just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• наличие тяжелых общих сопутствующих заболеваний;</a:t>
            </a:r>
          </a:p>
          <a:p>
            <a:pPr marL="0" indent="0" algn="just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• старческий или детский возраст</a:t>
            </a:r>
            <a:r>
              <a:rPr lang="ru-RU" dirty="0"/>
              <a:t>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34039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Статистика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Гнойно-воспалительные заболевания и их осложнения составляют, по разным источникам, 30-40% в структуре хирургической патологии [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Pulgar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S.,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2008 ]. Ведущее место среди хирургических инфекций как по частоте развития, так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 по возможным осложнениям занимают гнойные заболевания кожи и мягких тканей [Ерюхин И.А ,2003,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DiNubile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M.J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2004,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Kozlov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R.S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2008].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структуре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нозокомиальных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инфекций частота хирургических инфекций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мягких тканей (послеоперационные нагноения,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постинъекционные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осложнения и т.д.) достигает 36% , в России – 24% . Инфекции кожи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 мягких тканей занимают третье место по частоте в этиологической структуре сепсиса.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Однако до настоящего времени хирургические инфекции кожи и мягких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тканей (ИКМТ) остаются той областью хирургии, которой уделяется мало внимания специалистами как поликлинического, так и стационарного звена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4780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Антибактериальная </a:t>
            </a:r>
            <a:r>
              <a:rPr lang="ru-RU" dirty="0"/>
              <a:t>терапия.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484784"/>
            <a:ext cx="8219256" cy="5141168"/>
          </a:xfrm>
        </p:spPr>
        <p:txBody>
          <a:bodyPr>
            <a:normAutofit fontScale="32500" lnSpcReduction="20000"/>
          </a:bodyPr>
          <a:lstStyle/>
          <a:p>
            <a:pPr marL="0" indent="0" algn="just">
              <a:buNone/>
            </a:pPr>
            <a:r>
              <a:rPr lang="ru-RU" sz="4900" dirty="0" smtClean="0">
                <a:latin typeface="Times New Roman" pitchFamily="18" charset="0"/>
                <a:cs typeface="Times New Roman" pitchFamily="18" charset="0"/>
              </a:rPr>
              <a:t>Назначение </a:t>
            </a:r>
            <a:r>
              <a:rPr lang="ru-RU" sz="4900" dirty="0">
                <a:latin typeface="Times New Roman" pitchFamily="18" charset="0"/>
                <a:cs typeface="Times New Roman" pitchFamily="18" charset="0"/>
              </a:rPr>
              <a:t>антибиотиков перорально: эритромицин 0,3 г 4 раза в сутки, </a:t>
            </a:r>
            <a:r>
              <a:rPr lang="ru-RU" sz="4900" dirty="0" err="1">
                <a:latin typeface="Times New Roman" pitchFamily="18" charset="0"/>
                <a:cs typeface="Times New Roman" pitchFamily="18" charset="0"/>
              </a:rPr>
              <a:t>олететрин</a:t>
            </a:r>
            <a:r>
              <a:rPr lang="ru-RU" sz="4900" dirty="0">
                <a:latin typeface="Times New Roman" pitchFamily="18" charset="0"/>
                <a:cs typeface="Times New Roman" pitchFamily="18" charset="0"/>
              </a:rPr>
              <a:t> 0,25 г 4 - 5 раз в сутки, </a:t>
            </a:r>
            <a:r>
              <a:rPr lang="ru-RU" sz="4900" dirty="0" err="1">
                <a:latin typeface="Times New Roman" pitchFamily="18" charset="0"/>
                <a:cs typeface="Times New Roman" pitchFamily="18" charset="0"/>
              </a:rPr>
              <a:t>доксициклин</a:t>
            </a:r>
            <a:r>
              <a:rPr lang="ru-RU" sz="4900" dirty="0">
                <a:latin typeface="Times New Roman" pitchFamily="18" charset="0"/>
                <a:cs typeface="Times New Roman" pitchFamily="18" charset="0"/>
              </a:rPr>
              <a:t> 0,1 г 2 раза в сутки, </a:t>
            </a:r>
            <a:r>
              <a:rPr lang="ru-RU" sz="4900" dirty="0" err="1">
                <a:latin typeface="Times New Roman" pitchFamily="18" charset="0"/>
                <a:cs typeface="Times New Roman" pitchFamily="18" charset="0"/>
              </a:rPr>
              <a:t>спирамицин</a:t>
            </a:r>
            <a:r>
              <a:rPr lang="ru-RU" sz="4900" dirty="0">
                <a:latin typeface="Times New Roman" pitchFamily="18" charset="0"/>
                <a:cs typeface="Times New Roman" pitchFamily="18" charset="0"/>
              </a:rPr>
              <a:t> 3 млн МЕ 2 раза в сутки ( курс лечения 7 - 10 дней); </a:t>
            </a:r>
            <a:r>
              <a:rPr lang="ru-RU" sz="4900" dirty="0" err="1">
                <a:latin typeface="Times New Roman" pitchFamily="18" charset="0"/>
                <a:cs typeface="Times New Roman" pitchFamily="18" charset="0"/>
              </a:rPr>
              <a:t>азитромицин</a:t>
            </a:r>
            <a:r>
              <a:rPr lang="ru-RU" sz="4900" dirty="0">
                <a:latin typeface="Times New Roman" pitchFamily="18" charset="0"/>
                <a:cs typeface="Times New Roman" pitchFamily="18" charset="0"/>
              </a:rPr>
              <a:t> - в 1-й день 0,5 г, затем в течение 4 дней по 0,25 г 1 раз в день (или по 0,5 г 5 дней); </a:t>
            </a:r>
            <a:r>
              <a:rPr lang="ru-RU" sz="4900" dirty="0" err="1">
                <a:latin typeface="Times New Roman" pitchFamily="18" charset="0"/>
                <a:cs typeface="Times New Roman" pitchFamily="18" charset="0"/>
              </a:rPr>
              <a:t>ципрофлоксацин</a:t>
            </a:r>
            <a:r>
              <a:rPr lang="ru-RU" sz="4900" dirty="0">
                <a:latin typeface="Times New Roman" pitchFamily="18" charset="0"/>
                <a:cs typeface="Times New Roman" pitchFamily="18" charset="0"/>
              </a:rPr>
              <a:t> - 0,5г 2 - 3 раза в день (5 - 7 дней); бисептол (</a:t>
            </a:r>
            <a:r>
              <a:rPr lang="ru-RU" sz="4900" dirty="0" err="1">
                <a:latin typeface="Times New Roman" pitchFamily="18" charset="0"/>
                <a:cs typeface="Times New Roman" pitchFamily="18" charset="0"/>
              </a:rPr>
              <a:t>сульфатон</a:t>
            </a:r>
            <a:r>
              <a:rPr lang="ru-RU" sz="4900" dirty="0">
                <a:latin typeface="Times New Roman" pitchFamily="18" charset="0"/>
                <a:cs typeface="Times New Roman" pitchFamily="18" charset="0"/>
              </a:rPr>
              <a:t>) - 0,96 г 2 - 3 раза в день в течение 7 - 10 дней; </a:t>
            </a:r>
            <a:r>
              <a:rPr lang="ru-RU" sz="4900" dirty="0" err="1">
                <a:latin typeface="Times New Roman" pitchFamily="18" charset="0"/>
                <a:cs typeface="Times New Roman" pitchFamily="18" charset="0"/>
              </a:rPr>
              <a:t>рифампицин</a:t>
            </a:r>
            <a:r>
              <a:rPr lang="ru-RU" sz="4900" dirty="0">
                <a:latin typeface="Times New Roman" pitchFamily="18" charset="0"/>
                <a:cs typeface="Times New Roman" pitchFamily="18" charset="0"/>
              </a:rPr>
              <a:t> - 0,3 - 0,45 г 2 раза в день (7 - 10 дней). При непереносимости антибиотиков показаны </a:t>
            </a:r>
            <a:r>
              <a:rPr lang="ru-RU" sz="4900" dirty="0" err="1">
                <a:latin typeface="Times New Roman" pitchFamily="18" charset="0"/>
                <a:cs typeface="Times New Roman" pitchFamily="18" charset="0"/>
              </a:rPr>
              <a:t>фуразолидон</a:t>
            </a:r>
            <a:r>
              <a:rPr lang="ru-RU" sz="4900" dirty="0">
                <a:latin typeface="Times New Roman" pitchFamily="18" charset="0"/>
                <a:cs typeface="Times New Roman" pitchFamily="18" charset="0"/>
              </a:rPr>
              <a:t> - 0,1 г 4 раза в день (10 дней); </a:t>
            </a:r>
            <a:r>
              <a:rPr lang="ru-RU" sz="4900" dirty="0" err="1">
                <a:latin typeface="Times New Roman" pitchFamily="18" charset="0"/>
                <a:cs typeface="Times New Roman" pitchFamily="18" charset="0"/>
              </a:rPr>
              <a:t>делагил</a:t>
            </a:r>
            <a:r>
              <a:rPr lang="ru-RU" sz="4900" dirty="0">
                <a:latin typeface="Times New Roman" pitchFamily="18" charset="0"/>
                <a:cs typeface="Times New Roman" pitchFamily="18" charset="0"/>
              </a:rPr>
              <a:t> по 0,25 г 2 раза в сутки (10 дней). Лечение рожи в условиях стационара целесообразно проводить </a:t>
            </a:r>
            <a:r>
              <a:rPr lang="ru-RU" sz="4900" dirty="0" err="1">
                <a:latin typeface="Times New Roman" pitchFamily="18" charset="0"/>
                <a:cs typeface="Times New Roman" pitchFamily="18" charset="0"/>
              </a:rPr>
              <a:t>бензилпенициллином</a:t>
            </a:r>
            <a:r>
              <a:rPr lang="ru-RU" sz="4900" dirty="0">
                <a:latin typeface="Times New Roman" pitchFamily="18" charset="0"/>
                <a:cs typeface="Times New Roman" pitchFamily="18" charset="0"/>
              </a:rPr>
              <a:t> в суточной дозе 6 - 12 млн ЕД, курс 7 - 10 дней. При тяжелом течении заболевания, развитии осложнений (абсцесс, флегмона и др.) возможны сочетание </a:t>
            </a:r>
            <a:r>
              <a:rPr lang="ru-RU" sz="4900" dirty="0" err="1">
                <a:latin typeface="Times New Roman" pitchFamily="18" charset="0"/>
                <a:cs typeface="Times New Roman" pitchFamily="18" charset="0"/>
              </a:rPr>
              <a:t>бензилпенициллина</a:t>
            </a:r>
            <a:r>
              <a:rPr lang="ru-RU" sz="4900" dirty="0">
                <a:latin typeface="Times New Roman" pitchFamily="18" charset="0"/>
                <a:cs typeface="Times New Roman" pitchFamily="18" charset="0"/>
              </a:rPr>
              <a:t> и гентамицина (240 мг 1 раз в день), назначение цефалоспоринов.</a:t>
            </a:r>
          </a:p>
          <a:p>
            <a:pPr marL="0" indent="0" algn="just">
              <a:buNone/>
            </a:pPr>
            <a:r>
              <a:rPr lang="ru-RU" sz="4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900" dirty="0">
                <a:latin typeface="Times New Roman" pitchFamily="18" charset="0"/>
                <a:cs typeface="Times New Roman" pitchFamily="18" charset="0"/>
              </a:rPr>
              <a:t>При выраженной инфильтрации кожи в очаге воспаления показаны нестероидные противовоспалительные препараты: </a:t>
            </a:r>
            <a:r>
              <a:rPr lang="ru-RU" sz="4900" dirty="0" err="1">
                <a:latin typeface="Times New Roman" pitchFamily="18" charset="0"/>
                <a:cs typeface="Times New Roman" pitchFamily="18" charset="0"/>
              </a:rPr>
              <a:t>хлотазол</a:t>
            </a:r>
            <a:r>
              <a:rPr lang="ru-RU" sz="4900" dirty="0">
                <a:latin typeface="Times New Roman" pitchFamily="18" charset="0"/>
                <a:cs typeface="Times New Roman" pitchFamily="18" charset="0"/>
              </a:rPr>
              <a:t> по 0,1 - 0,2 г 3 раза или </a:t>
            </a:r>
            <a:r>
              <a:rPr lang="ru-RU" sz="4900" dirty="0" err="1">
                <a:latin typeface="Times New Roman" pitchFamily="18" charset="0"/>
                <a:cs typeface="Times New Roman" pitchFamily="18" charset="0"/>
              </a:rPr>
              <a:t>бутадион</a:t>
            </a:r>
            <a:r>
              <a:rPr lang="ru-RU" sz="4900" dirty="0">
                <a:latin typeface="Times New Roman" pitchFamily="18" charset="0"/>
                <a:cs typeface="Times New Roman" pitchFamily="18" charset="0"/>
              </a:rPr>
              <a:t> по 0,15 г 3 раза в сутки в течение 10 - 15 дней. Больным рожей необходимо назначение комплекса витаминов группы В, витамина А, рутина, аскорбиновой кислоты, курс лечения 2 - 4 </a:t>
            </a:r>
            <a:r>
              <a:rPr lang="ru-RU" sz="4900" dirty="0" err="1">
                <a:latin typeface="Times New Roman" pitchFamily="18" charset="0"/>
                <a:cs typeface="Times New Roman" pitchFamily="18" charset="0"/>
              </a:rPr>
              <a:t>нед</a:t>
            </a:r>
            <a:r>
              <a:rPr lang="ru-RU" sz="4900" dirty="0">
                <a:latin typeface="Times New Roman" pitchFamily="18" charset="0"/>
                <a:cs typeface="Times New Roman" pitchFamily="18" charset="0"/>
              </a:rPr>
              <a:t>. При тяжелом течении рожи проводится парентеральная </a:t>
            </a:r>
            <a:r>
              <a:rPr lang="ru-RU" sz="4900" dirty="0" err="1">
                <a:latin typeface="Times New Roman" pitchFamily="18" charset="0"/>
                <a:cs typeface="Times New Roman" pitchFamily="18" charset="0"/>
              </a:rPr>
              <a:t>дезинтоксикационная</a:t>
            </a:r>
            <a:r>
              <a:rPr lang="ru-RU" sz="4900" dirty="0">
                <a:latin typeface="Times New Roman" pitchFamily="18" charset="0"/>
                <a:cs typeface="Times New Roman" pitchFamily="18" charset="0"/>
              </a:rPr>
              <a:t> терапия (</a:t>
            </a:r>
            <a:r>
              <a:rPr lang="ru-RU" sz="4900" dirty="0" err="1">
                <a:latin typeface="Times New Roman" pitchFamily="18" charset="0"/>
                <a:cs typeface="Times New Roman" pitchFamily="18" charset="0"/>
              </a:rPr>
              <a:t>гемодез</a:t>
            </a:r>
            <a:r>
              <a:rPr lang="ru-RU" sz="49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4900" dirty="0" err="1">
                <a:latin typeface="Times New Roman" pitchFamily="18" charset="0"/>
                <a:cs typeface="Times New Roman" pitchFamily="18" charset="0"/>
              </a:rPr>
              <a:t>реополиглюкин</a:t>
            </a:r>
            <a:r>
              <a:rPr lang="ru-RU" sz="4900" dirty="0">
                <a:latin typeface="Times New Roman" pitchFamily="18" charset="0"/>
                <a:cs typeface="Times New Roman" pitchFamily="18" charset="0"/>
              </a:rPr>
              <a:t>, 5% раствор глюкозы, физиологический раствор) с добавлением 5 - 10 мл 5% раствора аскорбиновой кислоты, 60 - 90 мг преднизолона. Назначаются сердечно-сосудистые, мочегонные, жаропонижающие средства.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91032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Патогенетическая терапия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Эффективна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при ранее начатом (в первые 3 - 4 дня) лечении, когда она предупреждает развитие обширных геморрагий и булл. Выбор препарата проводится с учетом исходного состояния гемостаза и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фибринолиза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(по данным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коагулограммы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). При отчетливо выраженных явлениях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гиперкоагуляции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показано лечение антикоагулянтом прямого действия гепарином (подкожное введение или путем электрофореза) и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антиагрегантом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тренталом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в дозе 0,2 г 3 раза в сутки 7 - 10 дней. При наличии выраженной активации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фибринолиза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в ранние сроки болезни целесообразно лечение ингибитором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фибринолиза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амбеном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в дозе 0,25 г 3 раза в сутки 5 - 6 дней. При отсутствии выраженной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гиперкоагуляции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рекомендуется также введение непосредственно в очаг воспаления методом электрофореза ингибиторов протеаз -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контрикала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или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гордокса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курс лечения 5 - 6 дней.</a:t>
            </a:r>
          </a:p>
          <a:p>
            <a:pPr algn="just"/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8329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Лечение больных рецидивирующей рожей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Лечение этой формы заболевания должно проводиться в условиях стационара. Обязательно назначение резервных антибиотиков, не применявшихся при лечении предыдущих рецидивов. Назначаются цефалоспорины (I или II поколения) внутримышечно по 0,5 - 1,0 г 3 - 4 раза в сутки или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линкомицин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внутримышечно 0,6 г 3 раза в сутки,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рифампицин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внутримышечно 0,25 г 3 раза в сутки. Курс антибактериальной терапии - 8 - 10 дней. При особо упорных рецидивах рожи целесообразно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двухкурсовое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лечение. Последовательно назначают антибиотики, оптимально действующие на бактериальные и L-формы стрептококка. Первый курс антибиотикотерапии осуществляется цефалоспоринами (7 - 8 дней). После 5 - 7-дневного перерыва проводится второй курс лечения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линкомицином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(6 - 7 дней). При рецидивирующей роже показана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иммунокорригирующая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терапия (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метилурацил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нуклеинат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натрия,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продигиозан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Т-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активин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).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54342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Местная терапия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pPr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Лечение местных проявлений болезни проводится лишь при ее буллезных формах с локализацией процесса на конечностях.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Эритематозная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форма рожи не требует применения местных средств лечения, а многие из них (ихтиоловая мазь, бальзам Вишневского, мази с антибиотиками) вообще противопоказаны. В остром периоде рожи при наличии неповрежденных пузырей их осторожно надрезают у одного из краев и после выхода экссудата на очаг воспаления накладывают повязки с 0,1% раствором риванола или 0,02% раствором фурацилина, меняя их несколько раз в течение дня. Тугое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бинтование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недопустимо. При наличии обширных мокнущих эрозий на месте вскрывшихся пузырей местное лечение начинают с марганцевых ванн для конечностей с последующим наложением перечисленных выше повязок. Для лечения местного геморрагического синдрома при эритематозно-геморрагической роже назначают 5 - 10 % линимент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дибунола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в виде аппликаций в области очага воспаления 2 раза в сутки на протяжении 5 - 7 дней. Своевременно начатое лечение геморрагического синдрома значительно сокращает сроки острого периода болезни, предупреждает трансформацию эритематозно-геморрагической рожи в буллезно-геморрагическую, ускоряет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репаративные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процессы, предупреждает характерные для геморрагической рожи осложнения.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75465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Физиотерапия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Традиционно в остром периоде рожи назначается УФО на область очага воспаления на область регионарных лимфатических узлов. При сохранении в периоде реконвалесценции инфильтрации кожи, отечного синдрома, регионарного лимфаденита назначают аппликации озокерита или повязки с подогретой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нафталановой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мазью (на нижние конечности), аппликации парафина (на лицо), электрофорез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лидазы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(особенно в начальных стадиях формирования слоновости), хлорида кальция, радоновые ванны. В недавних исследованиях показана высокая эффективность низкоинтенсивной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лазертерапии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местного очага воспаления, особенно при геморрагических формах рожи. Используется лазерное излучение как в красном, так и в инфракрасном диапазоне. Применяемая доза лазерного излучения варьирует в зависимости от состояния местного геморрагического очага, наличия сопутствующих заболеваний.</a:t>
            </a:r>
          </a:p>
          <a:p>
            <a:pPr marL="0" indent="0" algn="just">
              <a:buNone/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394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Карбункул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Острое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гнойно-некротическое воспаление нескольких волосяных мешочков, сальных желез и окружающих их тканей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 образованием обширных некрозов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кожи и подкожной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клетчатки.</a:t>
            </a:r>
          </a:p>
          <a:p>
            <a:pPr marL="0" indent="0" algn="just"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Локализация – чаще карбункул развивается на задней поверхности шеи,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межлопаточной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и лопаточной областях, на пояснице, ягодицах, реже – на конечностях.</a:t>
            </a:r>
          </a:p>
        </p:txBody>
      </p:sp>
    </p:spTree>
    <p:extLst>
      <p:ext uri="{BB962C8B-B14F-4D97-AF65-F5344CB8AC3E}">
        <p14:creationId xmlns:p14="http://schemas.microsoft.com/office/powerpoint/2010/main" val="2025842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Патогенез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 algn="just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толще кожи и подкожной клетчатки формируется воспалительный инфильтрат значительного размера, захватывающий несколько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фолликулов. Вследствие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расстройства кровообращения формируются участки некроза, сливающиеся в дальнейшем в один общий участок омертвения, могущий распространяться и на подлежащую фасцию и мышцы. Вокруг некротического участка развивается нагноение, некротические ткани подвергаются частичному расплавлению и постепенному отторжению. Гной через множественные отверстия в коже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выделяется на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ее поверхность. После отторжения некротических масс рана выполняется грануляционной тканью и формируется грубый массивный рубец.</a:t>
            </a:r>
          </a:p>
        </p:txBody>
      </p:sp>
    </p:spTree>
    <p:extLst>
      <p:ext uri="{BB962C8B-B14F-4D97-AF65-F5344CB8AC3E}">
        <p14:creationId xmlns:p14="http://schemas.microsoft.com/office/powerpoint/2010/main" val="542120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4605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Клиника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764704"/>
            <a:ext cx="8229600" cy="5976664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В начале появляется небольшой воспалительный инфильтрат с поверхностной пустулой, который быстро увеличивается. Отмечается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напряжение тканей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, возникает резкая болезненность при пальпации, распирающая,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рвущая. Кожа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в области инфильтрата приобретает багровый оттенок, напряжена,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отечна. Истонченный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эпидермис над очагом некроза прорывается в нескольких местах, образуется несколько отверстий («сито», «соты»), из которых выделяется густой зеленовато-серый гной. В отверстиях видны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некротизированные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ткани. В дальнейшем отдельные отверстия сливаются, образуя большой дефект в коже, через который вытекает много гноя и отторгающиеся некротические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ткани. Для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карбункула характерны выраженные общие явления. Часто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температура повышается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до 40˚ С, отмечается значительная интоксикация (тошнота, рвота, потеря аппетита, сильная головная боль, бессонница, нарушение сознания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). После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выделения гноя и отторжения мертвых тканей общие проявления быстро уменьшаются, по мере очищения рана выполняется грануляциями и заживает.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4005064"/>
            <a:ext cx="3996444" cy="2664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96813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Лечение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980728"/>
            <a:ext cx="8291264" cy="5145435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Лечение карбункула проводится в стационаре, при его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локализации на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шее и голове – строгий постельный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режим. В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стадии воспалительного инфильтрата проводится интенсивная консервативная терапия: парентерально – антимикробные препараты, 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дезинтоксикационная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терапия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, местно вокруг инфильтрата введение антибиотиков, УВЧ, повязки с мазью Вишневского,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синтомициновой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эмульсией, раствором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димексида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(20-30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%), спиртовым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раствором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хлороксидина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(0,5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%). При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неэффективности консервативной терапии, когда процесс переходит в </a:t>
            </a:r>
          </a:p>
          <a:p>
            <a:pPr marL="0" indent="0" algn="just">
              <a:buNone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гнойно-некротическую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стадию, показано оперативное лечение.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Оптимальное обезболивание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– внутривенный наркоз. Разрез – крестообразный, проходящий через середину очага на всю толщу некроза до жизнеспособных тканей.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Некротизированные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участки тканей и участки ткани, пропитанные гноем, иссекаются. В итоге образуется значительных размеров раневой дефект. Края дополнительно иссекают, удаляя измененную,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некротизированную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кожу. Проводят гемостаз. Образовавшуюся полость промывают антисептиком, дренируют и далее лечат по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общим принципам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лечения гнойной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раны. При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локализации карбункула на спине, пояснице, животе возможно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полное одномоментное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иссечение гнойно-некротического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очага. При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лечении карбункула лица обеспечивают максимальный покой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тканей. Больным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запрещается жевать, разговаривать, назначают только жидкую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пищу. Проводят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интенсивную общую терапию, применяют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дезагреганты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. Для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отторжения некротических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стержней применяют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кератолитические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средства.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3711366"/>
            <a:ext cx="5057775" cy="2962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15505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Гидраденит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Гидраденит (народное название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«Сучье вымя»)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гнойное воспаление апокриновых потовых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желез.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Возбудитель: 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стафилококки, стрептококки,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Escherichia coli, Proteus mirabilis Pseudomonas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aeruginosa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Путь :Бактерии проникают в потовые железы через их выводные протоки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лимфогенным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путём, а затем через железы, окружающую жировую клетчатку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4577528"/>
            <a:ext cx="3006080" cy="20541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93976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9354"/>
            <a:ext cx="8992672" cy="6818646"/>
          </a:xfrm>
        </p:spPr>
      </p:pic>
    </p:spTree>
    <p:extLst>
      <p:ext uri="{BB962C8B-B14F-4D97-AF65-F5344CB8AC3E}">
        <p14:creationId xmlns:p14="http://schemas.microsoft.com/office/powerpoint/2010/main" val="1578224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Клиническая картина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47500" lnSpcReduction="20000"/>
          </a:bodyPr>
          <a:lstStyle/>
          <a:p>
            <a:pPr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В большинстве случаев гидраденит бывает односторонним, но встречаются и двусторонние поражения. В начале развития гидраденита (стадия инфильтрации) в коже появляются отдельные плотные узелки небольшого размера. Они сопровождаются зудом и легкой болезненностью, увеличивающейся при надавливании на узелок. Узелки быстро увеличиваются в размерах и превращаются в большие (до 1,5 см) плотные спаянные с кожей узлы грушевидной формы. Они выступают над поверхностью кожи, напоминая соски. Кожа в месте образования узлов приобретает красно-синий цвет, возникает отечность, отмечается сильная болезненность. Увеличиваясь, отдельные узлы гидраденита могут сливаться друг с другом, образуя разлитой инфильтрат плотной консистенции, имеющий дискообразную форму и схожий с картиной флегмоны. При этом сильная боль отмечается не только при движении пациента, но и в покое.</a:t>
            </a:r>
          </a:p>
          <a:p>
            <a:pPr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В дальнейшем происходит постепенное размягчение центральной части узлов и вскрытие гидраденита с выделением гноя, по своей консистенции напоминающего густую сметану. Гнойные массы могут содержать примесь крови. Особенностью, отличающей гидраденит от фурункула, является отсутствие некротического стержня. Вскрытие узла гидраденита обычно происходит через 7-10 дней после его возникновения и сопровождается улучшением общего состояния и уменьшением болезненности. На месте вскрывшегося узла образуется язва, которая затем заживает, оставляя после себя втянутый рубец.</a:t>
            </a:r>
          </a:p>
          <a:p>
            <a:pPr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Полный цикл развития гидраденита занимает примерно 2 недели. Но на ряду с уже рубцующимися образованиями, могут нагнаиваться вовлеченные в воспалительный процесс рядом расположенные потовые железы. Гидраденит принимает затяжное или хроническое рецидивирующее течение, при котором обострения могут возникать десятки раз.</a:t>
            </a:r>
          </a:p>
        </p:txBody>
      </p:sp>
    </p:spTree>
    <p:extLst>
      <p:ext uri="{BB962C8B-B14F-4D97-AF65-F5344CB8AC3E}">
        <p14:creationId xmlns:p14="http://schemas.microsoft.com/office/powerpoint/2010/main" val="278577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</p:spPr>
        <p:txBody>
          <a:bodyPr/>
          <a:lstStyle/>
          <a:p>
            <a:r>
              <a:rPr lang="ru-RU" dirty="0" smtClean="0"/>
              <a:t>Лечение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В начале заболевания лечение консервативное. В области поражения сбривают волосы, кожу обрабатывают антисептическими растворами (96% этиловым спиртом, 3% раствором бриллиантового зеленого и др.). Показаны сухое тепло, УВЧ, ультрафиолетовое облучение, повязки с 5—10%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синтомициновой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эмульсией, мазями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левосин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левомеколь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эритромициновой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мазью и др.</a:t>
            </a:r>
          </a:p>
          <a:p>
            <a:pPr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При расплавлении воспалительного инфильтрата лечение оперативное — вскрытие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абсцесса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дренирование гнойной полости,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повязки с 10% раствором хлорида натрия и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антисептиков.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При длительном и безуспешном лечении гидраденита и угрозе развития сепсиса иссекают одним блоком всю пораженную кожу подмышечной области вместе с подкожной клетчаткой.</a:t>
            </a:r>
          </a:p>
          <a:p>
            <a:pPr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Целесообразно во время лечения применять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ультрафиолетовое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облучение крови для стимуляции клеточного и гуморального иммунитета.</a:t>
            </a:r>
          </a:p>
        </p:txBody>
      </p:sp>
    </p:spTree>
    <p:extLst>
      <p:ext uri="{BB962C8B-B14F-4D97-AF65-F5344CB8AC3E}">
        <p14:creationId xmlns:p14="http://schemas.microsoft.com/office/powerpoint/2010/main" val="3147531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ru-RU" dirty="0"/>
              <a:t>Лимфаденит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073427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Воспаление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лимфатических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узлов</a:t>
            </a:r>
          </a:p>
          <a:p>
            <a:pPr marL="0" indent="0" algn="just"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Этиология: кокковая флора.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Путь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проникновения: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лимфогенный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В подавляющем большинстве случаев лимфаденит возникает как осложнение хирургического инфекционного процесса, в том числе, нередко, лимфангита.</a:t>
            </a:r>
          </a:p>
          <a:p>
            <a:pPr marL="0" indent="0" algn="just">
              <a:buNone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Наиболее частая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форма: острый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простой лимфаденит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>
              <a:buNone/>
            </a:pPr>
            <a:endParaRPr lang="ru-RU" sz="2400" dirty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3024" y="4149080"/>
            <a:ext cx="3233936" cy="2166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9788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Клиника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Наличие боли, явлений воспаления в виде отека, припухлости, увеличения узлов, симптомов интоксикации.</a:t>
            </a:r>
          </a:p>
          <a:p>
            <a:pPr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При гнойном лимфадените – выраженная интоксикация, высокая температура, наличие местно симптомов флюктуации.</a:t>
            </a:r>
          </a:p>
          <a:p>
            <a:pPr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Возможные осложнения гнойного лимфаденита – тромбофлебит магистральных вен и сепсис.</a:t>
            </a:r>
          </a:p>
        </p:txBody>
      </p:sp>
    </p:spTree>
    <p:extLst>
      <p:ext uri="{BB962C8B-B14F-4D97-AF65-F5344CB8AC3E}">
        <p14:creationId xmlns:p14="http://schemas.microsoft.com/office/powerpoint/2010/main" val="545785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Лечение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 algn="just">
              <a:buFont typeface="+mj-lt"/>
              <a:buAutoNum type="arabicPeriod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Постельный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режим.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Санация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источника инфекции.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Антибиотикотерапия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антибактериальная терапия,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детоксикация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Местно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при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абсцедировании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– вскрытие и дренирование гнойника.</a:t>
            </a:r>
          </a:p>
        </p:txBody>
      </p:sp>
    </p:spTree>
    <p:extLst>
      <p:ext uri="{BB962C8B-B14F-4D97-AF65-F5344CB8AC3E}">
        <p14:creationId xmlns:p14="http://schemas.microsoft.com/office/powerpoint/2010/main" val="1634703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Хронический лимфаденит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556792"/>
            <a:ext cx="8686800" cy="4525963"/>
          </a:xfrm>
        </p:spPr>
        <p:txBody>
          <a:bodyPr>
            <a:normAutofit fontScale="92500" lnSpcReduction="20000"/>
          </a:bodyPr>
          <a:lstStyle/>
          <a:p>
            <a:pPr marL="0" indent="0" algn="just">
              <a:buNone/>
            </a:pP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Эксудативная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форма хронического лимфаденита протекает без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выраженных симптомов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инфекционного токсикоза. При этом превалируют местные симптомы.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При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данной форме формируется воспалительная киста на месте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лимфатического узла. Продуктивное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воспаление хронического лимфаденита (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склерозирующая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форма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) характеризуется развитием соединительной ткани на месте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лимфоузлов, которая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постепенно замещается плотной фиброзной тканью, иногда с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элементами петрификации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обызествления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99403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Лечение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ru-RU" dirty="0" err="1">
                <a:latin typeface="Times New Roman" pitchFamily="18" charset="0"/>
                <a:cs typeface="Times New Roman" pitchFamily="18" charset="0"/>
              </a:rPr>
              <a:t>Эксудативная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форма на ранних этапах противовоспалительная консервативная, при образовании кисты – вскрытие последней с иссечением стенок, узлов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 клетчатки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При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склерозирующем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лимфадените – консервативное.</a:t>
            </a:r>
          </a:p>
        </p:txBody>
      </p:sp>
    </p:spTree>
    <p:extLst>
      <p:ext uri="{BB962C8B-B14F-4D97-AF65-F5344CB8AC3E}">
        <p14:creationId xmlns:p14="http://schemas.microsoft.com/office/powerpoint/2010/main" val="507733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8058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Абсцесс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764704"/>
            <a:ext cx="8352928" cy="5832648"/>
          </a:xfrm>
        </p:spPr>
        <p:txBody>
          <a:bodyPr>
            <a:normAutofit fontScale="55000" lnSpcReduction="20000"/>
          </a:bodyPr>
          <a:lstStyle/>
          <a:p>
            <a:pPr algn="just"/>
            <a:r>
              <a:rPr lang="ru-RU" sz="3800" dirty="0" smtClean="0">
                <a:latin typeface="Times New Roman" pitchFamily="18" charset="0"/>
                <a:cs typeface="Times New Roman" pitchFamily="18" charset="0"/>
              </a:rPr>
              <a:t>Ограниченное </a:t>
            </a:r>
            <a:r>
              <a:rPr lang="ru-RU" sz="3800" dirty="0">
                <a:latin typeface="Times New Roman" pitchFamily="18" charset="0"/>
                <a:cs typeface="Times New Roman" pitchFamily="18" charset="0"/>
              </a:rPr>
              <a:t>гнойное воспаление, формирующееся </a:t>
            </a:r>
            <a:r>
              <a:rPr lang="ru-RU" sz="3800" dirty="0" smtClean="0">
                <a:latin typeface="Times New Roman" pitchFamily="18" charset="0"/>
                <a:cs typeface="Times New Roman" pitchFamily="18" charset="0"/>
              </a:rPr>
              <a:t>вследствие расплавления </a:t>
            </a:r>
            <a:r>
              <a:rPr lang="ru-RU" sz="3800" dirty="0">
                <a:latin typeface="Times New Roman" pitchFamily="18" charset="0"/>
                <a:cs typeface="Times New Roman" pitchFamily="18" charset="0"/>
              </a:rPr>
              <a:t>тканей и образования </a:t>
            </a:r>
            <a:r>
              <a:rPr lang="ru-RU" sz="3800" dirty="0" err="1">
                <a:latin typeface="Times New Roman" pitchFamily="18" charset="0"/>
                <a:cs typeface="Times New Roman" pitchFamily="18" charset="0"/>
              </a:rPr>
              <a:t>пиогенной</a:t>
            </a:r>
            <a:r>
              <a:rPr lang="ru-RU" sz="3800" dirty="0">
                <a:latin typeface="Times New Roman" pitchFamily="18" charset="0"/>
                <a:cs typeface="Times New Roman" pitchFamily="18" charset="0"/>
              </a:rPr>
              <a:t> капсулы</a:t>
            </a:r>
            <a:r>
              <a:rPr lang="ru-RU" sz="38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ru-RU" sz="3800" dirty="0">
                <a:latin typeface="Times New Roman" pitchFamily="18" charset="0"/>
                <a:cs typeface="Times New Roman" pitchFamily="18" charset="0"/>
              </a:rPr>
              <a:t>Этиология – стафилококк, стрептококк, кишечная палочка, протей, бактероиды, микробные ассоциации</a:t>
            </a:r>
            <a:r>
              <a:rPr lang="ru-RU" sz="38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ru-RU" sz="3800" dirty="0">
                <a:latin typeface="Times New Roman" pitchFamily="18" charset="0"/>
                <a:cs typeface="Times New Roman" pitchFamily="18" charset="0"/>
              </a:rPr>
              <a:t>Патогенез – абсцесс в большинстве случаев возникает вследствие </a:t>
            </a:r>
            <a:r>
              <a:rPr lang="ru-RU" sz="3800" dirty="0" smtClean="0">
                <a:latin typeface="Times New Roman" pitchFamily="18" charset="0"/>
                <a:cs typeface="Times New Roman" pitchFamily="18" charset="0"/>
              </a:rPr>
              <a:t>экзогенной контаминации</a:t>
            </a:r>
            <a:r>
              <a:rPr lang="ru-RU" sz="3800" dirty="0">
                <a:latin typeface="Times New Roman" pitchFamily="18" charset="0"/>
                <a:cs typeface="Times New Roman" pitchFamily="18" charset="0"/>
              </a:rPr>
              <a:t>, но может быть и результатом эндогенной. Они наиболее часто развиваются в подкожной клетчатке и мышечной ткани, но может возникнуть в любом органе и </a:t>
            </a:r>
            <a:r>
              <a:rPr lang="ru-RU" sz="3800" dirty="0" smtClean="0">
                <a:latin typeface="Times New Roman" pitchFamily="18" charset="0"/>
                <a:cs typeface="Times New Roman" pitchFamily="18" charset="0"/>
              </a:rPr>
              <a:t>ткани</a:t>
            </a:r>
          </a:p>
          <a:p>
            <a:pPr algn="just"/>
            <a:r>
              <a:rPr lang="ru-RU" sz="3800" dirty="0">
                <a:latin typeface="Times New Roman" pitchFamily="18" charset="0"/>
                <a:cs typeface="Times New Roman" pitchFamily="18" charset="0"/>
              </a:rPr>
              <a:t>Причины</a:t>
            </a:r>
            <a:r>
              <a:rPr lang="ru-RU" sz="3800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ru-RU" sz="3800" dirty="0" smtClean="0">
                <a:latin typeface="Times New Roman" pitchFamily="18" charset="0"/>
                <a:cs typeface="Times New Roman" pitchFamily="18" charset="0"/>
              </a:rPr>
              <a:t>Открытые </a:t>
            </a:r>
            <a:r>
              <a:rPr lang="ru-RU" sz="3800" dirty="0">
                <a:latin typeface="Times New Roman" pitchFamily="18" charset="0"/>
                <a:cs typeface="Times New Roman" pitchFamily="18" charset="0"/>
              </a:rPr>
              <a:t>повреждения.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ru-RU" sz="3800" dirty="0">
                <a:latin typeface="Times New Roman" pitchFamily="18" charset="0"/>
                <a:cs typeface="Times New Roman" pitchFamily="18" charset="0"/>
              </a:rPr>
              <a:t> Инородные тела.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ru-RU" sz="3800" dirty="0">
                <a:latin typeface="Times New Roman" pitchFamily="18" charset="0"/>
                <a:cs typeface="Times New Roman" pitchFamily="18" charset="0"/>
              </a:rPr>
              <a:t>Инъекции, блокады, пункции.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ru-RU" sz="3800" dirty="0" smtClean="0">
                <a:latin typeface="Times New Roman" pitchFamily="18" charset="0"/>
                <a:cs typeface="Times New Roman" pitchFamily="18" charset="0"/>
              </a:rPr>
              <a:t>Гематомы</a:t>
            </a:r>
            <a:r>
              <a:rPr lang="ru-RU" sz="3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3800" dirty="0" err="1">
                <a:latin typeface="Times New Roman" pitchFamily="18" charset="0"/>
                <a:cs typeface="Times New Roman" pitchFamily="18" charset="0"/>
              </a:rPr>
              <a:t>серомы</a:t>
            </a:r>
            <a:r>
              <a:rPr lang="ru-RU" sz="38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ru-RU" sz="3800" dirty="0" smtClean="0">
                <a:latin typeface="Times New Roman" pitchFamily="18" charset="0"/>
                <a:cs typeface="Times New Roman" pitchFamily="18" charset="0"/>
              </a:rPr>
              <a:t>Гнойно-воспалительные </a:t>
            </a:r>
            <a:r>
              <a:rPr lang="ru-RU" sz="3800" dirty="0">
                <a:latin typeface="Times New Roman" pitchFamily="18" charset="0"/>
                <a:cs typeface="Times New Roman" pitchFamily="18" charset="0"/>
              </a:rPr>
              <a:t>процессы (сепсис, гематогенный </a:t>
            </a:r>
            <a:r>
              <a:rPr lang="ru-RU" sz="3800" dirty="0" smtClean="0">
                <a:latin typeface="Times New Roman" pitchFamily="18" charset="0"/>
                <a:cs typeface="Times New Roman" pitchFamily="18" charset="0"/>
              </a:rPr>
              <a:t>остеомиелит, гнойный </a:t>
            </a:r>
            <a:r>
              <a:rPr lang="ru-RU" sz="3800" dirty="0">
                <a:latin typeface="Times New Roman" pitchFamily="18" charset="0"/>
                <a:cs typeface="Times New Roman" pitchFamily="18" charset="0"/>
              </a:rPr>
              <a:t>лимфаденит, гнойный лимфангит, гнойный тромбофлебит, фурункул, карбункул и др.)</a:t>
            </a:r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01930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3196"/>
            <a:ext cx="8229600" cy="689500"/>
          </a:xfrm>
        </p:spPr>
        <p:txBody>
          <a:bodyPr>
            <a:normAutofit/>
          </a:bodyPr>
          <a:lstStyle/>
          <a:p>
            <a:r>
              <a:rPr lang="ru-RU" dirty="0" smtClean="0"/>
              <a:t>Клиническая картина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692696"/>
            <a:ext cx="8363272" cy="5433467"/>
          </a:xfrm>
        </p:spPr>
        <p:txBody>
          <a:bodyPr>
            <a:normAutofit/>
          </a:bodyPr>
          <a:lstStyle/>
          <a:p>
            <a:pPr algn="just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Над областью гнойника, как правило, отмечается явная припухлость и гиперемия кожи. Однако, при глубоком расположении абсцесса эти симптомы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отсутствуют.Важным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признаком абсцесса, при наличии других симптомов острого воспаления, является симптом флюктуации, симптом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зыбления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, которые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обусловлены наличием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жидкости (гноя), заключенной в полость с эластичными –стенками, которая (жидкость) передает толчок в виде волны от одной стенки по всем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направлениям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. Этот симптом отсутствует, когда стенка очень толстая, а полость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абсцесса небольшая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или находится в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глубине. Существенную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помощь в диагностике может оказать пункция полости абсцесса толстой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иглой. При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значительных скоплениях гноя обычно бывает выраженная общая реакция – повышение температуры тела, слабость, потеря аппетита, изменение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состава крови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др. При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хроническом абсцессе признаки острого воспаления могут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полностью отсутствовать. Необходимо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дифференцировать обычный абсцесс от холодного, т.е.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натечника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туберкулезного происхождения, характеризующегося наличием основного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очага туберкулеза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, медленным развитием, отсутствием острых воспалительных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явлений. Абсцесс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следует также дифференцировать с гематомой, аневризмой, сосудистыми опухолями.</a:t>
            </a:r>
          </a:p>
          <a:p>
            <a:endParaRPr lang="ru-RU" sz="18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3573016"/>
            <a:ext cx="4608513" cy="307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59699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Лечение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1.Хирургическое - вскрытие и дренирование сформировавшегося абсцесса.</a:t>
            </a:r>
          </a:p>
          <a:p>
            <a:pPr marL="0" indent="0" algn="just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2.Антибактериальная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детоксикационная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терапия.</a:t>
            </a:r>
          </a:p>
        </p:txBody>
      </p:sp>
    </p:spTree>
    <p:extLst>
      <p:ext uri="{BB962C8B-B14F-4D97-AF65-F5344CB8AC3E}">
        <p14:creationId xmlns:p14="http://schemas.microsoft.com/office/powerpoint/2010/main" val="4050589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/>
          <a:lstStyle/>
          <a:p>
            <a:r>
              <a:rPr lang="ru-RU" dirty="0" smtClean="0"/>
              <a:t>Фурункул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051400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Острое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гнойное воспаление волосяного фолликула и окружающих его тканей (сальной железы, подкожной клетчатки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).</a:t>
            </a:r>
          </a:p>
          <a:p>
            <a:pPr marL="0" indent="0"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Этиология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– вызывается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золотистым стафилококком. Предрасполагающие факторы:</a:t>
            </a:r>
          </a:p>
          <a:p>
            <a:pPr marL="0" indent="0"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– повреждения кожи (трещины, ссадины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); </a:t>
            </a:r>
          </a:p>
          <a:p>
            <a:pPr marL="0" indent="0"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-несоблюдение санитарно-гигиенических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норм в быту и производстве; </a:t>
            </a:r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-снижение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резистентности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организма (гиповитаминозы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, сахарный диабет, переутомления и др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.)</a:t>
            </a:r>
          </a:p>
          <a:p>
            <a:pPr marL="0" indent="0">
              <a:buNone/>
            </a:pP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Локализация – на любых участках кожи, имеющих волосы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;);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не возникает фурункул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на коже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, лишенной волос (ладони, ладонная поверхность пальцев, подошвы).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506441"/>
            <a:ext cx="2638425" cy="173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4296310"/>
            <a:ext cx="2951733" cy="216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39904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Лечение.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47500" lnSpcReduction="20000"/>
          </a:bodyPr>
          <a:lstStyle/>
          <a:p>
            <a:pPr marL="0" indent="0" algn="just"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Диагноз абсцесса служит показанием для оперативного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вмешательтва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целью которого, независимо от локализации гнойника, является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вскрытие, опорожнение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и дренирование его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полости под общей анестезией. Не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подлежат вскрытию холодные абсцессы туберкулезной этиологии вследствие неизбежно возникающей при этом суперинфекции гноеродной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флорой. При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абсцессах внутренних органов перспективным методом лечения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является интервенционная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сонография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– пункция абсцесса с аспирацией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гноя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и последующим введение в полость абсцесса антибиотиков или его дренирование под контролем УЗИ.</a:t>
            </a:r>
          </a:p>
          <a:p>
            <a:pPr marL="0" indent="0" algn="just"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Для вскрытия абсцесса выбирают кратчайший оперативный доступ с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учетом анатомо-топографических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особенностей. Для этого нередко вскрывают абсцесс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 игле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– первоначально пунктируют абсцесс, затем по игле рассекают ткани.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При вскрытии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гнойника по возможности подходят к его нижнему полюсу, чтобы создать хорошие условия для дренирования. Разрез должен быть широким, гной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 некротические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ткани удаляют, полость абсцесса обследуют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пальцем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разделяя перемычки и удаляя секвестры. Следует избегать грубых манипуляций,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нарушающих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пиогенную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мембрану. Полость промывают антисептиком. Необходимости в остановке кровотечения как правило нет, так как сосуды, расположенные в очаге воспаления,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тромбированы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Полость абсцесса дренируют одним из известных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методов дренирования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Если предполагается недостаточность опорожнения через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основной разрез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делают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контратертуру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После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вскрытия лечение абсцесса проводится по принципу лечения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гнойных ран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с учетом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фазности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течения раневого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процесса. Хорошие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результаты дает иссечение абсцесса в пределах здоровых тканей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 наложение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первичного шва, что позволяет добиться лучшего косметического эффекта. Однако, этим методом возможно оперировать лишь небольшие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абсцессы. Кроме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местного, назначают общее лечение – антимикробные препараты.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Дезинтоксикация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иммуностимулирующие и др.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21556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74042"/>
          </a:xfrm>
        </p:spPr>
        <p:txBody>
          <a:bodyPr>
            <a:normAutofit fontScale="90000"/>
          </a:bodyPr>
          <a:lstStyle/>
          <a:p>
            <a:r>
              <a:rPr lang="ru-RU" dirty="0"/>
              <a:t>Подошвенный </a:t>
            </a:r>
            <a:r>
              <a:rPr lang="ru-RU" dirty="0" err="1"/>
              <a:t>фасциит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692696"/>
            <a:ext cx="8507288" cy="5904656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Подошвенный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фасциит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– это заболевание, характеризующееся воспалительным процессом фасций, которые покрывают мышцы, соединяющие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пяточную кость и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пальцы ног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.. Такое заболевание 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чаще всего диагностируется у тех, кто занимается профессиональным бегом, много ходит, и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имеет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работу связанную с постоянным пребыванием на ногах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 algn="just">
              <a:buNone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Причины:</a:t>
            </a:r>
          </a:p>
          <a:p>
            <a:pPr algn="just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Профессиональные занятия танцами;</a:t>
            </a:r>
          </a:p>
          <a:p>
            <a:pPr algn="just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Бег на длинные дистанции;</a:t>
            </a:r>
          </a:p>
          <a:p>
            <a:pPr algn="just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Анатомические особенности стопы (плоскостопие, высокий свод стопы, лишний пронация стопы);</a:t>
            </a:r>
          </a:p>
          <a:p>
            <a:pPr algn="just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Избыточный вес;</a:t>
            </a:r>
          </a:p>
          <a:p>
            <a:pPr algn="just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Остеохондроз;</a:t>
            </a:r>
          </a:p>
          <a:p>
            <a:pPr algn="just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Артриты и артрозы нижних конечностей;</a:t>
            </a:r>
          </a:p>
          <a:p>
            <a:pPr algn="just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Заболевания сосудов;</a:t>
            </a:r>
          </a:p>
          <a:p>
            <a:pPr algn="just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Длительное стояние на ногах, что характерно для учителей, хирургов, продавцов и для многих других профессий;</a:t>
            </a:r>
          </a:p>
          <a:p>
            <a:pPr algn="just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Ношение неправильной обуви, особенно если она имеет тонкую подошву;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3514083"/>
            <a:ext cx="4247753" cy="32217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33644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</a:t>
            </a:r>
            <a:r>
              <a:rPr lang="ru-RU" dirty="0" smtClean="0"/>
              <a:t>имптомы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Боль в пятке, возникающая утром после сна и затем постепенно стихает;</a:t>
            </a:r>
          </a:p>
          <a:p>
            <a:pPr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Боль в пятке, возникающая при длительной нагрузке на ноги;</a:t>
            </a:r>
          </a:p>
          <a:p>
            <a:pPr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Ощущение жара и тяжести в ноге;</a:t>
            </a:r>
          </a:p>
          <a:p>
            <a:pPr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Иногда возникают боли в области обеих голеней, свода стопы и большого пальца;</a:t>
            </a:r>
          </a:p>
        </p:txBody>
      </p:sp>
    </p:spTree>
    <p:extLst>
      <p:ext uri="{BB962C8B-B14F-4D97-AF65-F5344CB8AC3E}">
        <p14:creationId xmlns:p14="http://schemas.microsoft.com/office/powerpoint/2010/main" val="2616415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Основные методы лечения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Ударно-волновая терапия</a:t>
            </a:r>
          </a:p>
          <a:p>
            <a:pPr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PRP- терапия</a:t>
            </a:r>
          </a:p>
          <a:p>
            <a:pPr algn="just"/>
            <a:r>
              <a:rPr lang="ru-RU" dirty="0" err="1">
                <a:latin typeface="Times New Roman" pitchFamily="18" charset="0"/>
                <a:cs typeface="Times New Roman" pitchFamily="18" charset="0"/>
              </a:rPr>
              <a:t>Neurac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терапия</a:t>
            </a:r>
          </a:p>
          <a:p>
            <a:pPr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Декомпрессионная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кинезотерапия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Кинезиотейпирование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8318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8058"/>
          </a:xfrm>
        </p:spPr>
        <p:txBody>
          <a:bodyPr>
            <a:normAutofit fontScale="90000"/>
          </a:bodyPr>
          <a:lstStyle/>
          <a:p>
            <a:r>
              <a:rPr lang="ru-RU" dirty="0"/>
              <a:t>Гангрена </a:t>
            </a:r>
            <a:r>
              <a:rPr lang="ru-RU" dirty="0" err="1"/>
              <a:t>Фурнье</a:t>
            </a:r>
            <a:r>
              <a:rPr lang="ru-RU" dirty="0"/>
              <a:t>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124744"/>
            <a:ext cx="8363272" cy="5400600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Гангрена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Фурнье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(от греч.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gangraiпа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— «омертвение», «некроз») — быстро прогрессирующая гангрена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мошонки.</a:t>
            </a:r>
          </a:p>
          <a:p>
            <a:pPr marL="0" indent="0" algn="just"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Возбудитель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: стафилококковые или стрептококковые бактерии,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энтеробактерии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, анаэробные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бактерии.</a:t>
            </a:r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Вызывает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некроз тканей кожи, подкожной клетчатки и мышечной стенки. </a:t>
            </a:r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Летальность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зависит от площади поражения и достигает 30-40 % (до 60-90 %, если поражены одно или оба яичка). Впервые описана в 1883 году французским врачом Ж.-А.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Фурнье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. [Информационный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центр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MedKurs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. Гангрена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мошонки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]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1624" y="3933056"/>
            <a:ext cx="2609850" cy="275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83572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Патогенез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pPr marL="0" indent="0" algn="just"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Определенное значение в патогенезе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Болезни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Фурнье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(БФ)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придается анатомическим особенностям наружных половых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органов: эпителиальный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покров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рыхлый; слой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эпидермиса тоньше, чем на других участках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кожи; подкожная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клетчатка развита слабо и представлена рыхлой жировой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тканью; в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толще кожи располагается значительное количество сальных и потовых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желез; на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коже промежности и мошонки имеются волосяные фолликулы.</a:t>
            </a:r>
          </a:p>
          <a:p>
            <a:pPr marL="0" indent="0" algn="just"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Все указанные факторы создают благоприятные условия для персистенции различных микробиологических агентов. Кровоснабжение мошонки представлено густой венозной и скудной артериальной сетью. При воспалении, отеке создаются условия для замедления венозного кровотока, внутрисосудистого стаза и тромбофлебита, что еще более ухудшает кровоснабжение органа и ведет к ишемии пораженных тканей. Патологический процесс распространяется вдоль по фасциям — поверхностной и глубокой, вызывая тромбоз сосудов с последующей гангреной кожи. Морфологически в оболочках мошонки обнаруживается картина гнойного воспаления с участками некроза, отек с лейкоцитарной инфильтрацией и образованием микроабсцессов.</a:t>
            </a:r>
          </a:p>
          <a:p>
            <a:pPr marL="0" indent="0" algn="just"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Также предрасполагающими факторами являются некоторые сопутствующие заболевания: сахарный диабет, ожирение, цирроз печени, патология сосудов области таза, злокачественная опухоль, алкоголизм, наркомания, прием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глюкокортикоидов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состояние после химиотерапии, алиментарная недостаточность.</a:t>
            </a:r>
          </a:p>
        </p:txBody>
      </p:sp>
    </p:spTree>
    <p:extLst>
      <p:ext uri="{BB962C8B-B14F-4D97-AF65-F5344CB8AC3E}">
        <p14:creationId xmlns:p14="http://schemas.microsoft.com/office/powerpoint/2010/main" val="785953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Клиника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Тяжесть системных проявлений коррелирует с объемом поврежденных тканей и может варьировать от легкой слабости до септического шока. Однако чаще всего БФ протекает со всеми признаками интоксикации — лихорадка, слабость, вялость. А также яркими местными симптомами — возможно изъязвление в области головки полового члена или мошонки. За несколько часов кожные покровы становятся ярко гиперемированными и быстро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некротизируются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также может отмечаться болезненность и затруднение при мочеиспускании.</a:t>
            </a:r>
          </a:p>
          <a:p>
            <a:pPr algn="just"/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Параклинически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отмечается выраженный лейкоцитоз,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нейтрофилез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со сдвигом влево, анемия,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лимфопения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Длительность заболевания обычно не превышает 5–8 дней. Встречаются и молниеносные и медленно прогрессирующие формы БФ. Может преобладать некроз, воспаление или образование газа. При своевременно начатой терапии на месте некроза формируются рубцы с деформацией половых органов. Однако часто БФ заканчивается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летально.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Часто диагноз ставят несвоевременно: причинами могут быть ожирение, скрытие пациентом жалоб на боли в гениталиях, а также отсутствие обследования половых органов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22916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Лечение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pPr marL="0" indent="0" algn="just"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Пациент с диагностированной БФ должен наблюдаться в палате интенсивной терапии хирургического отделения. Антибактериальная терапия проводится препаратами широкого спектра, включающего основных вероятных возбудителей: S.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aureus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S.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pyogenes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анаэробы и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энтеробактерии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Чаще всего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монотерапия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проводится защищенными пенициллинами или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карбапенемами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Комбинированная терапия обычно включает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клиндамицин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и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ципрофлоксацин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также возможна комбинация цефалоспоринов III–IV поколения с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метронидазолом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Параллельно с проведением антибактериальной терапии начинается подготовка к оперативному лечению — иссечению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некротизированных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тканей. При БФ высока вероятность того, что потребуются повторные вмешательства. Изредка возникает необходимость в наложении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колостомы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чаще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эпицистостомы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После формирования грануляционной ткани производится реконструктивное оперативное лечение: кожная пластика местными тканями, расщепленная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аутодермопластика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мышечная пластика, стебельчатая пластика и комбинированные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методы. После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окончания реконструктивного этапа пациенты жалуются на боль в области гениталий из‑за формирования рубцовой ткани. Обширное иссечение может привести к нарушению оттока лимфы и таким образом к рецидивирующему отеку в области гениталий. Тщательное обследование пациента и своевременно начатое лечение увеличивает шансы на благоприятный прогноз. Однако это заболевание по‑прежнему остается крайне опасным и недостаточно изученным</a:t>
            </a:r>
          </a:p>
        </p:txBody>
      </p:sp>
    </p:spTree>
    <p:extLst>
      <p:ext uri="{BB962C8B-B14F-4D97-AF65-F5344CB8AC3E}">
        <p14:creationId xmlns:p14="http://schemas.microsoft.com/office/powerpoint/2010/main" val="1307696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-243408"/>
            <a:ext cx="8219256" cy="1417638"/>
          </a:xfrm>
        </p:spPr>
        <p:txBody>
          <a:bodyPr/>
          <a:lstStyle/>
          <a:p>
            <a:r>
              <a:rPr lang="ru-RU" dirty="0"/>
              <a:t>Флегмона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-1959" y="816065"/>
            <a:ext cx="8964488" cy="6070779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endParaRPr lang="ru-RU" sz="2400" dirty="0" smtClean="0"/>
          </a:p>
          <a:p>
            <a:pPr marL="0" indent="0" algn="just"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Острое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разлитое неограниченное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гнойное воспаление клетчаточных пространств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(подкожного, межмышечного, забрюшинного и др.). В отличие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от абсцесса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при флегмоне процесс не ограничивается, а распространяется по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рыхлым клеточным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пространствам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 algn="just">
              <a:buNone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Этиология – стрептококк, кишечная палочка, протей, бактероиды, микробные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ассоциации и анаэробная и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неклодистридиальная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флора.</a:t>
            </a:r>
          </a:p>
          <a:p>
            <a:pPr marL="0" indent="0" algn="just">
              <a:buNone/>
            </a:pPr>
            <a:endParaRPr lang="ru-RU" sz="2400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72" t="28713" r="4208" b="15842"/>
          <a:stretch/>
        </p:blipFill>
        <p:spPr bwMode="auto">
          <a:xfrm>
            <a:off x="2771800" y="4092120"/>
            <a:ext cx="2789239" cy="2696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31823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850106"/>
          </a:xfrm>
        </p:spPr>
        <p:txBody>
          <a:bodyPr/>
          <a:lstStyle/>
          <a:p>
            <a:r>
              <a:rPr lang="ru-RU" dirty="0" smtClean="0"/>
              <a:t>Патогенез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692696"/>
            <a:ext cx="9036496" cy="5832648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Контаминация, чаще всего экзогенная, но возможна и эндогенная.</a:t>
            </a:r>
          </a:p>
          <a:p>
            <a:pPr marL="0" indent="0" algn="just">
              <a:buNone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Причины, способствующие развитию флегмоны:</a:t>
            </a:r>
          </a:p>
          <a:p>
            <a:pPr marL="0" indent="0" algn="just">
              <a:buNone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1. Открытые и закрытые повреждения с размозжением тканей, кровоподтеками и гематомами.</a:t>
            </a:r>
          </a:p>
          <a:p>
            <a:pPr marL="0" indent="0" algn="just">
              <a:buNone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2. Инъекции, блокады.</a:t>
            </a:r>
          </a:p>
          <a:p>
            <a:pPr marL="0" indent="0" algn="just">
              <a:buNone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3. Умышленное введение некоторых химических веществ (керосин,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бензин, скипидар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).</a:t>
            </a:r>
          </a:p>
          <a:p>
            <a:pPr marL="0" indent="0" algn="just">
              <a:buNone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4. Гнойно-воспалительные процессы (сепсис, остеомиелит,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тромбофлебит, абсцесс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, карбункул и др.).</a:t>
            </a:r>
          </a:p>
          <a:p>
            <a:pPr marL="0" indent="0" algn="just">
              <a:buNone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Воспалительный экссудат распространяется по клетчатке, переходя из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одного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фасциальнго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футляра в другой через отверстия для сосудисто-нервных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пучков. Раздвигая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ткани, сдавливая и разрушая сосуды, гной приводит к некрозу тканей.</a:t>
            </a:r>
          </a:p>
          <a:p>
            <a:pPr marL="0" indent="0" algn="just">
              <a:buNone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В зависимости от локализации выделяют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эпифасциальную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и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субфасциальную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(межмышечную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) флегмону.</a:t>
            </a:r>
          </a:p>
          <a:p>
            <a:pPr marL="0" indent="0" algn="just">
              <a:buNone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При некоторых локализациях флегмона носит специальное название (паранефрит,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парапроклит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параколит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, параметрит и др.). Чаще флегмона локализуется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в подкожной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клетчатке, что связано со слабой сопротивляемостью последней инфекции, с частой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травматизацией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и большой возможностью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инфицирования. В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особую группу выделяют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постинъекционные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флегмоны. Их возникновению способствует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marL="0" indent="0" algn="just"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введение в ткани гипертонических растворов (50% раствор анальгина,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25% раствор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сульфата магния, 24% раствор кордиамина и др.), которые могут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вызвать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в тканях некроз.;</a:t>
            </a:r>
          </a:p>
          <a:p>
            <a:pPr marL="0" indent="0" algn="just">
              <a:buNone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- нарушение правил асептики и антисептики при выполнении инъекций;</a:t>
            </a:r>
          </a:p>
          <a:p>
            <a:pPr marL="0" indent="0" algn="just">
              <a:buNone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- нарушение техники введения лекарственных средств (недостаточно глубокое введение лекарств, напряжение мышц в момент инъекции).</a:t>
            </a:r>
          </a:p>
        </p:txBody>
      </p:sp>
    </p:spTree>
    <p:extLst>
      <p:ext uri="{BB962C8B-B14F-4D97-AF65-F5344CB8AC3E}">
        <p14:creationId xmlns:p14="http://schemas.microsoft.com/office/powerpoint/2010/main" val="3618198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Патогенез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 algn="just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Изменения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в начальной стадии заболевания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характеризуются формированием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пустулы в устье фолликула. Пустула содержит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нейтрофильные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лейкоциты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стафилококки и фибрин. В дальнейшем стафилококки опускаются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 волосяному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фолликулу, вызывают его воспаление, что приводит к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образованию  инфильтрата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с последующим некрозом окружающих тканей. Вокруг зоны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некроза ткань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расплавляется и образуется гной. Гнойный экссудат скапливается под эпидермисом, вокруг устья фолликула, а затем, вместе с некротическим стержнем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 погибшим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волосом выходит наружу. Дефект тканей заполняется грануляциями, затем формируется рубец.</a:t>
            </a:r>
          </a:p>
        </p:txBody>
      </p:sp>
    </p:spTree>
    <p:extLst>
      <p:ext uri="{BB962C8B-B14F-4D97-AF65-F5344CB8AC3E}">
        <p14:creationId xmlns:p14="http://schemas.microsoft.com/office/powerpoint/2010/main" val="2597700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ru-RU" dirty="0"/>
              <a:t>Клиника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908720"/>
            <a:ext cx="8507288" cy="5832648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Обычно клиническая картина флегмоны характеризуется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быстрым появлением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и распространением болезненной припухлости, разлитым покраснением кожи над ней, высокой температурой, болями, нарушением функции пораженной части тела. Припухлость представляет собой плотный инфильтрат, который затем размягчается. Появляется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флюктукация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. Часто встречаются быстро прогрессирующие флегмоны, захватывающие обширные участки подкожной,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межмышечной клетчатки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сопровождающиеся тяжелой интоксикацией.</a:t>
            </a:r>
          </a:p>
          <a:p>
            <a:pPr marL="0" indent="0" algn="just">
              <a:buNone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Характерно наличие общих явлений, обусловленных интоксикацией – высокая температура тела, головные боли, озноб, общее недомогание, в тяжелых случаях – нарушение сознания, высокий лейкоцитоз,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нейтрофильный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со сдвигом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влево, токсическая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зернистость лейкоцитов.</a:t>
            </a:r>
          </a:p>
        </p:txBody>
      </p:sp>
    </p:spTree>
    <p:extLst>
      <p:ext uri="{BB962C8B-B14F-4D97-AF65-F5344CB8AC3E}">
        <p14:creationId xmlns:p14="http://schemas.microsoft.com/office/powerpoint/2010/main" val="861032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4182"/>
            <a:ext cx="8280920" cy="976546"/>
          </a:xfrm>
        </p:spPr>
        <p:txBody>
          <a:bodyPr/>
          <a:lstStyle/>
          <a:p>
            <a:r>
              <a:rPr lang="ru-RU" dirty="0" smtClean="0"/>
              <a:t>Лечение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692696"/>
            <a:ext cx="9252520" cy="6048672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Всегда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проводится в условиях стационара хирургического отделения. Большинство больных оперируют под наркозом сразу при поступлении. Однако, при тяжелой интоксикации предварительно проводится предоперационная подготовка в течение 2-3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часов. </a:t>
            </a:r>
          </a:p>
          <a:p>
            <a:pPr marL="0" indent="0" algn="just"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Используют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широкое рассечение кожи и подкожной клетчатки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несколькими разрезами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на всю глубину инфильтрата, при межмышечной флегмоне –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широкая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фасциотомия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. В ранней стадии заболевания при разрезе ткани серого цвета, отделяемое скудное, серозно-геморрагического или серозно-гнойного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характера. При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значительном расплавлении тканей из операционной раны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выделяются гнойно-геморрагический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или гнойный экссудат желто-коричневого цвета,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иногда со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зловонным запахом. Границы некротических тканей практически не определяются, поэтому производится их частичное иссечение.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Вскрываются все затеки. Затем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производится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промывание растворами антисептиков 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широкое дренирование флегмоны.</a:t>
            </a:r>
          </a:p>
          <a:p>
            <a:pPr marL="0" indent="0" algn="just"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Обязательна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иммобилизация. Дальнейшее местное лечение – по общепринятым принципам лечения с учетом фазы течения воспалительного процесса.</a:t>
            </a:r>
          </a:p>
          <a:p>
            <a:pPr marL="0" indent="0" algn="just">
              <a:buNone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Общее лечение – антимикробная терапия, интенсивная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дезинтоксикационная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терапия.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4011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3334" y="0"/>
            <a:ext cx="8985515" cy="6739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62886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ru-RU" dirty="0" err="1" smtClean="0"/>
              <a:t>Пиомиозит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980728"/>
            <a:ext cx="8712968" cy="5616624"/>
          </a:xfrm>
        </p:spPr>
        <p:txBody>
          <a:bodyPr/>
          <a:lstStyle/>
          <a:p>
            <a:pPr marL="0" indent="0" algn="just">
              <a:buNone/>
            </a:pP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Пиомиозит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- это первичная острая бактериальная инфекция скелетных мышц.</a:t>
            </a:r>
          </a:p>
          <a:p>
            <a:pPr marL="0" indent="0" algn="just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Этиология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: основной возбудитель -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S.аиrеиs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реже - S.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рпеитоnае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и Е.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соli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 algn="just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Локализация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: мышцы бедра, ягодичные мышцы, мышцы верхнего плечевого пояса.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4149080"/>
            <a:ext cx="2458790" cy="24304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68968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ru-RU" dirty="0" smtClean="0"/>
              <a:t>Клиника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 типичных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случаях наблюдается постепенное нарастание локального болевого синдрома в области пораженной мышцы, сопровождающееся отечностью и напряжением. Несколько позже появляется SIRS.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3212976"/>
            <a:ext cx="2854821" cy="32919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79941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Лечение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Оперативное –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некрэктомия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некротизированных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мышечных массивов, антибактериальная и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детоксикационная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терапия.</a:t>
            </a:r>
          </a:p>
        </p:txBody>
      </p:sp>
    </p:spTree>
    <p:extLst>
      <p:ext uri="{BB962C8B-B14F-4D97-AF65-F5344CB8AC3E}">
        <p14:creationId xmlns:p14="http://schemas.microsoft.com/office/powerpoint/2010/main" val="1970598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 fontScale="90000"/>
          </a:bodyPr>
          <a:lstStyle/>
          <a:p>
            <a:pPr algn="just"/>
            <a:r>
              <a:rPr lang="ru-RU" b="1" dirty="0" err="1">
                <a:solidFill>
                  <a:srgbClr val="000000"/>
                </a:solidFill>
                <a:latin typeface="Times New Roman"/>
              </a:rPr>
              <a:t>Мионекроз</a:t>
            </a:r>
            <a:r>
              <a:rPr lang="ru-RU" b="1" dirty="0">
                <a:solidFill>
                  <a:srgbClr val="000000"/>
                </a:solidFill>
                <a:latin typeface="Times New Roman"/>
              </a:rPr>
              <a:t> ("газовая гангрена")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196752"/>
            <a:ext cx="8363272" cy="4929411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Б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ыстро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распространяющийся некроз мышечных структур, вызванный возбудителями рода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Сlostridiae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и сопровождаемый выраженной токсемией.</a:t>
            </a:r>
          </a:p>
          <a:p>
            <a:pPr marL="0" indent="0" algn="just"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Предрасполагающие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факторы ранения и травмы, огнестрельные и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минновзрывные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 algn="just">
              <a:buNone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Этиология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: все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возбудители рода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Сlostridiae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(С1.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perfringens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- 80-90% , С1.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поvy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0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- 40%,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Сl.sерtiсит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- 5 - 20%).</a:t>
            </a:r>
          </a:p>
          <a:p>
            <a:pPr marL="0" indent="0" algn="just"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Для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развития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клостридиального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мионекроза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важными являются три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условия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 algn="just"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1)загрязнение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раны средой, содержащей представителей рода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Сlostridiae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(почва, экскременты);</a:t>
            </a:r>
          </a:p>
          <a:p>
            <a:pPr marL="0" indent="0" algn="just"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2)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некротизированные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или пребывающие в парабиозе ткани;</a:t>
            </a:r>
          </a:p>
          <a:p>
            <a:pPr marL="0" indent="0" algn="just"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3)присутствие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в ране инородных тел - обрывки одежды, вторичные ранящие снаряды и т.д.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59" t="17839" r="10997" b="15622"/>
          <a:stretch/>
        </p:blipFill>
        <p:spPr bwMode="auto">
          <a:xfrm>
            <a:off x="6300192" y="4149080"/>
            <a:ext cx="2015231" cy="20596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6194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764704"/>
          </a:xfrm>
        </p:spPr>
        <p:txBody>
          <a:bodyPr/>
          <a:lstStyle/>
          <a:p>
            <a:r>
              <a:rPr lang="ru-RU" dirty="0"/>
              <a:t>Клиническая картина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692696"/>
            <a:ext cx="8712968" cy="5976664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Развивается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чаще всего в течение 24 - 48 ч после ранения, течение может быть молниеносным (в первые 5 часов), встречается и более позднее развитие заболевания (через 72 часа и более).</a:t>
            </a:r>
          </a:p>
          <a:p>
            <a:pPr marL="0" indent="0" algn="just"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Первым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признаком является выраженный болевой синдром, не купирующийся даже наркотическими анальгетиками. Отмечается эйфория,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неадекватная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оценка состояния. Кожные покровы становятся бледно-розовыми, нарастает тахикардия, прогрессирует снижение артериального давления и почечная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недостаточность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. Типичным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признаком является газообразование с быстрым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распространением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его по клетчаточным пространствам</a:t>
            </a:r>
            <a:r>
              <a:rPr lang="ru-RU" sz="2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80688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ru-RU" dirty="0" err="1"/>
              <a:t>Неклостридиальный</a:t>
            </a:r>
            <a:r>
              <a:rPr lang="ru-RU" dirty="0"/>
              <a:t> </a:t>
            </a:r>
            <a:r>
              <a:rPr lang="ru-RU" dirty="0" err="1"/>
              <a:t>мионекроз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836712"/>
            <a:ext cx="8568952" cy="5289451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Чаще стрептококковый и стафилококковый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мионекрозы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 algn="just"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Предрасполагающие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факторы - ранения и травмы, чаще огнестрельные и минно-взрывные.</a:t>
            </a:r>
          </a:p>
          <a:p>
            <a:pPr marL="0" indent="0" algn="just"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Протекает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не столь агрессивно. При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клостридиальном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мионекрозе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может присутствовать газообразование. В ране имеется небольшое количество экссудата с кисловатым запахом. Токсемия достигает выраженной картины только в терминальной фазе.</a:t>
            </a:r>
          </a:p>
          <a:p>
            <a:pPr marL="0" indent="0" algn="just"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Лечение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должно заключаться в хирургической обработке и всего комплекса мероприятий интенсивной терапии, направленных на стабилизацию больного.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3612920"/>
            <a:ext cx="2736304" cy="27324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83351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7200" dirty="0" smtClean="0"/>
              <a:t>Спасибо за внимание!</a:t>
            </a:r>
            <a:endParaRPr lang="ru-RU" sz="7200" dirty="0"/>
          </a:p>
        </p:txBody>
      </p:sp>
    </p:spTree>
    <p:extLst>
      <p:ext uri="{BB962C8B-B14F-4D97-AF65-F5344CB8AC3E}">
        <p14:creationId xmlns:p14="http://schemas.microsoft.com/office/powerpoint/2010/main" val="138319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Клиника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412776"/>
            <a:ext cx="8812088" cy="4667349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На первом этапе больной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ощущает зуд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и покалывание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в области инфильтрата. К концу 1-2-х суток образуется воспалительный инфильтрат, который выступает конусообразно над кожей. Кожа над инфильтратом краснеет и становится болезненной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при пальпации.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вершине инфильтрата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отмечается небольшое скопление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гноя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с точкой некроза в центре.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В дальнейшем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пустула прорывается и подсыхает, а на 3-7 сутки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инфильтрат расплавляется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некротизированные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ткани в виде стержня вместе с остатками волоса выделяются с гноем. После выделения гноя отек и инфильтрация вокруг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раны постепенно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уменьшаются, боли исчезают. Образовавшаяся гнойная рана очищается, выполняется грануляционной тканью и заживает. На месте воспаления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остается небольшой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, белесоватый, несколько втянутый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рубец. Фурункул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обычно не вызывает значительных изменений в общем состоянии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больного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, но при некоторых локализациях состояние может быть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тяжелым. Боль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при фурункуле обычно умеренная, но при локализации в наружном слуховом проходе или в носу –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значительная. Отек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при фурункуле обычно небольшой, но при локализации на лице, мошонке – выраженный, что объясняется рыхлостью клетчатки в этих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областях. Нередко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тяжелое клиническое течение наблюдается при фурункулах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лица. Значительное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развитие венозной и лимфатической сети на лице способствует быстрому распространению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инфекции в головной мозг.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Тромбофлебит при фурункуле лица может перейти по анастомозам на венозные синусы твердой мозговой оболочки, что ведет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к их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тромбозу, создавая угрозу тяжелого осложнения – менингита и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сепсиса. Прогрессирующий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тромбоз вен и сепсис при фурункуле лица нередко является следствием попыток выдавливания содержимого фурункула, чего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производить нельзя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 algn="just">
              <a:buNone/>
            </a:pP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Осложнения фурункула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– лимфангит, регионарный лимфаденит, тромбофлебит, тромбоз кавернозного синуса, менингит и энцефалит при фурункулах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лица, сепсис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, абсцесс, флегмона.</a:t>
            </a:r>
          </a:p>
        </p:txBody>
      </p:sp>
    </p:spTree>
    <p:extLst>
      <p:ext uri="{BB962C8B-B14F-4D97-AF65-F5344CB8AC3E}">
        <p14:creationId xmlns:p14="http://schemas.microsoft.com/office/powerpoint/2010/main" val="1763899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Лечение.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В стадию серозного инфильтрата (1-е сутки) возможно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абортивное течение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при общем и местном воздействии. Общее лечение – антибиотики, сульфаниламиды,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нитрофураны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внутрь. Местное лечение – обработка кожи над инфильтратом 70% спиртом,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5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% спиртовым раствором йода, короткий новокаиновый блок с антибиотиками, электрофорез с антисептиками,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УВЧ. В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гнойно-некротическую стадию необходимо ускорить процесс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отторжения гнойно-некротических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тканей – вскрытие и удаление стержня, дренирование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раны под общей анестезией, повязки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с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растворами антисептиков,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протеолитическими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ферментами. Гной необходимо отправить на посев и чувствительность к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антибиотикам.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Нельзя заниматься самолечением больной с ф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урункулом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лица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лечится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стационарно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рименяют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кератолитические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средства</a:t>
            </a:r>
          </a:p>
          <a:p>
            <a:pPr marL="0" indent="0">
              <a:buNone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– салициловая кислота (присыпка, 10% мазь),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дезагреганты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антибактериальные  препараты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, </a:t>
            </a:r>
          </a:p>
        </p:txBody>
      </p:sp>
    </p:spTree>
    <p:extLst>
      <p:ext uri="{BB962C8B-B14F-4D97-AF65-F5344CB8AC3E}">
        <p14:creationId xmlns:p14="http://schemas.microsoft.com/office/powerpoint/2010/main" val="2531866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Фурункулез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Множественные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фурункулы, располагающиеся на различных участках тела, имеющие, как правило, различные сроки развития.</a:t>
            </a:r>
          </a:p>
          <a:p>
            <a:pPr marL="0" indent="0"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Необходимо дифференцировать со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стрептодермией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и с проявлениями сахарного диабета. Кроме антибактериальной терапии необходимо использовать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УФО крови и лазерное облучение крови.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2780928"/>
            <a:ext cx="5281998" cy="29679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0258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864096"/>
          </a:xfrm>
        </p:spPr>
        <p:txBody>
          <a:bodyPr>
            <a:normAutofit/>
          </a:bodyPr>
          <a:lstStyle/>
          <a:p>
            <a:r>
              <a:rPr lang="ru-RU" dirty="0" smtClean="0"/>
              <a:t>Рожа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5145435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ru-RU" sz="3100" dirty="0">
                <a:latin typeface="Times New Roman" pitchFamily="18" charset="0"/>
                <a:cs typeface="Times New Roman" pitchFamily="18" charset="0"/>
              </a:rPr>
              <a:t>Рожистое воспаление (рожа) – поражение кожных покровов и соединительных тканей, </a:t>
            </a:r>
            <a:r>
              <a:rPr lang="ru-RU" sz="3100" dirty="0" err="1">
                <a:latin typeface="Times New Roman" pitchFamily="18" charset="0"/>
                <a:cs typeface="Times New Roman" pitchFamily="18" charset="0"/>
              </a:rPr>
              <a:t>развившееся</a:t>
            </a:r>
            <a:r>
              <a:rPr lang="ru-RU" sz="3100" dirty="0">
                <a:latin typeface="Times New Roman" pitchFamily="18" charset="0"/>
                <a:cs typeface="Times New Roman" pitchFamily="18" charset="0"/>
              </a:rPr>
              <a:t> в результате стрептококковой инфекции</a:t>
            </a:r>
            <a:r>
              <a:rPr lang="ru-RU" sz="31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>
              <a:buNone/>
            </a:pPr>
            <a:r>
              <a:rPr lang="ru-RU" sz="3100" dirty="0" smtClean="0">
                <a:latin typeface="Times New Roman" pitchFamily="18" charset="0"/>
                <a:cs typeface="Times New Roman" pitchFamily="18" charset="0"/>
              </a:rPr>
              <a:t>Входные ворота: травма, нарушение целостности </a:t>
            </a:r>
            <a:r>
              <a:rPr lang="ru-RU" sz="3100" dirty="0">
                <a:latin typeface="Times New Roman" pitchFamily="18" charset="0"/>
                <a:cs typeface="Times New Roman" pitchFamily="18" charset="0"/>
              </a:rPr>
              <a:t>кожных покровов, множественные ссадины, потертости, воспаленные мозоли, расчесы от укусов москитов и комаров.</a:t>
            </a:r>
            <a:endParaRPr lang="ru-RU" sz="31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3100" dirty="0" err="1" smtClean="0">
                <a:latin typeface="Times New Roman" pitchFamily="18" charset="0"/>
                <a:cs typeface="Times New Roman" pitchFamily="18" charset="0"/>
              </a:rPr>
              <a:t>Предрасполагающиеся</a:t>
            </a:r>
            <a:r>
              <a:rPr lang="ru-RU" sz="3100" dirty="0" smtClean="0">
                <a:latin typeface="Times New Roman" pitchFamily="18" charset="0"/>
                <a:cs typeface="Times New Roman" pitchFamily="18" charset="0"/>
              </a:rPr>
              <a:t> факторы:</a:t>
            </a:r>
          </a:p>
          <a:p>
            <a:pPr marL="0" indent="0">
              <a:buNone/>
            </a:pPr>
            <a:r>
              <a:rPr lang="ru-RU" sz="3100" dirty="0">
                <a:latin typeface="Times New Roman" pitchFamily="18" charset="0"/>
                <a:cs typeface="Times New Roman" pitchFamily="18" charset="0"/>
              </a:rPr>
              <a:t> грибковые инфекции, аутоиммунные заболевания, авитаминоз, а также различные сосудистые патологии.</a:t>
            </a:r>
            <a:endParaRPr lang="ru-RU" sz="31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sz="31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3100" dirty="0">
                <a:latin typeface="Times New Roman" pitchFamily="18" charset="0"/>
                <a:cs typeface="Times New Roman" pitchFamily="18" charset="0"/>
              </a:rPr>
              <a:t>Основной механизм передачи:</a:t>
            </a:r>
          </a:p>
          <a:p>
            <a:pPr marL="514350" indent="-514350">
              <a:buFont typeface="+mj-lt"/>
              <a:buAutoNum type="alphaLcParenR"/>
            </a:pPr>
            <a:r>
              <a:rPr lang="ru-RU" sz="3100" dirty="0">
                <a:latin typeface="Times New Roman" pitchFamily="18" charset="0"/>
                <a:cs typeface="Times New Roman" pitchFamily="18" charset="0"/>
              </a:rPr>
              <a:t> контактный (микротравмы, потертости, опрелость кожи и др.).</a:t>
            </a:r>
          </a:p>
          <a:p>
            <a:pPr marL="514350" indent="-514350">
              <a:buFont typeface="+mj-lt"/>
              <a:buAutoNum type="alphaLcParenR"/>
            </a:pPr>
            <a:r>
              <a:rPr lang="ru-RU" sz="3100" dirty="0">
                <a:latin typeface="Times New Roman" pitchFamily="18" charset="0"/>
                <a:cs typeface="Times New Roman" pitchFamily="18" charset="0"/>
              </a:rPr>
              <a:t> воздушно-капельный </a:t>
            </a:r>
          </a:p>
          <a:p>
            <a:pPr marL="514350" indent="-514350">
              <a:buFont typeface="+mj-lt"/>
              <a:buAutoNum type="alphaLcParenR"/>
            </a:pPr>
            <a:r>
              <a:rPr lang="ru-RU" sz="3100" dirty="0" err="1" smtClean="0">
                <a:latin typeface="Times New Roman" pitchFamily="18" charset="0"/>
                <a:cs typeface="Times New Roman" pitchFamily="18" charset="0"/>
              </a:rPr>
              <a:t>лимфогенный</a:t>
            </a:r>
            <a:endParaRPr lang="ru-RU" sz="3100" dirty="0">
              <a:latin typeface="Times New Roman" pitchFamily="18" charset="0"/>
              <a:cs typeface="Times New Roman" pitchFamily="18" charset="0"/>
            </a:endParaRPr>
          </a:p>
          <a:p>
            <a:pPr marL="514350" indent="-514350">
              <a:buFont typeface="+mj-lt"/>
              <a:buAutoNum type="alphaLcParenR"/>
            </a:pPr>
            <a:r>
              <a:rPr lang="ru-RU" sz="3100" dirty="0" smtClean="0">
                <a:latin typeface="Times New Roman" pitchFamily="18" charset="0"/>
                <a:cs typeface="Times New Roman" pitchFamily="18" charset="0"/>
              </a:rPr>
              <a:t>гематогенный.</a:t>
            </a:r>
            <a:endParaRPr lang="ru-RU" sz="31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71151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348</TotalTime>
  <Words>6386</Words>
  <Application>Microsoft Office PowerPoint</Application>
  <PresentationFormat>Экран (4:3)</PresentationFormat>
  <Paragraphs>284</Paragraphs>
  <Slides>59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59</vt:i4>
      </vt:variant>
    </vt:vector>
  </HeadingPairs>
  <TitlesOfParts>
    <vt:vector size="60" baseType="lpstr">
      <vt:lpstr>Трек</vt:lpstr>
      <vt:lpstr>ФГБОУ ВО Астраханский ГМУ Минздрава России  Кафедра хирургических болезней стоматологического  факультета Тема: «Нагноительные заболевания мягких тканей» </vt:lpstr>
      <vt:lpstr>Статистика</vt:lpstr>
      <vt:lpstr>Презентация PowerPoint</vt:lpstr>
      <vt:lpstr>Фурункул</vt:lpstr>
      <vt:lpstr>Патогенез</vt:lpstr>
      <vt:lpstr>Клиника</vt:lpstr>
      <vt:lpstr>Лечение. </vt:lpstr>
      <vt:lpstr>Фурункулез </vt:lpstr>
      <vt:lpstr>Рожа</vt:lpstr>
      <vt:lpstr>  Клиническая классификация рожи  </vt:lpstr>
      <vt:lpstr>Презентация PowerPoint</vt:lpstr>
      <vt:lpstr>Клиническая картина рожи</vt:lpstr>
      <vt:lpstr>Презентация PowerPoint</vt:lpstr>
      <vt:lpstr>Период реконвалесценции</vt:lpstr>
      <vt:lpstr> Эритематозная рожа </vt:lpstr>
      <vt:lpstr>Эритематозно-буллезная  рожа</vt:lpstr>
      <vt:lpstr>Эритематозно-геморрагическая рожа </vt:lpstr>
      <vt:lpstr> Буллезно-геморрагическая рожа</vt:lpstr>
      <vt:lpstr>Лечение</vt:lpstr>
      <vt:lpstr>Антибактериальная терапия. </vt:lpstr>
      <vt:lpstr>Патогенетическая терапия </vt:lpstr>
      <vt:lpstr>Лечение больных рецидивирующей рожей</vt:lpstr>
      <vt:lpstr>Местная терапия</vt:lpstr>
      <vt:lpstr>Физиотерапия</vt:lpstr>
      <vt:lpstr>Карбункул </vt:lpstr>
      <vt:lpstr>Патогенез</vt:lpstr>
      <vt:lpstr>Клиника</vt:lpstr>
      <vt:lpstr>Лечение</vt:lpstr>
      <vt:lpstr>Гидраденит</vt:lpstr>
      <vt:lpstr>Клиническая картина</vt:lpstr>
      <vt:lpstr>Лечение</vt:lpstr>
      <vt:lpstr>Лимфаденит </vt:lpstr>
      <vt:lpstr>Клиника</vt:lpstr>
      <vt:lpstr>Лечение</vt:lpstr>
      <vt:lpstr>Хронический лимфаденит</vt:lpstr>
      <vt:lpstr>Лечение</vt:lpstr>
      <vt:lpstr>Абсцесс</vt:lpstr>
      <vt:lpstr>Клиническая картина</vt:lpstr>
      <vt:lpstr>Лечение</vt:lpstr>
      <vt:lpstr>Лечение. </vt:lpstr>
      <vt:lpstr>Подошвенный фасциит</vt:lpstr>
      <vt:lpstr>Симптомы</vt:lpstr>
      <vt:lpstr>Основные методы лечения</vt:lpstr>
      <vt:lpstr>Гангрена Фурнье </vt:lpstr>
      <vt:lpstr>Патогенез</vt:lpstr>
      <vt:lpstr>Клиника</vt:lpstr>
      <vt:lpstr>Лечение</vt:lpstr>
      <vt:lpstr>Флегмона </vt:lpstr>
      <vt:lpstr>Патогенез</vt:lpstr>
      <vt:lpstr>Клиника</vt:lpstr>
      <vt:lpstr>Лечение</vt:lpstr>
      <vt:lpstr>Презентация PowerPoint</vt:lpstr>
      <vt:lpstr>Пиомиозит</vt:lpstr>
      <vt:lpstr>Клиника</vt:lpstr>
      <vt:lpstr>Лечение</vt:lpstr>
      <vt:lpstr>Мионекроз ("газовая гангрена")</vt:lpstr>
      <vt:lpstr>Клиническая картина</vt:lpstr>
      <vt:lpstr>Неклостридиальный мионекроз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ФГБОУ ВО Астраханский ГМУ Минздрава России  Кафедра хирургических болезней стоматологического  факультета Тема:</dc:title>
  <dc:creator>ната и не более</dc:creator>
  <cp:lastModifiedBy>ната и не более</cp:lastModifiedBy>
  <cp:revision>28</cp:revision>
  <dcterms:created xsi:type="dcterms:W3CDTF">2020-04-14T07:39:28Z</dcterms:created>
  <dcterms:modified xsi:type="dcterms:W3CDTF">2020-04-20T07:23:20Z</dcterms:modified>
</cp:coreProperties>
</file>