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notesMasterIdLst>
    <p:notesMasterId r:id="rId65"/>
  </p:notesMasterIdLst>
  <p:sldIdLst>
    <p:sldId id="304" r:id="rId2"/>
    <p:sldId id="330" r:id="rId3"/>
    <p:sldId id="331" r:id="rId4"/>
    <p:sldId id="332" r:id="rId5"/>
    <p:sldId id="333" r:id="rId6"/>
    <p:sldId id="334" r:id="rId7"/>
    <p:sldId id="336" r:id="rId8"/>
    <p:sldId id="335" r:id="rId9"/>
    <p:sldId id="337" r:id="rId10"/>
    <p:sldId id="356" r:id="rId11"/>
    <p:sldId id="266" r:id="rId12"/>
    <p:sldId id="339" r:id="rId13"/>
    <p:sldId id="306" r:id="rId14"/>
    <p:sldId id="307" r:id="rId15"/>
    <p:sldId id="309" r:id="rId16"/>
    <p:sldId id="310" r:id="rId17"/>
    <p:sldId id="285" r:id="rId18"/>
    <p:sldId id="352" r:id="rId19"/>
    <p:sldId id="355" r:id="rId20"/>
    <p:sldId id="286" r:id="rId21"/>
    <p:sldId id="357" r:id="rId22"/>
    <p:sldId id="353" r:id="rId23"/>
    <p:sldId id="354" r:id="rId24"/>
    <p:sldId id="287" r:id="rId25"/>
    <p:sldId id="288" r:id="rId26"/>
    <p:sldId id="289" r:id="rId27"/>
    <p:sldId id="341" r:id="rId28"/>
    <p:sldId id="311" r:id="rId29"/>
    <p:sldId id="312" r:id="rId30"/>
    <p:sldId id="291" r:id="rId31"/>
    <p:sldId id="293" r:id="rId32"/>
    <p:sldId id="344" r:id="rId33"/>
    <p:sldId id="294" r:id="rId34"/>
    <p:sldId id="329" r:id="rId35"/>
    <p:sldId id="313" r:id="rId36"/>
    <p:sldId id="345" r:id="rId37"/>
    <p:sldId id="350" r:id="rId38"/>
    <p:sldId id="295" r:id="rId39"/>
    <p:sldId id="358" r:id="rId40"/>
    <p:sldId id="322" r:id="rId41"/>
    <p:sldId id="315" r:id="rId42"/>
    <p:sldId id="316" r:id="rId43"/>
    <p:sldId id="318" r:id="rId44"/>
    <p:sldId id="359" r:id="rId45"/>
    <p:sldId id="320" r:id="rId46"/>
    <p:sldId id="297" r:id="rId47"/>
    <p:sldId id="321" r:id="rId48"/>
    <p:sldId id="323" r:id="rId49"/>
    <p:sldId id="298" r:id="rId50"/>
    <p:sldId id="324" r:id="rId51"/>
    <p:sldId id="299" r:id="rId52"/>
    <p:sldId id="300" r:id="rId53"/>
    <p:sldId id="301" r:id="rId54"/>
    <p:sldId id="302" r:id="rId55"/>
    <p:sldId id="325" r:id="rId56"/>
    <p:sldId id="303" r:id="rId57"/>
    <p:sldId id="346" r:id="rId58"/>
    <p:sldId id="347" r:id="rId59"/>
    <p:sldId id="326" r:id="rId60"/>
    <p:sldId id="327" r:id="rId61"/>
    <p:sldId id="328" r:id="rId62"/>
    <p:sldId id="348" r:id="rId63"/>
    <p:sldId id="349" r:id="rId6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E33BB-8EAB-4B4B-99BA-024EE1FAEE14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44BDC-55CD-4200-A143-7FF554F1BD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858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44BDC-55CD-4200-A143-7FF554F1BDC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9EAC6-1108-43CB-99BF-AE478FA14A17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44BDC-55CD-4200-A143-7FF554F1BDC2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9EAC6-1108-43CB-99BF-AE478FA14A17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9EAC6-1108-43CB-99BF-AE478FA14A17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9EAC6-1108-43CB-99BF-AE478FA14A17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9EAC6-1108-43CB-99BF-AE478FA14A17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44BDC-55CD-4200-A143-7FF554F1BDC2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44BDC-55CD-4200-A143-7FF554F1BDC2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9EAC6-1108-43CB-99BF-AE478FA14A17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9EAC6-1108-43CB-99BF-AE478FA14A17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26BD0-A5F1-4CDA-8714-5F173A82B98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9EAC6-1108-43CB-99BF-AE478FA14A17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>
              <a:latin typeface="Times New Roman" charset="0"/>
            </a:endParaRPr>
          </a:p>
        </p:txBody>
      </p:sp>
      <p:sp>
        <p:nvSpPr>
          <p:cNvPr id="1372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868305E-D29F-43C6-83BB-5656C9A643D6}" type="slidenum">
              <a:rPr lang="ru-RU" smtClean="0">
                <a:latin typeface="Times New Roman" charset="0"/>
              </a:rPr>
              <a:pPr/>
              <a:t>34</a:t>
            </a:fld>
            <a:endParaRPr lang="ru-RU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44BDC-55CD-4200-A143-7FF554F1BDC2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9EAC6-1108-43CB-99BF-AE478FA14A17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44BDC-55CD-4200-A143-7FF554F1BDC2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44BDC-55CD-4200-A143-7FF554F1BDC2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44BDC-55CD-4200-A143-7FF554F1BDC2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44BDC-55CD-4200-A143-7FF554F1BDC2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44BDC-55CD-4200-A143-7FF554F1BDC2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9EAC6-1108-43CB-99BF-AE478FA14A17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9EAC6-1108-43CB-99BF-AE478FA14A1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44BDC-55CD-4200-A143-7FF554F1BDC2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44BDC-55CD-4200-A143-7FF554F1BDC2}" type="slidenum">
              <a:rPr lang="ru-RU" smtClean="0"/>
              <a:pPr/>
              <a:t>48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9EAC6-1108-43CB-99BF-AE478FA14A17}" type="slidenum">
              <a:rPr lang="ru-RU" smtClean="0"/>
              <a:pPr/>
              <a:t>49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44BDC-55CD-4200-A143-7FF554F1BDC2}" type="slidenum">
              <a:rPr lang="ru-RU" smtClean="0"/>
              <a:pPr/>
              <a:t>50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9EAC6-1108-43CB-99BF-AE478FA14A17}" type="slidenum">
              <a:rPr lang="ru-RU" smtClean="0"/>
              <a:pPr/>
              <a:t>51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9EAC6-1108-43CB-99BF-AE478FA14A17}" type="slidenum">
              <a:rPr lang="ru-RU" smtClean="0"/>
              <a:pPr/>
              <a:t>52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9EAC6-1108-43CB-99BF-AE478FA14A17}" type="slidenum">
              <a:rPr lang="ru-RU" smtClean="0"/>
              <a:pPr/>
              <a:t>53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9EAC6-1108-43CB-99BF-AE478FA14A17}" type="slidenum">
              <a:rPr lang="ru-RU" smtClean="0"/>
              <a:pPr/>
              <a:t>54</a:t>
            </a:fld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44BDC-55CD-4200-A143-7FF554F1BDC2}" type="slidenum">
              <a:rPr lang="ru-RU" smtClean="0"/>
              <a:pPr/>
              <a:t>55</a:t>
            </a:fld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9EAC6-1108-43CB-99BF-AE478FA14A17}" type="slidenum">
              <a:rPr lang="ru-RU" smtClean="0"/>
              <a:pPr/>
              <a:t>56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44BDC-55CD-4200-A143-7FF554F1BDC2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 smtClean="0">
              <a:latin typeface="Times New Roman" charset="0"/>
            </a:endParaRPr>
          </a:p>
        </p:txBody>
      </p:sp>
      <p:sp>
        <p:nvSpPr>
          <p:cNvPr id="1433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749C608-7CB6-4846-9E99-601910658BF7}" type="slidenum">
              <a:rPr lang="ru-RU" smtClean="0">
                <a:latin typeface="Times New Roman" charset="0"/>
              </a:rPr>
              <a:pPr/>
              <a:t>59</a:t>
            </a:fld>
            <a:endParaRPr lang="ru-RU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>
              <a:latin typeface="Times New Roman" charset="0"/>
            </a:endParaRPr>
          </a:p>
        </p:txBody>
      </p:sp>
      <p:sp>
        <p:nvSpPr>
          <p:cNvPr id="1443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8E9DC97-2903-4C70-A1BA-EF37155ADADB}" type="slidenum">
              <a:rPr lang="ru-RU" smtClean="0">
                <a:latin typeface="Times New Roman" charset="0"/>
              </a:rPr>
              <a:pPr/>
              <a:t>60</a:t>
            </a:fld>
            <a:endParaRPr lang="ru-RU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>
              <a:latin typeface="Times New Roman" charset="0"/>
            </a:endParaRPr>
          </a:p>
        </p:txBody>
      </p:sp>
      <p:sp>
        <p:nvSpPr>
          <p:cNvPr id="1454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3C4E0E4-519F-4F87-A78F-B226A31985F5}" type="slidenum">
              <a:rPr lang="ru-RU" smtClean="0">
                <a:latin typeface="Times New Roman" charset="0"/>
              </a:rPr>
              <a:pPr/>
              <a:t>61</a:t>
            </a:fld>
            <a:endParaRPr lang="ru-RU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44BDC-55CD-4200-A143-7FF554F1BDC2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44BDC-55CD-4200-A143-7FF554F1BDC2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44BDC-55CD-4200-A143-7FF554F1BDC2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9EAC6-1108-43CB-99BF-AE478FA14A17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9EAC6-1108-43CB-99BF-AE478FA14A17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4C80-479C-4FAB-9658-74FAE6494E34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02C4-6A52-4AA5-A724-8CD4E27E0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4C80-479C-4FAB-9658-74FAE6494E34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02C4-6A52-4AA5-A724-8CD4E27E0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4C80-479C-4FAB-9658-74FAE6494E34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02C4-6A52-4AA5-A724-8CD4E27E0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9377351-FC0A-4546-A34F-0C7A8BDC23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4C80-479C-4FAB-9658-74FAE6494E34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02C4-6A52-4AA5-A724-8CD4E27E0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4C80-479C-4FAB-9658-74FAE6494E34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02C4-6A52-4AA5-A724-8CD4E27E0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4C80-479C-4FAB-9658-74FAE6494E34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02C4-6A52-4AA5-A724-8CD4E27E0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4C80-479C-4FAB-9658-74FAE6494E34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02C4-6A52-4AA5-A724-8CD4E27E0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4C80-479C-4FAB-9658-74FAE6494E34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02C4-6A52-4AA5-A724-8CD4E27E0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4C80-479C-4FAB-9658-74FAE6494E34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02C4-6A52-4AA5-A724-8CD4E27E0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4C80-479C-4FAB-9658-74FAE6494E34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02C4-6A52-4AA5-A724-8CD4E27E0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4C80-479C-4FAB-9658-74FAE6494E34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35102C4-6A52-4AA5-A724-8CD4E27E04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BF4C80-479C-4FAB-9658-74FAE6494E34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35102C4-6A52-4AA5-A724-8CD4E27E046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76672"/>
            <a:ext cx="8746232" cy="540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/>
              <a:t>ФГБОУ ВО Астраханский ГМУ Минздрава России </a:t>
            </a:r>
            <a:br>
              <a:rPr lang="ru-RU" sz="3600" dirty="0"/>
            </a:br>
            <a:r>
              <a:rPr lang="ru-RU" sz="3600" dirty="0"/>
              <a:t>Кафедра хирургических болезней стоматологического  факультета.</a:t>
            </a:r>
            <a:br>
              <a:rPr lang="ru-RU" sz="3600" dirty="0"/>
            </a:br>
            <a:r>
              <a:rPr lang="ru-RU" sz="3600" dirty="0"/>
              <a:t>Тема:</a:t>
            </a:r>
            <a:br>
              <a:rPr lang="ru-RU" sz="3600" dirty="0"/>
            </a:br>
            <a:r>
              <a:rPr lang="ru-RU" sz="3600" dirty="0"/>
              <a:t>Острая </a:t>
            </a:r>
            <a:r>
              <a:rPr lang="ru-RU" sz="3600"/>
              <a:t>венозная </a:t>
            </a:r>
            <a:r>
              <a:rPr lang="ru-RU" sz="3600" smtClean="0"/>
              <a:t>недостаточность</a:t>
            </a:r>
            <a:br>
              <a:rPr lang="ru-RU" sz="3600" smtClean="0"/>
            </a:br>
            <a:r>
              <a:rPr lang="ru-RU" sz="3600" smtClean="0"/>
              <a:t>Зав</a:t>
            </a:r>
            <a:r>
              <a:rPr lang="ru-RU" sz="3600" dirty="0"/>
              <a:t>. кафедрой : доктор медицинских наук, профессор, </a:t>
            </a:r>
            <a:r>
              <a:rPr lang="ru-RU" sz="3600" dirty="0" err="1"/>
              <a:t>Одишелашвили</a:t>
            </a:r>
            <a:r>
              <a:rPr lang="ru-RU" sz="3600" dirty="0"/>
              <a:t> Г.Д</a:t>
            </a:r>
            <a:r>
              <a:rPr lang="ru-RU" sz="7200" dirty="0"/>
              <a:t/>
            </a:r>
            <a:br>
              <a:rPr lang="ru-RU" sz="7200" dirty="0"/>
            </a:b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0"/>
            <a:ext cx="821537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/>
              <a:t>Классификация заболеваний венозной </a:t>
            </a:r>
            <a:r>
              <a:rPr lang="ru-RU" sz="3200" dirty="0" smtClean="0"/>
              <a:t>системы</a:t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2000" dirty="0" smtClean="0"/>
              <a:t>(</a:t>
            </a:r>
            <a:r>
              <a:rPr lang="ru-RU" sz="2000" dirty="0"/>
              <a:t>А.А. Спиридонов, Л.И. </a:t>
            </a:r>
            <a:r>
              <a:rPr lang="ru-RU" sz="2000" dirty="0" err="1"/>
              <a:t>Клионер</a:t>
            </a:r>
            <a:r>
              <a:rPr lang="ru-RU" sz="2000" dirty="0"/>
              <a:t>, 1989 г.)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sz="2000" dirty="0"/>
              <a:t>Верхняя полая вена и ее магистральные притоки</a:t>
            </a:r>
          </a:p>
          <a:p>
            <a:pPr lvl="1">
              <a:lnSpc>
                <a:spcPct val="90000"/>
              </a:lnSpc>
            </a:pPr>
            <a:r>
              <a:rPr lang="ru-RU" sz="1800" dirty="0"/>
              <a:t>Травматические повреждения</a:t>
            </a:r>
          </a:p>
          <a:p>
            <a:pPr lvl="1">
              <a:lnSpc>
                <a:spcPct val="90000"/>
              </a:lnSpc>
            </a:pPr>
            <a:r>
              <a:rPr lang="ru-RU" sz="1800" dirty="0"/>
              <a:t>Окклюзия</a:t>
            </a:r>
          </a:p>
          <a:p>
            <a:pPr lvl="2">
              <a:lnSpc>
                <a:spcPct val="90000"/>
              </a:lnSpc>
            </a:pPr>
            <a:r>
              <a:rPr lang="ru-RU" sz="1600" dirty="0"/>
              <a:t>Синдром </a:t>
            </a:r>
            <a:r>
              <a:rPr lang="ru-RU" sz="1600" dirty="0" err="1" smtClean="0"/>
              <a:t>Педжета-Шреттера</a:t>
            </a:r>
            <a:endParaRPr lang="ru-RU" sz="1600" dirty="0"/>
          </a:p>
          <a:p>
            <a:pPr lvl="2">
              <a:lnSpc>
                <a:spcPct val="90000"/>
              </a:lnSpc>
            </a:pPr>
            <a:r>
              <a:rPr lang="ru-RU" sz="1600" dirty="0"/>
              <a:t>Синдром верхней полой вены</a:t>
            </a:r>
          </a:p>
          <a:p>
            <a:pPr lvl="1">
              <a:lnSpc>
                <a:spcPct val="90000"/>
              </a:lnSpc>
            </a:pPr>
            <a:r>
              <a:rPr lang="ru-RU" sz="1800" dirty="0"/>
              <a:t>Врожденные заболевания (</a:t>
            </a:r>
            <a:r>
              <a:rPr lang="ru-RU" sz="1800" dirty="0" err="1"/>
              <a:t>ангиодисплазии</a:t>
            </a:r>
            <a:r>
              <a:rPr lang="ru-RU" sz="1800" dirty="0"/>
              <a:t>)</a:t>
            </a:r>
          </a:p>
          <a:p>
            <a:pPr>
              <a:lnSpc>
                <a:spcPct val="90000"/>
              </a:lnSpc>
            </a:pPr>
            <a:r>
              <a:rPr lang="ru-RU" sz="2000" dirty="0"/>
              <a:t>Нижняя полая вена</a:t>
            </a:r>
          </a:p>
          <a:p>
            <a:pPr lvl="1">
              <a:lnSpc>
                <a:spcPct val="90000"/>
              </a:lnSpc>
            </a:pPr>
            <a:r>
              <a:rPr lang="ru-RU" sz="1800" dirty="0"/>
              <a:t>Острый тромбофлебит</a:t>
            </a:r>
          </a:p>
          <a:p>
            <a:pPr lvl="2">
              <a:lnSpc>
                <a:spcPct val="90000"/>
              </a:lnSpc>
            </a:pPr>
            <a:r>
              <a:rPr lang="ru-RU" sz="1600" dirty="0"/>
              <a:t>Поверхностные вены нижних конечностей</a:t>
            </a:r>
          </a:p>
          <a:p>
            <a:pPr lvl="2">
              <a:lnSpc>
                <a:spcPct val="90000"/>
              </a:lnSpc>
            </a:pPr>
            <a:r>
              <a:rPr lang="ru-RU" sz="1600" dirty="0"/>
              <a:t>Глубокие вены нижних конечностей</a:t>
            </a:r>
          </a:p>
          <a:p>
            <a:pPr lvl="2">
              <a:lnSpc>
                <a:spcPct val="90000"/>
              </a:lnSpc>
            </a:pPr>
            <a:r>
              <a:rPr lang="ru-RU" sz="1600" dirty="0"/>
              <a:t>Подвздошно-бедренные вены</a:t>
            </a:r>
          </a:p>
          <a:p>
            <a:pPr lvl="2">
              <a:lnSpc>
                <a:spcPct val="90000"/>
              </a:lnSpc>
            </a:pPr>
            <a:r>
              <a:rPr lang="ru-RU" sz="1600" dirty="0"/>
              <a:t>Ствол нижней полой вены</a:t>
            </a:r>
          </a:p>
          <a:p>
            <a:pPr lvl="1">
              <a:lnSpc>
                <a:spcPct val="90000"/>
              </a:lnSpc>
            </a:pPr>
            <a:r>
              <a:rPr lang="ru-RU" sz="1800" dirty="0"/>
              <a:t>Посттромбофлебитический синдром</a:t>
            </a:r>
          </a:p>
          <a:p>
            <a:pPr lvl="2">
              <a:lnSpc>
                <a:spcPct val="90000"/>
              </a:lnSpc>
            </a:pPr>
            <a:r>
              <a:rPr lang="ru-RU" sz="1600" dirty="0"/>
              <a:t>Поверхностные вены нижних конечностей</a:t>
            </a:r>
          </a:p>
          <a:p>
            <a:pPr lvl="2">
              <a:lnSpc>
                <a:spcPct val="90000"/>
              </a:lnSpc>
            </a:pPr>
            <a:r>
              <a:rPr lang="ru-RU" sz="1600" dirty="0"/>
              <a:t>Глубокие вены нижних конечностей</a:t>
            </a:r>
          </a:p>
          <a:p>
            <a:pPr lvl="2">
              <a:lnSpc>
                <a:spcPct val="90000"/>
              </a:lnSpc>
            </a:pPr>
            <a:r>
              <a:rPr lang="ru-RU" sz="1600" dirty="0"/>
              <a:t>Подвздошно-бедренные вены</a:t>
            </a:r>
          </a:p>
          <a:p>
            <a:pPr lvl="2">
              <a:lnSpc>
                <a:spcPct val="90000"/>
              </a:lnSpc>
            </a:pPr>
            <a:r>
              <a:rPr lang="ru-RU" sz="1600" dirty="0"/>
              <a:t>Ствол нижней полой вены</a:t>
            </a:r>
          </a:p>
          <a:p>
            <a:pPr lvl="1">
              <a:lnSpc>
                <a:spcPct val="90000"/>
              </a:lnSpc>
            </a:pPr>
            <a:r>
              <a:rPr lang="ru-RU" sz="1800" dirty="0"/>
              <a:t>Первичное варикозное расширение подкожных вен</a:t>
            </a:r>
          </a:p>
          <a:p>
            <a:pPr lvl="1">
              <a:lnSpc>
                <a:spcPct val="90000"/>
              </a:lnSpc>
            </a:pPr>
            <a:r>
              <a:rPr lang="ru-RU" sz="1800" dirty="0"/>
              <a:t>Врожденные заболевания (</a:t>
            </a:r>
            <a:r>
              <a:rPr lang="ru-RU" sz="1800" dirty="0" err="1"/>
              <a:t>ангиодисплазии</a:t>
            </a:r>
            <a:r>
              <a:rPr lang="ru-RU" sz="1800" dirty="0"/>
              <a:t>)</a:t>
            </a:r>
          </a:p>
          <a:p>
            <a:pPr lvl="1">
              <a:lnSpc>
                <a:spcPct val="90000"/>
              </a:lnSpc>
            </a:pPr>
            <a:r>
              <a:rPr lang="ru-RU" sz="1800" dirty="0"/>
              <a:t>Травматические</a:t>
            </a:r>
            <a:r>
              <a:rPr lang="ru-RU" sz="1600" dirty="0"/>
              <a:t> повреждения</a:t>
            </a:r>
          </a:p>
          <a:p>
            <a:pPr lvl="1">
              <a:lnSpc>
                <a:spcPct val="90000"/>
              </a:lnSpc>
            </a:pP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Острый венозный тромбоз	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Заболевание, характеризующееся образованием тромба в венозном русле, нарушением оттока крови и сопровождающееся асептической воспалительной реакцией, выраженной в той или иной степени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Формирование сгустка , а затем пристеночного тромба в вене</a:t>
            </a:r>
          </a:p>
        </p:txBody>
      </p:sp>
      <p:pic>
        <p:nvPicPr>
          <p:cNvPr id="17411" name="Picture 3" descr="18"/>
          <p:cNvPicPr>
            <a:picLocks noChangeAspect="1" noChangeArrowheads="1"/>
          </p:cNvPicPr>
          <p:nvPr/>
        </p:nvPicPr>
        <p:blipFill>
          <a:blip r:embed="rId2"/>
          <a:srcRect l="16377" r="9834"/>
          <a:stretch>
            <a:fillRect/>
          </a:stretch>
        </p:blipFill>
        <p:spPr bwMode="auto">
          <a:xfrm>
            <a:off x="3348038" y="2060575"/>
            <a:ext cx="3240087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Классификация </a:t>
            </a:r>
            <a:r>
              <a:rPr lang="ru-RU" dirty="0" err="1" smtClean="0"/>
              <a:t>флеботромбозов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2200" dirty="0" smtClean="0"/>
              <a:t>(Л. И. </a:t>
            </a:r>
            <a:r>
              <a:rPr lang="ru-RU" sz="2200" dirty="0" err="1" smtClean="0"/>
              <a:t>Клионер</a:t>
            </a:r>
            <a:r>
              <a:rPr lang="ru-RU" sz="2200" dirty="0" smtClean="0"/>
              <a:t> 1969 г.)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71546"/>
            <a:ext cx="8686800" cy="578645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/>
              <a:t>По локализации первичного тромботического очага и путям его распространения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Система нижней полой вены:</a:t>
            </a:r>
          </a:p>
          <a:p>
            <a:pPr marL="914400" lvl="1" indent="-514350">
              <a:buFont typeface="+mj-lt"/>
              <a:buAutoNum type="arabicPeriod"/>
            </a:pPr>
            <a:r>
              <a:rPr lang="ru-RU" dirty="0" smtClean="0"/>
              <a:t>Вены голени</a:t>
            </a:r>
          </a:p>
          <a:p>
            <a:pPr marL="914400" lvl="1" indent="-514350">
              <a:buFont typeface="+mj-lt"/>
              <a:buAutoNum type="arabicPeriod"/>
            </a:pPr>
            <a:r>
              <a:rPr lang="ru-RU" dirty="0" smtClean="0"/>
              <a:t>Тромбоз </a:t>
            </a:r>
            <a:r>
              <a:rPr lang="ru-RU" dirty="0" err="1" smtClean="0"/>
              <a:t>бедренно-подколенного</a:t>
            </a:r>
            <a:r>
              <a:rPr lang="ru-RU" dirty="0" smtClean="0"/>
              <a:t>  венозного  сегмента</a:t>
            </a:r>
          </a:p>
          <a:p>
            <a:pPr marL="914400" lvl="1" indent="-514350">
              <a:buFont typeface="+mj-lt"/>
              <a:buAutoNum type="arabicPeriod"/>
            </a:pPr>
            <a:r>
              <a:rPr lang="ru-RU" dirty="0" err="1" smtClean="0"/>
              <a:t>Илеофеморальный</a:t>
            </a:r>
            <a:r>
              <a:rPr lang="ru-RU" dirty="0" smtClean="0"/>
              <a:t> сегмент</a:t>
            </a:r>
          </a:p>
          <a:p>
            <a:pPr marL="914400" lvl="1" indent="-514350">
              <a:buFont typeface="+mj-lt"/>
              <a:buAutoNum type="arabicPeriod"/>
            </a:pPr>
            <a:r>
              <a:rPr lang="ru-RU" dirty="0" smtClean="0"/>
              <a:t>Нижняя полая вена – подпочечный, почечный, надпочечный сегменты;</a:t>
            </a:r>
          </a:p>
          <a:p>
            <a:pPr marL="914400" lvl="1" indent="-514350">
              <a:buFont typeface="+mj-lt"/>
              <a:buAutoNum type="arabicPeriod"/>
            </a:pPr>
            <a:r>
              <a:rPr lang="ru-RU" dirty="0" smtClean="0"/>
              <a:t>Сочетанный </a:t>
            </a:r>
            <a:r>
              <a:rPr lang="ru-RU" dirty="0" err="1" smtClean="0"/>
              <a:t>кава-илеофеморальный</a:t>
            </a:r>
            <a:r>
              <a:rPr lang="ru-RU" dirty="0" smtClean="0"/>
              <a:t> сегмент</a:t>
            </a:r>
          </a:p>
          <a:p>
            <a:pPr marL="914400" lvl="1" indent="-514350">
              <a:buFont typeface="+mj-lt"/>
              <a:buAutoNum type="arabicPeriod"/>
            </a:pPr>
            <a:r>
              <a:rPr lang="ru-RU" dirty="0" smtClean="0"/>
              <a:t>Сочетанный тотальный тромбоз всей глубокой венозной системы нижней конечности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 smtClean="0"/>
              <a:t>Тромбофлебит подкожных вен </a:t>
            </a:r>
          </a:p>
          <a:p>
            <a:pPr marL="1428750" lvl="2" indent="-514350">
              <a:buFont typeface="+mj-lt"/>
              <a:buAutoNum type="arabicPeriod"/>
            </a:pPr>
            <a:r>
              <a:rPr lang="ru-RU" sz="2800" dirty="0" smtClean="0"/>
              <a:t>Локальный тромбофлебит</a:t>
            </a:r>
          </a:p>
          <a:p>
            <a:pPr marL="1428750" lvl="2" indent="-514350">
              <a:buFont typeface="+mj-lt"/>
              <a:buAutoNum type="arabicPeriod"/>
            </a:pPr>
            <a:r>
              <a:rPr lang="ru-RU" sz="2800" dirty="0" smtClean="0"/>
              <a:t>Восходящий тромбофлебит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Система верхней полой вены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Классификация </a:t>
            </a:r>
            <a:r>
              <a:rPr lang="ru-RU" dirty="0" err="1" smtClean="0"/>
              <a:t>флеботромбозов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2200" dirty="0" smtClean="0"/>
              <a:t>(Л. И. </a:t>
            </a:r>
            <a:r>
              <a:rPr lang="ru-RU" sz="2200" dirty="0" err="1" smtClean="0"/>
              <a:t>Клионер</a:t>
            </a:r>
            <a:r>
              <a:rPr lang="ru-RU" sz="2200" dirty="0" smtClean="0"/>
              <a:t> 1969 г.)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По этиологическому признаку (в результате)</a:t>
            </a:r>
          </a:p>
          <a:p>
            <a:r>
              <a:rPr lang="ru-RU" dirty="0" smtClean="0"/>
              <a:t>Инфекции</a:t>
            </a:r>
          </a:p>
          <a:p>
            <a:r>
              <a:rPr lang="ru-RU" dirty="0" smtClean="0"/>
              <a:t>Травм</a:t>
            </a:r>
          </a:p>
          <a:p>
            <a:r>
              <a:rPr lang="ru-RU" dirty="0" smtClean="0"/>
              <a:t>Операций</a:t>
            </a:r>
          </a:p>
          <a:p>
            <a:r>
              <a:rPr lang="ru-RU" dirty="0" smtClean="0"/>
              <a:t>Родов</a:t>
            </a:r>
          </a:p>
          <a:p>
            <a:r>
              <a:rPr lang="ru-RU" dirty="0" err="1" smtClean="0"/>
              <a:t>Варикозно-измененных</a:t>
            </a:r>
            <a:r>
              <a:rPr lang="ru-RU" dirty="0" smtClean="0"/>
              <a:t> вен</a:t>
            </a:r>
          </a:p>
          <a:p>
            <a:r>
              <a:rPr lang="ru-RU" dirty="0" smtClean="0"/>
              <a:t>Аллергических состояний и обменных нарушений</a:t>
            </a:r>
          </a:p>
          <a:p>
            <a:r>
              <a:rPr lang="ru-RU" dirty="0" err="1" smtClean="0"/>
              <a:t>Интравазальных</a:t>
            </a:r>
            <a:r>
              <a:rPr lang="ru-RU" dirty="0" smtClean="0"/>
              <a:t> приобретенных и врожденных факторов (перегородки, спайки и др.)</a:t>
            </a:r>
          </a:p>
          <a:p>
            <a:r>
              <a:rPr lang="ru-RU" dirty="0" err="1" smtClean="0"/>
              <a:t>Экстравазальных</a:t>
            </a:r>
            <a:r>
              <a:rPr lang="ru-RU" dirty="0" smtClean="0"/>
              <a:t> приобретенных и врожденных факторов (</a:t>
            </a:r>
            <a:r>
              <a:rPr lang="ru-RU" dirty="0" err="1" smtClean="0"/>
              <a:t>сдавление</a:t>
            </a:r>
            <a:r>
              <a:rPr lang="ru-RU" dirty="0" smtClean="0"/>
              <a:t> из вне).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Классификация </a:t>
            </a:r>
            <a:r>
              <a:rPr lang="ru-RU" dirty="0" err="1" smtClean="0"/>
              <a:t>флеботромбозов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2200" dirty="0" smtClean="0"/>
              <a:t>(Л. И. </a:t>
            </a:r>
            <a:r>
              <a:rPr lang="ru-RU" sz="2200" dirty="0" err="1" smtClean="0"/>
              <a:t>Клионер</a:t>
            </a:r>
            <a:r>
              <a:rPr lang="ru-RU" sz="2200" dirty="0" smtClean="0"/>
              <a:t> 1969 г.)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По клиническому течению</a:t>
            </a:r>
          </a:p>
          <a:p>
            <a:r>
              <a:rPr lang="ru-RU" dirty="0" smtClean="0"/>
              <a:t>Острый </a:t>
            </a:r>
            <a:r>
              <a:rPr lang="ru-RU" dirty="0" err="1" smtClean="0"/>
              <a:t>флеботромбоз</a:t>
            </a:r>
            <a:endParaRPr lang="ru-RU" dirty="0" smtClean="0"/>
          </a:p>
          <a:p>
            <a:r>
              <a:rPr lang="ru-RU" dirty="0" err="1" smtClean="0"/>
              <a:t>Подострый</a:t>
            </a:r>
            <a:r>
              <a:rPr lang="ru-RU" dirty="0" smtClean="0"/>
              <a:t> </a:t>
            </a:r>
            <a:r>
              <a:rPr lang="ru-RU" dirty="0" err="1" smtClean="0"/>
              <a:t>флеботромбоз</a:t>
            </a:r>
            <a:endParaRPr lang="ru-RU" dirty="0" smtClean="0"/>
          </a:p>
          <a:p>
            <a:r>
              <a:rPr lang="ru-RU" dirty="0" smtClean="0"/>
              <a:t>Посттромбофлебитический синдром (ПТФС)</a:t>
            </a:r>
          </a:p>
          <a:p>
            <a:r>
              <a:rPr lang="ru-RU" dirty="0" smtClean="0"/>
              <a:t>Острый тромбофлебит, развившийся на фоне ПТФС.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Классификация </a:t>
            </a:r>
            <a:r>
              <a:rPr lang="ru-RU" dirty="0" err="1" smtClean="0"/>
              <a:t>флеботромбозов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2200" dirty="0" smtClean="0"/>
              <a:t>(Л. И. </a:t>
            </a:r>
            <a:r>
              <a:rPr lang="ru-RU" sz="2200" dirty="0" err="1" smtClean="0"/>
              <a:t>Клионер</a:t>
            </a:r>
            <a:r>
              <a:rPr lang="ru-RU" sz="2200" dirty="0" smtClean="0"/>
              <a:t> 1969 г.)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По степени возникновения и развития расстройств гемодинамики и трофических нарушений</a:t>
            </a:r>
          </a:p>
          <a:p>
            <a:r>
              <a:rPr lang="ru-RU" dirty="0" smtClean="0"/>
              <a:t>Легкая форма</a:t>
            </a:r>
          </a:p>
          <a:p>
            <a:r>
              <a:rPr lang="ru-RU" dirty="0" smtClean="0"/>
              <a:t>Средняя форма</a:t>
            </a:r>
          </a:p>
          <a:p>
            <a:r>
              <a:rPr lang="ru-RU" dirty="0" smtClean="0"/>
              <a:t>Тяжелая форма</a:t>
            </a:r>
          </a:p>
          <a:p>
            <a:pPr lvl="6"/>
            <a:r>
              <a:rPr lang="ru-RU" sz="2400" dirty="0" smtClean="0"/>
              <a:t>Или</a:t>
            </a:r>
          </a:p>
          <a:p>
            <a:pPr lvl="8"/>
            <a:r>
              <a:rPr lang="ru-RU" sz="2800" dirty="0" smtClean="0"/>
              <a:t>Компенсация</a:t>
            </a:r>
          </a:p>
          <a:p>
            <a:pPr lvl="8"/>
            <a:r>
              <a:rPr lang="ru-RU" sz="2800" dirty="0" smtClean="0"/>
              <a:t>Декомпенсация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8429684" cy="1428760"/>
          </a:xfrm>
        </p:spPr>
        <p:txBody>
          <a:bodyPr>
            <a:normAutofit fontScale="90000"/>
          </a:bodyPr>
          <a:lstStyle/>
          <a:p>
            <a:r>
              <a:rPr lang="ru-RU" dirty="0"/>
              <a:t>Классификация </a:t>
            </a:r>
            <a:r>
              <a:rPr lang="ru-RU" dirty="0" err="1"/>
              <a:t>флеботромбозов</a:t>
            </a:r>
            <a:r>
              <a:rPr lang="ru-RU" dirty="0"/>
              <a:t> по форме тромботических масс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2895600"/>
            <a:ext cx="3733800" cy="3200400"/>
          </a:xfrm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ru-RU" sz="2800" dirty="0">
                <a:solidFill>
                  <a:schemeClr val="tx1"/>
                </a:solidFill>
              </a:rPr>
              <a:t>Пристеночный</a:t>
            </a:r>
          </a:p>
          <a:p>
            <a:pPr marL="533400" indent="-533400">
              <a:buFontTx/>
              <a:buAutoNum type="arabicPeriod"/>
            </a:pPr>
            <a:r>
              <a:rPr lang="ru-RU" sz="2800" dirty="0" err="1">
                <a:solidFill>
                  <a:schemeClr val="tx1"/>
                </a:solidFill>
              </a:rPr>
              <a:t>Окклюзионный</a:t>
            </a:r>
            <a:endParaRPr lang="ru-RU" sz="2800" dirty="0">
              <a:solidFill>
                <a:schemeClr val="tx1"/>
              </a:solidFill>
            </a:endParaRPr>
          </a:p>
          <a:p>
            <a:pPr marL="533400" indent="-533400">
              <a:buFontTx/>
              <a:buAutoNum type="arabicPeriod"/>
            </a:pPr>
            <a:r>
              <a:rPr lang="ru-RU" sz="2800" dirty="0" err="1">
                <a:solidFill>
                  <a:schemeClr val="tx1"/>
                </a:solidFill>
              </a:rPr>
              <a:t>Флотирующий</a:t>
            </a:r>
            <a:endParaRPr lang="ru-RU" sz="2800" dirty="0">
              <a:solidFill>
                <a:schemeClr val="tx1"/>
              </a:solidFill>
            </a:endParaRPr>
          </a:p>
          <a:p>
            <a:pPr marL="533400" indent="-533400">
              <a:buFontTx/>
              <a:buAutoNum type="arabicPeriod"/>
            </a:pP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>
            <a:off x="914400" y="22860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>
            <a:off x="914400" y="30480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43015" name="Oval 7"/>
          <p:cNvSpPr>
            <a:spLocks noChangeArrowheads="1"/>
          </p:cNvSpPr>
          <p:nvPr/>
        </p:nvSpPr>
        <p:spPr bwMode="auto">
          <a:xfrm>
            <a:off x="3048000" y="2286000"/>
            <a:ext cx="2286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16" name="Oval 8"/>
          <p:cNvSpPr>
            <a:spLocks noChangeArrowheads="1"/>
          </p:cNvSpPr>
          <p:nvPr/>
        </p:nvSpPr>
        <p:spPr bwMode="auto">
          <a:xfrm>
            <a:off x="762000" y="2286000"/>
            <a:ext cx="2286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>
            <a:off x="914400" y="36576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838200" y="44196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43019" name="Oval 11"/>
          <p:cNvSpPr>
            <a:spLocks noChangeArrowheads="1"/>
          </p:cNvSpPr>
          <p:nvPr/>
        </p:nvSpPr>
        <p:spPr bwMode="auto">
          <a:xfrm>
            <a:off x="3048000" y="3657600"/>
            <a:ext cx="2286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20" name="Oval 12"/>
          <p:cNvSpPr>
            <a:spLocks noChangeArrowheads="1"/>
          </p:cNvSpPr>
          <p:nvPr/>
        </p:nvSpPr>
        <p:spPr bwMode="auto">
          <a:xfrm>
            <a:off x="762000" y="3657600"/>
            <a:ext cx="2286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21" name="Line 13"/>
          <p:cNvSpPr>
            <a:spLocks noChangeShapeType="1"/>
          </p:cNvSpPr>
          <p:nvPr/>
        </p:nvSpPr>
        <p:spPr bwMode="auto">
          <a:xfrm>
            <a:off x="838200" y="49530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43022" name="Line 14"/>
          <p:cNvSpPr>
            <a:spLocks noChangeShapeType="1"/>
          </p:cNvSpPr>
          <p:nvPr/>
        </p:nvSpPr>
        <p:spPr bwMode="auto">
          <a:xfrm>
            <a:off x="838200" y="56388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43023" name="Oval 15"/>
          <p:cNvSpPr>
            <a:spLocks noChangeArrowheads="1"/>
          </p:cNvSpPr>
          <p:nvPr/>
        </p:nvSpPr>
        <p:spPr bwMode="auto">
          <a:xfrm>
            <a:off x="3048000" y="4953000"/>
            <a:ext cx="2286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24" name="Oval 16"/>
          <p:cNvSpPr>
            <a:spLocks noChangeArrowheads="1"/>
          </p:cNvSpPr>
          <p:nvPr/>
        </p:nvSpPr>
        <p:spPr bwMode="auto">
          <a:xfrm>
            <a:off x="762000" y="4953000"/>
            <a:ext cx="2286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25" name="Freeform 17"/>
          <p:cNvSpPr>
            <a:spLocks/>
          </p:cNvSpPr>
          <p:nvPr/>
        </p:nvSpPr>
        <p:spPr bwMode="auto">
          <a:xfrm>
            <a:off x="1085850" y="2671763"/>
            <a:ext cx="1585913" cy="371475"/>
          </a:xfrm>
          <a:custGeom>
            <a:avLst/>
            <a:gdLst/>
            <a:ahLst/>
            <a:cxnLst>
              <a:cxn ang="0">
                <a:pos x="0" y="234"/>
              </a:cxn>
              <a:cxn ang="0">
                <a:pos x="117" y="189"/>
              </a:cxn>
              <a:cxn ang="0">
                <a:pos x="144" y="180"/>
              </a:cxn>
              <a:cxn ang="0">
                <a:pos x="216" y="90"/>
              </a:cxn>
              <a:cxn ang="0">
                <a:pos x="333" y="54"/>
              </a:cxn>
              <a:cxn ang="0">
                <a:pos x="396" y="18"/>
              </a:cxn>
              <a:cxn ang="0">
                <a:pos x="450" y="0"/>
              </a:cxn>
              <a:cxn ang="0">
                <a:pos x="711" y="27"/>
              </a:cxn>
              <a:cxn ang="0">
                <a:pos x="792" y="54"/>
              </a:cxn>
              <a:cxn ang="0">
                <a:pos x="819" y="63"/>
              </a:cxn>
              <a:cxn ang="0">
                <a:pos x="900" y="108"/>
              </a:cxn>
              <a:cxn ang="0">
                <a:pos x="954" y="126"/>
              </a:cxn>
              <a:cxn ang="0">
                <a:pos x="999" y="234"/>
              </a:cxn>
            </a:cxnLst>
            <a:rect l="0" t="0" r="r" b="b"/>
            <a:pathLst>
              <a:path w="999" h="234">
                <a:moveTo>
                  <a:pt x="0" y="234"/>
                </a:moveTo>
                <a:cubicBezTo>
                  <a:pt x="61" y="203"/>
                  <a:pt x="23" y="220"/>
                  <a:pt x="117" y="189"/>
                </a:cubicBezTo>
                <a:cubicBezTo>
                  <a:pt x="126" y="186"/>
                  <a:pt x="144" y="180"/>
                  <a:pt x="144" y="180"/>
                </a:cubicBezTo>
                <a:cubicBezTo>
                  <a:pt x="170" y="154"/>
                  <a:pt x="189" y="112"/>
                  <a:pt x="216" y="90"/>
                </a:cubicBezTo>
                <a:cubicBezTo>
                  <a:pt x="244" y="68"/>
                  <a:pt x="302" y="58"/>
                  <a:pt x="333" y="54"/>
                </a:cubicBezTo>
                <a:cubicBezTo>
                  <a:pt x="355" y="43"/>
                  <a:pt x="374" y="28"/>
                  <a:pt x="396" y="18"/>
                </a:cubicBezTo>
                <a:cubicBezTo>
                  <a:pt x="413" y="10"/>
                  <a:pt x="450" y="0"/>
                  <a:pt x="450" y="0"/>
                </a:cubicBezTo>
                <a:cubicBezTo>
                  <a:pt x="529" y="26"/>
                  <a:pt x="631" y="22"/>
                  <a:pt x="711" y="27"/>
                </a:cubicBezTo>
                <a:cubicBezTo>
                  <a:pt x="738" y="36"/>
                  <a:pt x="765" y="45"/>
                  <a:pt x="792" y="54"/>
                </a:cubicBezTo>
                <a:cubicBezTo>
                  <a:pt x="801" y="57"/>
                  <a:pt x="819" y="63"/>
                  <a:pt x="819" y="63"/>
                </a:cubicBezTo>
                <a:cubicBezTo>
                  <a:pt x="844" y="100"/>
                  <a:pt x="858" y="95"/>
                  <a:pt x="900" y="108"/>
                </a:cubicBezTo>
                <a:cubicBezTo>
                  <a:pt x="918" y="113"/>
                  <a:pt x="954" y="126"/>
                  <a:pt x="954" y="126"/>
                </a:cubicBezTo>
                <a:cubicBezTo>
                  <a:pt x="966" y="161"/>
                  <a:pt x="973" y="208"/>
                  <a:pt x="999" y="234"/>
                </a:cubicBezTo>
              </a:path>
            </a:pathLst>
          </a:custGeom>
          <a:solidFill>
            <a:srgbClr val="C0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43026" name="Rectangle 18"/>
          <p:cNvSpPr>
            <a:spLocks noChangeArrowheads="1"/>
          </p:cNvSpPr>
          <p:nvPr/>
        </p:nvSpPr>
        <p:spPr bwMode="auto">
          <a:xfrm>
            <a:off x="1371600" y="3657600"/>
            <a:ext cx="1143000" cy="762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27" name="Oval 19"/>
          <p:cNvSpPr>
            <a:spLocks noChangeArrowheads="1"/>
          </p:cNvSpPr>
          <p:nvPr/>
        </p:nvSpPr>
        <p:spPr bwMode="auto">
          <a:xfrm>
            <a:off x="2438400" y="3657600"/>
            <a:ext cx="228600" cy="7620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28" name="Oval 20"/>
          <p:cNvSpPr>
            <a:spLocks noChangeArrowheads="1"/>
          </p:cNvSpPr>
          <p:nvPr/>
        </p:nvSpPr>
        <p:spPr bwMode="auto">
          <a:xfrm>
            <a:off x="1219200" y="3657600"/>
            <a:ext cx="228600" cy="7620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29" name="Oval 21"/>
          <p:cNvSpPr>
            <a:spLocks noChangeArrowheads="1"/>
          </p:cNvSpPr>
          <p:nvPr/>
        </p:nvSpPr>
        <p:spPr bwMode="auto">
          <a:xfrm>
            <a:off x="1219200" y="4953000"/>
            <a:ext cx="228600" cy="685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30" name="Freeform 22"/>
          <p:cNvSpPr>
            <a:spLocks/>
          </p:cNvSpPr>
          <p:nvPr/>
        </p:nvSpPr>
        <p:spPr bwMode="auto">
          <a:xfrm>
            <a:off x="1320800" y="4986338"/>
            <a:ext cx="1412875" cy="636587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320" y="18"/>
              </a:cxn>
              <a:cxn ang="0">
                <a:pos x="554" y="72"/>
              </a:cxn>
              <a:cxn ang="0">
                <a:pos x="617" y="99"/>
              </a:cxn>
              <a:cxn ang="0">
                <a:pos x="887" y="162"/>
              </a:cxn>
              <a:cxn ang="0">
                <a:pos x="878" y="216"/>
              </a:cxn>
              <a:cxn ang="0">
                <a:pos x="824" y="234"/>
              </a:cxn>
              <a:cxn ang="0">
                <a:pos x="572" y="279"/>
              </a:cxn>
              <a:cxn ang="0">
                <a:pos x="320" y="324"/>
              </a:cxn>
              <a:cxn ang="0">
                <a:pos x="131" y="324"/>
              </a:cxn>
              <a:cxn ang="0">
                <a:pos x="104" y="351"/>
              </a:cxn>
              <a:cxn ang="0">
                <a:pos x="50" y="369"/>
              </a:cxn>
              <a:cxn ang="0">
                <a:pos x="14" y="396"/>
              </a:cxn>
            </a:cxnLst>
            <a:rect l="0" t="0" r="r" b="b"/>
            <a:pathLst>
              <a:path w="890" h="401">
                <a:moveTo>
                  <a:pt x="14" y="0"/>
                </a:moveTo>
                <a:cubicBezTo>
                  <a:pt x="152" y="28"/>
                  <a:pt x="0" y="0"/>
                  <a:pt x="320" y="18"/>
                </a:cubicBezTo>
                <a:cubicBezTo>
                  <a:pt x="368" y="21"/>
                  <a:pt x="507" y="52"/>
                  <a:pt x="554" y="72"/>
                </a:cubicBezTo>
                <a:cubicBezTo>
                  <a:pt x="580" y="83"/>
                  <a:pt x="591" y="94"/>
                  <a:pt x="617" y="99"/>
                </a:cubicBezTo>
                <a:cubicBezTo>
                  <a:pt x="708" y="117"/>
                  <a:pt x="803" y="120"/>
                  <a:pt x="887" y="162"/>
                </a:cubicBezTo>
                <a:cubicBezTo>
                  <a:pt x="884" y="180"/>
                  <a:pt x="890" y="202"/>
                  <a:pt x="878" y="216"/>
                </a:cubicBezTo>
                <a:cubicBezTo>
                  <a:pt x="866" y="230"/>
                  <a:pt x="842" y="228"/>
                  <a:pt x="824" y="234"/>
                </a:cubicBezTo>
                <a:cubicBezTo>
                  <a:pt x="738" y="263"/>
                  <a:pt x="665" y="271"/>
                  <a:pt x="572" y="279"/>
                </a:cubicBezTo>
                <a:cubicBezTo>
                  <a:pt x="495" y="305"/>
                  <a:pt x="402" y="310"/>
                  <a:pt x="320" y="324"/>
                </a:cubicBezTo>
                <a:cubicBezTo>
                  <a:pt x="249" y="300"/>
                  <a:pt x="258" y="300"/>
                  <a:pt x="131" y="324"/>
                </a:cubicBezTo>
                <a:cubicBezTo>
                  <a:pt x="118" y="326"/>
                  <a:pt x="115" y="345"/>
                  <a:pt x="104" y="351"/>
                </a:cubicBezTo>
                <a:cubicBezTo>
                  <a:pt x="87" y="360"/>
                  <a:pt x="50" y="369"/>
                  <a:pt x="50" y="369"/>
                </a:cubicBezTo>
                <a:cubicBezTo>
                  <a:pt x="29" y="401"/>
                  <a:pt x="43" y="396"/>
                  <a:pt x="14" y="396"/>
                </a:cubicBezTo>
              </a:path>
            </a:pathLst>
          </a:custGeom>
          <a:solidFill>
            <a:srgbClr val="C0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43031" name="Text Box 23"/>
          <p:cNvSpPr txBox="1">
            <a:spLocks noChangeArrowheads="1"/>
          </p:cNvSpPr>
          <p:nvPr/>
        </p:nvSpPr>
        <p:spPr bwMode="auto">
          <a:xfrm>
            <a:off x="152400" y="23622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1</a:t>
            </a:r>
          </a:p>
        </p:txBody>
      </p:sp>
      <p:sp>
        <p:nvSpPr>
          <p:cNvPr id="43032" name="Text Box 24"/>
          <p:cNvSpPr txBox="1">
            <a:spLocks noChangeArrowheads="1"/>
          </p:cNvSpPr>
          <p:nvPr/>
        </p:nvSpPr>
        <p:spPr bwMode="auto">
          <a:xfrm>
            <a:off x="228600" y="3954463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2</a:t>
            </a:r>
          </a:p>
        </p:txBody>
      </p:sp>
      <p:sp>
        <p:nvSpPr>
          <p:cNvPr id="43033" name="Text Box 25"/>
          <p:cNvSpPr txBox="1">
            <a:spLocks noChangeArrowheads="1"/>
          </p:cNvSpPr>
          <p:nvPr/>
        </p:nvSpPr>
        <p:spPr bwMode="auto">
          <a:xfrm>
            <a:off x="304800" y="51054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Симптомы тромбофлебита подкожных вен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00306"/>
            <a:ext cx="8229600" cy="3824294"/>
          </a:xfrm>
        </p:spPr>
        <p:txBody>
          <a:bodyPr/>
          <a:lstStyle/>
          <a:p>
            <a:r>
              <a:rPr lang="ru-RU" dirty="0"/>
              <a:t>Боли, гиперемия по ходу </a:t>
            </a:r>
            <a:r>
              <a:rPr lang="ru-RU" dirty="0" err="1"/>
              <a:t>тромбированной</a:t>
            </a:r>
            <a:r>
              <a:rPr lang="ru-RU" dirty="0"/>
              <a:t> вены</a:t>
            </a:r>
          </a:p>
          <a:p>
            <a:r>
              <a:rPr lang="ru-RU" dirty="0"/>
              <a:t>При пальпации определяется резко болезненный тяж</a:t>
            </a:r>
          </a:p>
          <a:p>
            <a:r>
              <a:rPr lang="ru-RU" dirty="0"/>
              <a:t>Местное повышение температуры</a:t>
            </a:r>
          </a:p>
          <a:p>
            <a:r>
              <a:rPr lang="ru-RU" dirty="0"/>
              <a:t>Общее повышение температуры тела до 37 – 38</a:t>
            </a:r>
            <a:r>
              <a:rPr lang="ru-RU" baseline="30000" dirty="0"/>
              <a:t>0</a:t>
            </a:r>
            <a:r>
              <a:rPr lang="ru-RU" dirty="0"/>
              <a:t> </a:t>
            </a:r>
            <a:r>
              <a:rPr lang="ru-RU" dirty="0" smtClean="0"/>
              <a:t>С – возможно при всех </a:t>
            </a:r>
            <a:r>
              <a:rPr lang="ru-RU" dirty="0" err="1" smtClean="0"/>
              <a:t>флеботромбозах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142852"/>
            <a:ext cx="8786874" cy="142876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err="1" smtClean="0">
                <a:solidFill>
                  <a:srgbClr val="FF0000"/>
                </a:solidFill>
              </a:rPr>
              <a:t>Тромбированные</a:t>
            </a:r>
            <a:r>
              <a:rPr lang="ru-RU" sz="2400" dirty="0" smtClean="0">
                <a:solidFill>
                  <a:srgbClr val="FF0000"/>
                </a:solidFill>
              </a:rPr>
              <a:t> варикозные вены на голени и бедре – прямая опасность образования </a:t>
            </a:r>
            <a:r>
              <a:rPr lang="ru-RU" sz="2400" dirty="0" err="1" smtClean="0">
                <a:solidFill>
                  <a:srgbClr val="FF0000"/>
                </a:solidFill>
              </a:rPr>
              <a:t>флотирующего</a:t>
            </a:r>
            <a:r>
              <a:rPr lang="ru-RU" sz="2400" dirty="0" smtClean="0">
                <a:solidFill>
                  <a:srgbClr val="FF0000"/>
                </a:solidFill>
              </a:rPr>
              <a:t> тромба в устье большой подкожной вены</a:t>
            </a:r>
          </a:p>
        </p:txBody>
      </p:sp>
      <p:pic>
        <p:nvPicPr>
          <p:cNvPr id="37891" name="Picture 3" descr="00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276475"/>
            <a:ext cx="4968875" cy="372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 descr="4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1628775"/>
            <a:ext cx="3455988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 descr="888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3978275"/>
            <a:ext cx="28797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313" y="260350"/>
            <a:ext cx="8715405" cy="6383360"/>
          </a:xfrm>
        </p:spPr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Кровь - «типичная неньютоновская жидкость», ее характеристики изменяются в зависимости от температуры, давления, вязкости (свойство оказывать сопротивление одной частицы относительно другой). Существует РЕОЛОГИЯ-наука о течении вязких тел. РЕОГРАФИЯ-метод исследования кровенаполнения органов и тканей. Неньютоновский характер течения крови усиливается при обезвоживании, замедлении тока крови. Вязкость крови повышается при атеросклерозе, инфаркте миокарда, сахарном диабете. </a:t>
            </a:r>
          </a:p>
          <a:p>
            <a:pPr algn="just"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ТРОМБООБРАЗОВАНИЕ - процесс прижизненного образования свертка крови в просвете сосудов или в полостях сердца, который начинается с ТРОМБОЗА-химического процесса прижизненного свертывания крови в сосудистом русле. Свертывание крови не всегда патология. Как физиология это наблюдается в послеродовом периоде в сосудах матки. Как биологически целесообразное явление, тромбоз важен при ранениях. Отдельные варианты локализации тромбов формируют особые синдромы: 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8229600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Симптомы острого тромбоза глубоких вен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/>
          </a:bodyPr>
          <a:lstStyle/>
          <a:p>
            <a:r>
              <a:rPr lang="ru-RU" b="1" i="1" dirty="0"/>
              <a:t>Отек</a:t>
            </a:r>
          </a:p>
          <a:p>
            <a:r>
              <a:rPr lang="ru-RU" b="1" i="1" dirty="0"/>
              <a:t>Чувство </a:t>
            </a:r>
            <a:r>
              <a:rPr lang="ru-RU" b="1" i="1" dirty="0" err="1"/>
              <a:t>распирания</a:t>
            </a:r>
            <a:endParaRPr lang="ru-RU" b="1" i="1" dirty="0"/>
          </a:p>
          <a:p>
            <a:r>
              <a:rPr lang="ru-RU" b="1" i="1" dirty="0"/>
              <a:t>Боль по ходу сосудистого пучка</a:t>
            </a:r>
          </a:p>
          <a:p>
            <a:r>
              <a:rPr lang="ru-RU" b="1" i="1" dirty="0" err="1"/>
              <a:t>Цианотическая</a:t>
            </a:r>
            <a:r>
              <a:rPr lang="ru-RU" b="1" i="1" dirty="0"/>
              <a:t> окраска конечности</a:t>
            </a:r>
          </a:p>
          <a:p>
            <a:endParaRPr lang="ru-RU" dirty="0"/>
          </a:p>
          <a:p>
            <a:r>
              <a:rPr lang="ru-RU" dirty="0" smtClean="0"/>
              <a:t>Симптомы могут быть яркими или не выраженными вовсе, симулируют другие заболевания конечностей.</a:t>
            </a:r>
          </a:p>
          <a:p>
            <a:r>
              <a:rPr lang="ru-RU" dirty="0" smtClean="0"/>
              <a:t>Выраженность </a:t>
            </a:r>
            <a:r>
              <a:rPr lang="ru-RU" dirty="0" err="1" smtClean="0"/>
              <a:t>симтомов</a:t>
            </a:r>
            <a:r>
              <a:rPr lang="ru-RU" dirty="0" smtClean="0"/>
              <a:t> зависит от анатомической высоты и распространенности поражения.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72560" cy="7143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Дифференциальная  диагностика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1214422"/>
            <a:ext cx="8715436" cy="5429288"/>
          </a:xfrm>
        </p:spPr>
        <p:txBody>
          <a:bodyPr>
            <a:normAutofit/>
          </a:bodyPr>
          <a:lstStyle/>
          <a:p>
            <a:r>
              <a:rPr lang="ru-RU" dirty="0" smtClean="0"/>
              <a:t>Растяжение и тупая травма мышц</a:t>
            </a:r>
          </a:p>
          <a:p>
            <a:r>
              <a:rPr lang="ru-RU" dirty="0" smtClean="0"/>
              <a:t>Разрыв мышц с гематомой</a:t>
            </a:r>
          </a:p>
          <a:p>
            <a:r>
              <a:rPr lang="ru-RU" dirty="0" smtClean="0"/>
              <a:t>Спонтанная гематома мягких тканей</a:t>
            </a:r>
          </a:p>
          <a:p>
            <a:r>
              <a:rPr lang="ru-RU" dirty="0" smtClean="0"/>
              <a:t>Разрыв кисты Беккера</a:t>
            </a:r>
          </a:p>
          <a:p>
            <a:r>
              <a:rPr lang="ru-RU" dirty="0" smtClean="0"/>
              <a:t>Артрит, </a:t>
            </a:r>
            <a:r>
              <a:rPr lang="ru-RU" dirty="0" err="1" smtClean="0"/>
              <a:t>синовиит</a:t>
            </a:r>
            <a:r>
              <a:rPr lang="ru-RU" dirty="0" smtClean="0"/>
              <a:t>, миозит</a:t>
            </a:r>
          </a:p>
          <a:p>
            <a:r>
              <a:rPr lang="ru-RU" dirty="0" err="1" smtClean="0"/>
              <a:t>Целлюлит</a:t>
            </a:r>
            <a:r>
              <a:rPr lang="ru-RU" dirty="0" smtClean="0"/>
              <a:t>, лимфангиит, рожистое воспаление</a:t>
            </a:r>
          </a:p>
          <a:p>
            <a:r>
              <a:rPr lang="ru-RU" dirty="0" err="1" smtClean="0"/>
              <a:t>Лимфодема</a:t>
            </a:r>
            <a:r>
              <a:rPr lang="ru-RU" dirty="0" smtClean="0"/>
              <a:t>, хроническая венозная недостаточность</a:t>
            </a:r>
          </a:p>
          <a:p>
            <a:r>
              <a:rPr lang="ru-RU" dirty="0" err="1" smtClean="0"/>
              <a:t>Экстравазальная</a:t>
            </a:r>
            <a:r>
              <a:rPr lang="ru-RU" dirty="0" smtClean="0"/>
              <a:t> компрессия</a:t>
            </a:r>
          </a:p>
          <a:p>
            <a:r>
              <a:rPr lang="ru-RU" dirty="0" smtClean="0"/>
              <a:t>Системные отеки (сердечная недостаточность, нефротический синдром) </a:t>
            </a:r>
          </a:p>
          <a:p>
            <a:r>
              <a:rPr lang="ru-RU" dirty="0" err="1" smtClean="0"/>
              <a:t>Артерио-венозная</a:t>
            </a:r>
            <a:r>
              <a:rPr lang="ru-RU" dirty="0" smtClean="0"/>
              <a:t> фистула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728"/>
            <a:ext cx="8229600" cy="114300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Так выглядит острый </a:t>
            </a:r>
            <a:r>
              <a:rPr lang="ru-RU" sz="4000" dirty="0" err="1" smtClean="0">
                <a:solidFill>
                  <a:srgbClr val="FF0000"/>
                </a:solidFill>
              </a:rPr>
              <a:t>илеофеморальный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</a:rPr>
              <a:t>флеботромбоз</a:t>
            </a:r>
            <a:endParaRPr lang="ru-RU" sz="4000" dirty="0" smtClean="0">
              <a:solidFill>
                <a:srgbClr val="FF0000"/>
              </a:solidFill>
            </a:endParaRPr>
          </a:p>
        </p:txBody>
      </p:sp>
      <p:pic>
        <p:nvPicPr>
          <p:cNvPr id="29699" name="Picture 4" descr="0035"/>
          <p:cNvPicPr>
            <a:picLocks noChangeAspect="1" noChangeArrowheads="1"/>
          </p:cNvPicPr>
          <p:nvPr/>
        </p:nvPicPr>
        <p:blipFill>
          <a:blip r:embed="rId2"/>
          <a:srcRect l="16957" r="18912"/>
          <a:stretch>
            <a:fillRect/>
          </a:stretch>
        </p:blipFill>
        <p:spPr bwMode="auto">
          <a:xfrm>
            <a:off x="2775493" y="1989138"/>
            <a:ext cx="2812507" cy="4440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8229600" cy="1214446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FF0000"/>
                </a:solidFill>
              </a:rPr>
              <a:t>А так – острый тромбофлебит </a:t>
            </a:r>
            <a:r>
              <a:rPr lang="ru-RU" sz="3600" dirty="0" err="1" smtClean="0">
                <a:solidFill>
                  <a:srgbClr val="FF0000"/>
                </a:solidFill>
              </a:rPr>
              <a:t>бедренно</a:t>
            </a:r>
            <a:r>
              <a:rPr lang="ru-RU" sz="3600" dirty="0" smtClean="0">
                <a:solidFill>
                  <a:srgbClr val="FF0000"/>
                </a:solidFill>
              </a:rPr>
              <a:t>- подколенного сегмента</a:t>
            </a:r>
          </a:p>
        </p:txBody>
      </p:sp>
      <p:pic>
        <p:nvPicPr>
          <p:cNvPr id="30723" name="Picture 5" descr="4"/>
          <p:cNvPicPr>
            <a:picLocks noChangeAspect="1" noChangeArrowheads="1"/>
          </p:cNvPicPr>
          <p:nvPr/>
        </p:nvPicPr>
        <p:blipFill>
          <a:blip r:embed="rId2"/>
          <a:srcRect l="3372" b="1837"/>
          <a:stretch>
            <a:fillRect/>
          </a:stretch>
        </p:blipFill>
        <p:spPr bwMode="auto">
          <a:xfrm>
            <a:off x="2622550" y="1700213"/>
            <a:ext cx="319722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/>
              <a:t>Симптом </a:t>
            </a:r>
            <a:r>
              <a:rPr lang="ru-RU" sz="5400" dirty="0" err="1"/>
              <a:t>Хоманса</a:t>
            </a:r>
            <a:endParaRPr lang="ru-RU" sz="5400" dirty="0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928662" y="2357430"/>
            <a:ext cx="7529538" cy="3738570"/>
          </a:xfrm>
        </p:spPr>
        <p:txBody>
          <a:bodyPr/>
          <a:lstStyle/>
          <a:p>
            <a:r>
              <a:rPr lang="ru-RU" sz="2800" dirty="0"/>
              <a:t>Появление болей в икроножных мышцах при тыльном сгибании стопы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Симптом Мозеса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42910" y="1981200"/>
            <a:ext cx="7815290" cy="4114800"/>
          </a:xfrm>
        </p:spPr>
        <p:txBody>
          <a:bodyPr/>
          <a:lstStyle/>
          <a:p>
            <a:r>
              <a:rPr lang="ru-RU" sz="2800" dirty="0"/>
              <a:t>Появление боли при </a:t>
            </a:r>
            <a:r>
              <a:rPr lang="ru-RU" sz="2800" dirty="0" err="1"/>
              <a:t>передне-заднем</a:t>
            </a:r>
            <a:r>
              <a:rPr lang="ru-RU" sz="2800" dirty="0"/>
              <a:t> сдавливании голени </a:t>
            </a:r>
            <a:r>
              <a:rPr lang="ru-RU" sz="2800" dirty="0" smtClean="0"/>
              <a:t> и усиление при глубокой пальпации по ходу сосудистого пучка голени (задние большеберцовые вены)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Проба Лавенберга</a:t>
            </a:r>
          </a:p>
        </p:txBody>
      </p:sp>
      <p:pic>
        <p:nvPicPr>
          <p:cNvPr id="47110" name="Picture 6" descr="E:\Images\Image(074)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046711" y="1981200"/>
            <a:ext cx="3088178" cy="4114800"/>
          </a:xfrm>
          <a:noFill/>
          <a:ln/>
        </p:spPr>
      </p:pic>
      <p:sp>
        <p:nvSpPr>
          <p:cNvPr id="4710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800" dirty="0"/>
              <a:t>Появление боли в области икроножных </a:t>
            </a:r>
            <a:r>
              <a:rPr lang="ru-RU" sz="2800" dirty="0" smtClean="0"/>
              <a:t>мышц </a:t>
            </a:r>
            <a:r>
              <a:rPr lang="ru-RU" sz="2800" dirty="0"/>
              <a:t>при давлении 150 мм </a:t>
            </a:r>
            <a:r>
              <a:rPr lang="ru-RU" sz="2800" dirty="0" err="1" smtClean="0"/>
              <a:t>рт</a:t>
            </a:r>
            <a:r>
              <a:rPr lang="ru-RU" sz="2800" dirty="0" smtClean="0"/>
              <a:t>. ст., </a:t>
            </a:r>
            <a:r>
              <a:rPr lang="ru-RU" sz="2800" dirty="0"/>
              <a:t>создаваемого манжетой сфигмоманометра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0"/>
            <a:ext cx="8858280" cy="2214554"/>
          </a:xfrm>
        </p:spPr>
        <p:txBody>
          <a:bodyPr>
            <a:normAutofit fontScale="90000"/>
          </a:bodyPr>
          <a:lstStyle/>
          <a:p>
            <a:r>
              <a:rPr lang="ru-RU" dirty="0"/>
              <a:t>Классификация </a:t>
            </a:r>
            <a:r>
              <a:rPr lang="ru-RU" dirty="0" err="1"/>
              <a:t>флеботромбоза</a:t>
            </a:r>
            <a:r>
              <a:rPr lang="ru-RU" dirty="0"/>
              <a:t> в зависимости от выраженности венозной гипертензии </a:t>
            </a:r>
            <a:r>
              <a:rPr lang="ru-RU" sz="1800" dirty="0"/>
              <a:t>(В.С. Савельев, 1972 г.)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3286124"/>
            <a:ext cx="7772400" cy="2962276"/>
          </a:xfrm>
        </p:spPr>
        <p:txBody>
          <a:bodyPr/>
          <a:lstStyle/>
          <a:p>
            <a:r>
              <a:rPr lang="ru-RU" dirty="0"/>
              <a:t>Легкая форма – давление  200 – 300 мм вод. ст.</a:t>
            </a:r>
          </a:p>
          <a:p>
            <a:r>
              <a:rPr lang="ru-RU" dirty="0" err="1"/>
              <a:t>Средне-тяжелая</a:t>
            </a:r>
            <a:r>
              <a:rPr lang="ru-RU" dirty="0"/>
              <a:t> форма – давление 600 – 700 мм вод. ст.</a:t>
            </a:r>
          </a:p>
          <a:p>
            <a:r>
              <a:rPr lang="ru-RU" dirty="0"/>
              <a:t>Тяжелая форма (</a:t>
            </a:r>
            <a:r>
              <a:rPr lang="en-US" dirty="0" err="1"/>
              <a:t>phlegmasia</a:t>
            </a:r>
            <a:r>
              <a:rPr lang="en-US" dirty="0"/>
              <a:t> </a:t>
            </a:r>
            <a:r>
              <a:rPr lang="en-US" dirty="0" err="1"/>
              <a:t>cerulea</a:t>
            </a:r>
            <a:r>
              <a:rPr lang="en-US" dirty="0"/>
              <a:t> </a:t>
            </a:r>
            <a:r>
              <a:rPr lang="en-US" dirty="0" err="1"/>
              <a:t>dolens</a:t>
            </a:r>
            <a:r>
              <a:rPr lang="en-US" dirty="0"/>
              <a:t>) – </a:t>
            </a:r>
            <a:r>
              <a:rPr lang="ru-RU" dirty="0"/>
              <a:t>давление более 700 мм вод. </a:t>
            </a:r>
            <a:r>
              <a:rPr lang="ru-RU" dirty="0" err="1"/>
              <a:t>ст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01122" cy="21431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Белая </a:t>
            </a:r>
            <a:r>
              <a:rPr lang="ru-RU" sz="4400" dirty="0" err="1" smtClean="0">
                <a:solidFill>
                  <a:srgbClr val="FF0000"/>
                </a:solidFill>
              </a:rPr>
              <a:t>флегмазия</a:t>
            </a:r>
            <a:r>
              <a:rPr lang="ru-RU" sz="4400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– распространенный венозный тромбоз с артериальным спазмом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5786" y="2714620"/>
            <a:ext cx="7672414" cy="3381380"/>
          </a:xfrm>
        </p:spPr>
        <p:txBody>
          <a:bodyPr/>
          <a:lstStyle/>
          <a:p>
            <a:r>
              <a:rPr lang="ru-RU" dirty="0" smtClean="0"/>
              <a:t>Выраженный отек конечности</a:t>
            </a:r>
          </a:p>
          <a:p>
            <a:r>
              <a:rPr lang="ru-RU" dirty="0" smtClean="0"/>
              <a:t>Молочная окраска кожи</a:t>
            </a:r>
          </a:p>
          <a:p>
            <a:r>
              <a:rPr lang="ru-RU" dirty="0" smtClean="0"/>
              <a:t>Боль по ходу сосудистых пучков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43998" cy="27146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Синяя </a:t>
            </a:r>
            <a:r>
              <a:rPr lang="ru-RU" sz="4400" dirty="0" err="1" smtClean="0">
                <a:solidFill>
                  <a:srgbClr val="FF0000"/>
                </a:solidFill>
              </a:rPr>
              <a:t>флегмазия</a:t>
            </a:r>
            <a:r>
              <a:rPr lang="ru-RU" sz="4400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– тотальный венозный тромбоз с выраженным артериальным спазмом –</a:t>
            </a:r>
            <a:br>
              <a:rPr lang="ru-RU" dirty="0" smtClean="0"/>
            </a:br>
            <a:r>
              <a:rPr lang="ru-RU" dirty="0" smtClean="0"/>
              <a:t> болезнь </a:t>
            </a:r>
            <a:r>
              <a:rPr lang="ru-RU" dirty="0" err="1" smtClean="0"/>
              <a:t>Грегуара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3214686"/>
            <a:ext cx="8101042" cy="3071834"/>
          </a:xfrm>
        </p:spPr>
        <p:txBody>
          <a:bodyPr/>
          <a:lstStyle/>
          <a:p>
            <a:r>
              <a:rPr lang="ru-RU" dirty="0" smtClean="0"/>
              <a:t>Выраженная боль в конечности</a:t>
            </a:r>
          </a:p>
          <a:p>
            <a:r>
              <a:rPr lang="ru-RU" dirty="0" smtClean="0"/>
              <a:t>Цианоз всей конечности</a:t>
            </a:r>
          </a:p>
          <a:p>
            <a:r>
              <a:rPr lang="ru-RU" dirty="0" smtClean="0"/>
              <a:t>Массивный отек</a:t>
            </a:r>
          </a:p>
          <a:p>
            <a:r>
              <a:rPr lang="ru-RU" dirty="0" smtClean="0"/>
              <a:t>Отсутствие артериальной пульсации</a:t>
            </a:r>
          </a:p>
          <a:p>
            <a:endParaRPr lang="ru-RU" dirty="0" smtClean="0"/>
          </a:p>
          <a:p>
            <a:r>
              <a:rPr lang="ru-RU" dirty="0" smtClean="0"/>
              <a:t>Прогрессирование в </a:t>
            </a:r>
            <a:r>
              <a:rPr lang="ru-RU" u="sng" dirty="0" smtClean="0"/>
              <a:t>венозную гангрену.</a:t>
            </a:r>
            <a:endParaRPr lang="ru-RU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36004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Синдромы тромбозов :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1 - при фурункулах носа - тромбоз глубоких лицевых вен , </a:t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2 - при воспалении среднего уха - тромбоз синусов твердой мозговой оболочки, </a:t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– тромбоз глубоких  вен голеней обнаруживается у 50% умерших со сроками госпитализации более 48 часов,</a:t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4 - тромбоз геморроидальных вен ,</a:t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5 - тромбоз коронарных артерий, который ведет к «инфаркту миокарда»,</a:t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6 - тромбоз искусственных клапанов и сосудистых протезов (актуальность этого варианта тромбоза возрастает в последнее время).</a:t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Особой проблемой педиатрии является тромбоз пупочных сосудов. </a:t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Уже этот весьма неполный перечень клинических проблем показывает, насколько важно разбираться в патогенезе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тромбообразования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(схема 1).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03350" y="3789363"/>
            <a:ext cx="6840538" cy="28797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Инструментальная диагностика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Флеботонометрия</a:t>
            </a:r>
          </a:p>
          <a:p>
            <a:r>
              <a:rPr lang="ru-RU" smtClean="0"/>
              <a:t>Ультразвуковое </a:t>
            </a:r>
            <a:r>
              <a:rPr lang="ru-RU" dirty="0"/>
              <a:t>дуплексное </a:t>
            </a:r>
            <a:r>
              <a:rPr lang="ru-RU" dirty="0" err="1"/>
              <a:t>ангиосканирование</a:t>
            </a:r>
            <a:r>
              <a:rPr lang="ru-RU" dirty="0"/>
              <a:t> </a:t>
            </a:r>
          </a:p>
          <a:p>
            <a:r>
              <a:rPr lang="ru-RU" dirty="0"/>
              <a:t>Флебография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28604"/>
            <a:ext cx="7772400" cy="1143008"/>
          </a:xfrm>
        </p:spPr>
        <p:txBody>
          <a:bodyPr/>
          <a:lstStyle/>
          <a:p>
            <a:r>
              <a:rPr lang="ru-RU" dirty="0"/>
              <a:t>Дуплексное сканирование</a:t>
            </a:r>
          </a:p>
        </p:txBody>
      </p:sp>
      <p:pic>
        <p:nvPicPr>
          <p:cNvPr id="51206" name="Picture 6" descr="C:\Мои документы\Проф. ТЭЛА\УЗИ\Флотирующий 10.02.05.tif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85800" y="2609330"/>
            <a:ext cx="3810000" cy="2858539"/>
          </a:xfrm>
          <a:noFill/>
          <a:ln/>
        </p:spPr>
      </p:pic>
      <p:sp>
        <p:nvSpPr>
          <p:cNvPr id="5120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800" dirty="0" err="1"/>
              <a:t>Флотирующий</a:t>
            </a:r>
            <a:r>
              <a:rPr lang="ru-RU" sz="2800" dirty="0"/>
              <a:t> тромб в просвете бедренной </a:t>
            </a:r>
            <a:r>
              <a:rPr lang="ru-RU" sz="2800" dirty="0" smtClean="0"/>
              <a:t>вены</a:t>
            </a:r>
          </a:p>
          <a:p>
            <a:r>
              <a:rPr lang="ru-RU" sz="2800" dirty="0" smtClean="0"/>
              <a:t>Точность</a:t>
            </a:r>
          </a:p>
          <a:p>
            <a:r>
              <a:rPr lang="ru-RU" sz="2800" dirty="0" smtClean="0"/>
              <a:t>Безопасность и </a:t>
            </a:r>
            <a:r>
              <a:rPr lang="ru-RU" sz="2800" dirty="0" err="1" smtClean="0"/>
              <a:t>неинвазивность</a:t>
            </a:r>
            <a:endParaRPr lang="ru-RU" sz="2800" dirty="0" smtClean="0"/>
          </a:p>
          <a:p>
            <a:r>
              <a:rPr lang="ru-RU" sz="2800" dirty="0" smtClean="0"/>
              <a:t>Быстрота исполнения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728"/>
            <a:ext cx="8229600" cy="107157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dirty="0" smtClean="0">
                <a:solidFill>
                  <a:srgbClr val="FF0000"/>
                </a:solidFill>
              </a:rPr>
              <a:t>Отслоившийся тромб фиксирован  к стенке вены на небольшом участке</a:t>
            </a:r>
          </a:p>
        </p:txBody>
      </p:sp>
      <p:pic>
        <p:nvPicPr>
          <p:cNvPr id="35843" name="Picture 4" descr="WMCA65AG6NCABIHJL3CA429IIPCA2XI5BNCAE4PC9TCALKKAZDCAR9FXBOCA7BF15NCAC32F1RCAJU77YVCAL77VLACA23P5A1CAMBQ1BHCAGJPC87CAS5GVLOCA01IEANCATOKO8YCAA5RQEWCAHBUR3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916113"/>
            <a:ext cx="64087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357166"/>
            <a:ext cx="7958166" cy="6429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Флебография - проксимальная</a:t>
            </a:r>
            <a:endParaRPr lang="ru-RU" dirty="0"/>
          </a:p>
        </p:txBody>
      </p:sp>
      <p:pic>
        <p:nvPicPr>
          <p:cNvPr id="52232" name="Picture 8" descr="C:\Мои документы\Лекции\Венозная недостаточность\Флебограмма.bmp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113141" y="2309469"/>
            <a:ext cx="2955317" cy="3458261"/>
          </a:xfrm>
          <a:noFill/>
          <a:ln/>
        </p:spPr>
      </p:pic>
      <p:sp>
        <p:nvSpPr>
          <p:cNvPr id="522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43050"/>
            <a:ext cx="4281518" cy="5000660"/>
          </a:xfrm>
        </p:spPr>
        <p:txBody>
          <a:bodyPr>
            <a:normAutofit lnSpcReduction="10000"/>
          </a:bodyPr>
          <a:lstStyle/>
          <a:p>
            <a:r>
              <a:rPr lang="ru-RU" sz="2800" dirty="0"/>
              <a:t>Осуществляется путем введения </a:t>
            </a:r>
            <a:r>
              <a:rPr lang="ru-RU" sz="2800" dirty="0" err="1"/>
              <a:t>рентгенконтрастного</a:t>
            </a:r>
            <a:r>
              <a:rPr lang="ru-RU" sz="2800" dirty="0"/>
              <a:t> вещества в </a:t>
            </a:r>
            <a:r>
              <a:rPr lang="ru-RU" sz="2800" dirty="0" smtClean="0"/>
              <a:t>просвет бедренной </a:t>
            </a:r>
            <a:r>
              <a:rPr lang="ru-RU" sz="2800" dirty="0"/>
              <a:t>вены и выполнения рентгеновского </a:t>
            </a:r>
            <a:r>
              <a:rPr lang="ru-RU" sz="2800" dirty="0" smtClean="0"/>
              <a:t>снимка</a:t>
            </a:r>
          </a:p>
          <a:p>
            <a:r>
              <a:rPr lang="ru-RU" sz="2800" dirty="0" smtClean="0"/>
              <a:t>Метод </a:t>
            </a:r>
            <a:r>
              <a:rPr lang="ru-RU" sz="2800" dirty="0" err="1" smtClean="0"/>
              <a:t>инвазивен</a:t>
            </a:r>
            <a:r>
              <a:rPr lang="ru-RU" sz="2800" dirty="0" smtClean="0"/>
              <a:t>, громоздок, осложнения – Тромбоз Глубоких Вен в 4% случаев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57166"/>
            <a:ext cx="7772400" cy="100013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dirty="0"/>
              <a:t>Флебография</a:t>
            </a:r>
          </a:p>
        </p:txBody>
      </p:sp>
      <p:pic>
        <p:nvPicPr>
          <p:cNvPr id="64515" name="Picture 8" descr="C:\Мои документы\Лекции\Венозная недостаточность\Флебограмма.bmp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750" y="1628775"/>
            <a:ext cx="3810000" cy="4467225"/>
          </a:xfrm>
          <a:noFill/>
        </p:spPr>
      </p:pic>
      <p:grpSp>
        <p:nvGrpSpPr>
          <p:cNvPr id="2" name="Group 12"/>
          <p:cNvGrpSpPr>
            <a:grpSpLocks noGrp="1"/>
          </p:cNvGrpSpPr>
          <p:nvPr/>
        </p:nvGrpSpPr>
        <p:grpSpPr bwMode="auto">
          <a:xfrm>
            <a:off x="4648200" y="1641475"/>
            <a:ext cx="3810000" cy="4454525"/>
            <a:chOff x="1111" y="1435"/>
            <a:chExt cx="1252" cy="2177"/>
          </a:xfrm>
        </p:grpSpPr>
        <p:pic>
          <p:nvPicPr>
            <p:cNvPr id="64517" name="Picture 13" descr="float-iliac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11" y="1435"/>
              <a:ext cx="1252" cy="2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518" name="Line 14"/>
            <p:cNvSpPr>
              <a:spLocks noChangeShapeType="1"/>
            </p:cNvSpPr>
            <p:nvPr/>
          </p:nvSpPr>
          <p:spPr bwMode="auto">
            <a:xfrm flipV="1">
              <a:off x="1248" y="2160"/>
              <a:ext cx="27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19" name="Line 15"/>
            <p:cNvSpPr>
              <a:spLocks noChangeShapeType="1"/>
            </p:cNvSpPr>
            <p:nvPr/>
          </p:nvSpPr>
          <p:spPr bwMode="auto">
            <a:xfrm flipV="1">
              <a:off x="1338" y="2432"/>
              <a:ext cx="27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20" name="Line 16"/>
            <p:cNvSpPr>
              <a:spLocks noChangeShapeType="1"/>
            </p:cNvSpPr>
            <p:nvPr/>
          </p:nvSpPr>
          <p:spPr bwMode="auto">
            <a:xfrm flipV="1">
              <a:off x="1474" y="2704"/>
              <a:ext cx="22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85728"/>
            <a:ext cx="7772400" cy="7858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Флебография - дистальная</a:t>
            </a:r>
            <a:endParaRPr lang="ru-RU" dirty="0"/>
          </a:p>
        </p:txBody>
      </p:sp>
      <p:pic>
        <p:nvPicPr>
          <p:cNvPr id="4098" name="Picture 2" descr="C:\Users\фмз\Documents\Электив\ГП\Я9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981200"/>
            <a:ext cx="4071966" cy="4662510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C:\Users\фмз\Documents\Электив\ГП\Я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928802"/>
            <a:ext cx="4286280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8229600" cy="1285884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4000" dirty="0" err="1" smtClean="0">
                <a:solidFill>
                  <a:srgbClr val="FF0000"/>
                </a:solidFill>
              </a:rPr>
              <a:t>Флотирующий</a:t>
            </a:r>
            <a:r>
              <a:rPr lang="ru-RU" sz="4000" dirty="0" smtClean="0">
                <a:solidFill>
                  <a:srgbClr val="FF0000"/>
                </a:solidFill>
              </a:rPr>
              <a:t> тромб в бедренной, подвздошной и нижней полой вене</a:t>
            </a:r>
          </a:p>
        </p:txBody>
      </p:sp>
      <p:pic>
        <p:nvPicPr>
          <p:cNvPr id="34819" name="Picture 4" descr="R3CAJK3K6OCA06YFMVCA1FORVWCA933ECNCAIHNF1NCAKNODVOCA27FBSRCAXASOE3CALCMLZFCAR9POQPCAUNO078CA9C7BRTCA73UQBJCA4Z1PF3CA6W0J43CA9A33L3CAC5HOZ2CAKGJIJNCAICX7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328863"/>
            <a:ext cx="4826000" cy="368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 descr="C:\Documents and Settings\ShashinSA\Рабочий стол\Лекция по тромбофлебитам\т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1947863"/>
            <a:ext cx="3021012" cy="491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8229600" cy="163279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Тромб в вене сформирован и готов к отрыву при незначительном механическом воздействии</a:t>
            </a:r>
          </a:p>
        </p:txBody>
      </p:sp>
      <p:pic>
        <p:nvPicPr>
          <p:cNvPr id="18435" name="Picture 4" descr="DVT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4928" y="2038349"/>
            <a:ext cx="6476030" cy="4727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14290"/>
            <a:ext cx="8643998" cy="20002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4000" b="1" u="sng" dirty="0" smtClean="0">
                <a:solidFill>
                  <a:srgbClr val="FF0000"/>
                </a:solidFill>
              </a:rPr>
              <a:t>При поступлении больного в стационар</a:t>
            </a: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Принципы </a:t>
            </a:r>
            <a:r>
              <a:rPr lang="ru-RU" sz="3600" dirty="0">
                <a:solidFill>
                  <a:srgbClr val="FF0000"/>
                </a:solidFill>
              </a:rPr>
              <a:t>консервативной терапии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71810"/>
            <a:ext cx="8229600" cy="3252790"/>
          </a:xfrm>
        </p:spPr>
        <p:txBody>
          <a:bodyPr/>
          <a:lstStyle/>
          <a:p>
            <a:r>
              <a:rPr lang="ru-RU" dirty="0" smtClean="0"/>
              <a:t>Восстановление адекватного венозного оттока</a:t>
            </a:r>
          </a:p>
          <a:p>
            <a:r>
              <a:rPr lang="ru-RU" dirty="0" smtClean="0"/>
              <a:t>Снижение риска ТЭЛА</a:t>
            </a:r>
          </a:p>
          <a:p>
            <a:r>
              <a:rPr lang="ru-RU" dirty="0" smtClean="0"/>
              <a:t>Предупреждение роста тромба</a:t>
            </a:r>
          </a:p>
          <a:p>
            <a:r>
              <a:rPr lang="ru-RU" dirty="0" smtClean="0"/>
              <a:t>Профилактика ПТФС</a:t>
            </a:r>
          </a:p>
          <a:p>
            <a:r>
              <a:rPr lang="ru-RU" dirty="0" smtClean="0"/>
              <a:t>Профилактика рецидива тромбоза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728"/>
            <a:ext cx="8229600" cy="1000132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ru-RU" sz="3200" dirty="0" smtClean="0">
                <a:latin typeface="Comic Sans MS" pitchFamily="66" charset="0"/>
              </a:rPr>
              <a:t>Консервативное лечение тромбофлебитов подкожных вен нижних конечностей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84313"/>
            <a:ext cx="8785225" cy="5113337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2200" smtClean="0">
                <a:latin typeface="Times New Roman" pitchFamily="18" charset="0"/>
              </a:rPr>
              <a:t>Режим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2200" smtClean="0">
                <a:latin typeface="Times New Roman" pitchFamily="18" charset="0"/>
              </a:rPr>
              <a:t>Эластическая компрессия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2200" smtClean="0">
                <a:latin typeface="Times New Roman" pitchFamily="18" charset="0"/>
              </a:rPr>
              <a:t>Фармакотерапия: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200" smtClean="0">
                <a:latin typeface="Times New Roman" pitchFamily="18" charset="0"/>
              </a:rPr>
              <a:t>антикоагулянты – </a:t>
            </a:r>
            <a:r>
              <a:rPr lang="ru-RU" sz="2200" b="1" i="1" smtClean="0">
                <a:solidFill>
                  <a:srgbClr val="D71703"/>
                </a:solidFill>
                <a:latin typeface="Times New Roman" pitchFamily="18" charset="0"/>
              </a:rPr>
              <a:t>при обязательном контроле коагулограммы, АЧТВ должно быть увеличено в 1,5-2 раза от исходного;</a:t>
            </a:r>
            <a:endParaRPr lang="ru-RU" sz="2200" smtClean="0">
              <a:latin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200" smtClean="0">
                <a:latin typeface="Times New Roman" pitchFamily="18" charset="0"/>
              </a:rPr>
              <a:t>тромболитики (</a:t>
            </a:r>
            <a:r>
              <a:rPr lang="ru-RU" sz="2200" i="1" smtClean="0">
                <a:latin typeface="Times New Roman" pitchFamily="18" charset="0"/>
              </a:rPr>
              <a:t>стрептокиназа, урокиназа, целиаза, тромболитин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200" i="1" smtClean="0">
                <a:latin typeface="Times New Roman" pitchFamily="18" charset="0"/>
              </a:rPr>
              <a:t>ренокиназа</a:t>
            </a:r>
            <a:r>
              <a:rPr lang="ru-RU" sz="2200" smtClean="0">
                <a:latin typeface="Times New Roman" pitchFamily="18" charset="0"/>
              </a:rPr>
              <a:t>);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200" smtClean="0">
                <a:latin typeface="Times New Roman" pitchFamily="18" charset="0"/>
              </a:rPr>
              <a:t>дезагреганты (</a:t>
            </a:r>
            <a:r>
              <a:rPr lang="ru-RU" sz="2200" i="1" smtClean="0">
                <a:latin typeface="Times New Roman" pitchFamily="18" charset="0"/>
              </a:rPr>
              <a:t>аспирин. плавикс, трентал и т.д</a:t>
            </a:r>
            <a:r>
              <a:rPr lang="ru-RU" sz="2200" smtClean="0">
                <a:latin typeface="Times New Roman" pitchFamily="18" charset="0"/>
              </a:rPr>
              <a:t>);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200" smtClean="0">
                <a:latin typeface="Times New Roman" pitchFamily="18" charset="0"/>
              </a:rPr>
              <a:t>ангиопротекторы (</a:t>
            </a:r>
            <a:r>
              <a:rPr lang="ru-RU" sz="2200" i="1" smtClean="0">
                <a:latin typeface="Times New Roman" pitchFamily="18" charset="0"/>
              </a:rPr>
              <a:t>троксерутин, троксевазин, венорутон</a:t>
            </a:r>
            <a:r>
              <a:rPr lang="ru-RU" sz="2200" smtClean="0">
                <a:latin typeface="Times New Roman" pitchFamily="18" charset="0"/>
              </a:rPr>
              <a:t>)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200" smtClean="0">
                <a:latin typeface="Times New Roman" pitchFamily="18" charset="0"/>
              </a:rPr>
              <a:t>нестероидные противовоспалительные средства (</a:t>
            </a:r>
            <a:r>
              <a:rPr lang="ru-RU" sz="2200" i="1" smtClean="0">
                <a:latin typeface="Times New Roman" pitchFamily="18" charset="0"/>
              </a:rPr>
              <a:t>кетопрофен, диклофенак и т.д.</a:t>
            </a:r>
            <a:r>
              <a:rPr lang="ru-RU" sz="2200" smtClean="0">
                <a:latin typeface="Times New Roman" pitchFamily="18" charset="0"/>
              </a:rPr>
              <a:t>);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200" smtClean="0">
                <a:latin typeface="Times New Roman" pitchFamily="18" charset="0"/>
              </a:rPr>
              <a:t>антибиотики - </a:t>
            </a:r>
            <a:r>
              <a:rPr lang="ru-RU" sz="2200" b="1" i="1" smtClean="0">
                <a:solidFill>
                  <a:srgbClr val="D71703"/>
                </a:solidFill>
                <a:latin typeface="Times New Roman" pitchFamily="18" charset="0"/>
              </a:rPr>
              <a:t>в случаях пневмоний, переломов, операционной травмы, высокого риска септических осложнений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 startAt="4"/>
            </a:pPr>
            <a:r>
              <a:rPr lang="ru-RU" sz="2200" smtClean="0">
                <a:latin typeface="Times New Roman" pitchFamily="18" charset="0"/>
              </a:rPr>
              <a:t>Местно – мази и гели с НПВС и гепарином</a:t>
            </a:r>
          </a:p>
        </p:txBody>
      </p:sp>
    </p:spTree>
  </p:cSld>
  <p:clrMapOvr>
    <a:masterClrMapping/>
  </p:clrMapOvr>
  <p:transition advTm="5086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929718" cy="3454401"/>
          </a:xfrm>
        </p:spPr>
        <p:txBody>
          <a:bodyPr>
            <a:normAutofit fontScale="90000"/>
          </a:bodyPr>
          <a:lstStyle/>
          <a:p>
            <a:pPr indent="72000">
              <a:defRPr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Таким образом: Триада Р.Вирхова-</a:t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1 -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нарушения целостности, травма стенки сосуда,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завихрения, замедление тока крови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являются важнейшими местными факторами для возникновения тромба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Кроме местных факторов, большое значение имеет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изменение качества крови-</a:t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3. повышение свертываемости крови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гиперкоагуляция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венах тромбы возникают в 5 раз чаще чем в артериях. В венах нижней половины тела в 10 раз чаще, чем в верхней. У лежачих больных значительно чаще, чем у ходячих. Формирование прижизненного свертка крови в сосуде идет в несколько этапов. 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61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4588" y="3789363"/>
            <a:ext cx="7026275" cy="27352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00132"/>
          </a:xfrm>
        </p:spPr>
        <p:txBody>
          <a:bodyPr/>
          <a:lstStyle/>
          <a:p>
            <a:pPr algn="ctr"/>
            <a:r>
              <a:rPr lang="ru-RU" dirty="0" smtClean="0"/>
              <a:t>Режим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389120"/>
          </a:xfrm>
        </p:spPr>
        <p:txBody>
          <a:bodyPr/>
          <a:lstStyle/>
          <a:p>
            <a:r>
              <a:rPr lang="ru-RU" dirty="0" smtClean="0"/>
              <a:t>Строгий постельный в течение 2-3 недель</a:t>
            </a:r>
          </a:p>
          <a:p>
            <a:r>
              <a:rPr lang="ru-RU" dirty="0" smtClean="0"/>
              <a:t>Возвышенное положение конечности на шине </a:t>
            </a:r>
            <a:r>
              <a:rPr lang="ru-RU" dirty="0" err="1" smtClean="0"/>
              <a:t>Бёлера</a:t>
            </a:r>
            <a:r>
              <a:rPr lang="ru-RU" dirty="0" smtClean="0"/>
              <a:t> (высота подъема до 15 см)- голень в горизонтальном положении</a:t>
            </a:r>
          </a:p>
          <a:p>
            <a:r>
              <a:rPr lang="ru-RU" dirty="0" smtClean="0"/>
              <a:t>Ежедневно- Эластичная компрессия в вертикальном положении –стопа вверх-  после отмены строгого постельного режима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14446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/>
              <a:t>Гепарин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500 - 700 Ед. на 1 кг в сутки.</a:t>
            </a:r>
          </a:p>
          <a:p>
            <a:r>
              <a:rPr lang="ru-RU" dirty="0" smtClean="0"/>
              <a:t>Минимум 30 тыс. при средней массе 70 кг.</a:t>
            </a:r>
          </a:p>
          <a:p>
            <a:r>
              <a:rPr lang="ru-RU" dirty="0" smtClean="0"/>
              <a:t>Контроль АЧТВ (активированное частичное </a:t>
            </a:r>
            <a:r>
              <a:rPr lang="ru-RU" dirty="0" err="1" smtClean="0"/>
              <a:t>тромбопластиновое</a:t>
            </a:r>
            <a:r>
              <a:rPr lang="ru-RU" dirty="0" smtClean="0"/>
              <a:t> время) – должно увеличиться в 2 раза от исходной.</a:t>
            </a:r>
          </a:p>
          <a:p>
            <a:r>
              <a:rPr lang="ru-RU" dirty="0" smtClean="0"/>
              <a:t>Оптимально вводить </a:t>
            </a:r>
            <a:r>
              <a:rPr lang="ru-RU" dirty="0" err="1" smtClean="0"/>
              <a:t>перфузором</a:t>
            </a:r>
            <a:r>
              <a:rPr lang="ru-RU" dirty="0" smtClean="0"/>
              <a:t> в/</a:t>
            </a:r>
            <a:r>
              <a:rPr lang="ru-RU" dirty="0" err="1" smtClean="0"/>
              <a:t>в</a:t>
            </a:r>
            <a:r>
              <a:rPr lang="ru-RU" dirty="0" smtClean="0"/>
              <a:t> постоянно, возможно </a:t>
            </a:r>
            <a:r>
              <a:rPr lang="ru-RU" dirty="0" err="1" smtClean="0"/>
              <a:t>п</a:t>
            </a:r>
            <a:r>
              <a:rPr lang="ru-RU" dirty="0" smtClean="0"/>
              <a:t>/к – 6 </a:t>
            </a:r>
            <a:r>
              <a:rPr lang="ru-RU" dirty="0" err="1" smtClean="0"/>
              <a:t>р</a:t>
            </a:r>
            <a:r>
              <a:rPr lang="ru-RU" dirty="0" smtClean="0"/>
              <a:t>/</a:t>
            </a:r>
            <a:r>
              <a:rPr lang="ru-RU" dirty="0" err="1" smtClean="0"/>
              <a:t>сут</a:t>
            </a:r>
            <a:r>
              <a:rPr lang="ru-RU" dirty="0" smtClean="0"/>
              <a:t>.</a:t>
            </a:r>
          </a:p>
          <a:p>
            <a:pPr algn="ctr"/>
            <a:r>
              <a:rPr lang="ru-RU" sz="4800" dirty="0" smtClean="0"/>
              <a:t> </a:t>
            </a:r>
            <a:r>
              <a:rPr lang="ru-RU" sz="4800" b="1" u="sng" dirty="0" smtClean="0">
                <a:solidFill>
                  <a:srgbClr val="FF0000"/>
                </a:solidFill>
              </a:rPr>
              <a:t>в/м введения гепарина нет</a:t>
            </a:r>
            <a:endParaRPr lang="ru-RU" sz="48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38806"/>
          </a:xfrm>
        </p:spPr>
        <p:txBody>
          <a:bodyPr>
            <a:normAutofit lnSpcReduction="10000"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Низкомолекулярные гепарины</a:t>
            </a:r>
            <a:endParaRPr lang="ru-RU" sz="4000" b="1" dirty="0" smtClean="0">
              <a:solidFill>
                <a:srgbClr val="FF0000"/>
              </a:solidFill>
            </a:endParaRPr>
          </a:p>
          <a:p>
            <a:r>
              <a:rPr lang="ru-RU" b="1" dirty="0" err="1" smtClean="0"/>
              <a:t>Клексан</a:t>
            </a:r>
            <a:r>
              <a:rPr lang="ru-RU" b="1" dirty="0" smtClean="0"/>
              <a:t> 1 мг/кг – 2 р/сут, или 1,5 мг/кг – 1р/сут</a:t>
            </a:r>
          </a:p>
          <a:p>
            <a:r>
              <a:rPr lang="ru-RU" dirty="0" err="1" smtClean="0"/>
              <a:t>Фраксипарин</a:t>
            </a:r>
            <a:r>
              <a:rPr lang="ru-RU" dirty="0" smtClean="0"/>
              <a:t> 7500 </a:t>
            </a:r>
            <a:r>
              <a:rPr lang="ru-RU" dirty="0" err="1" smtClean="0"/>
              <a:t>Ед</a:t>
            </a:r>
            <a:r>
              <a:rPr lang="ru-RU" dirty="0" smtClean="0"/>
              <a:t>/</a:t>
            </a:r>
            <a:r>
              <a:rPr lang="ru-RU" dirty="0" err="1" smtClean="0"/>
              <a:t>сут</a:t>
            </a:r>
            <a:endParaRPr lang="ru-RU" dirty="0" smtClean="0"/>
          </a:p>
          <a:p>
            <a:r>
              <a:rPr lang="ru-RU" dirty="0" err="1" smtClean="0"/>
              <a:t>Фрагмин</a:t>
            </a:r>
            <a:r>
              <a:rPr lang="ru-RU" dirty="0" smtClean="0"/>
              <a:t> 5000 – 7500 </a:t>
            </a:r>
            <a:r>
              <a:rPr lang="ru-RU" dirty="0" err="1" smtClean="0"/>
              <a:t>Ед</a:t>
            </a:r>
            <a:r>
              <a:rPr lang="ru-RU" dirty="0" smtClean="0"/>
              <a:t>/</a:t>
            </a:r>
            <a:r>
              <a:rPr lang="ru-RU" dirty="0" err="1" smtClean="0"/>
              <a:t>сут</a:t>
            </a:r>
            <a:endParaRPr lang="ru-RU" dirty="0" smtClean="0"/>
          </a:p>
          <a:p>
            <a:endParaRPr lang="ru-RU" dirty="0" smtClean="0"/>
          </a:p>
          <a:p>
            <a:r>
              <a:rPr lang="ru-RU" sz="3900" dirty="0" err="1" smtClean="0">
                <a:solidFill>
                  <a:srgbClr val="FF0000"/>
                </a:solidFill>
              </a:rPr>
              <a:t>Фибринолитики</a:t>
            </a:r>
            <a:endParaRPr lang="ru-RU" sz="3900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Если вводить системно – много осложнений, невысокая эффективность, повышается </a:t>
            </a:r>
            <a:r>
              <a:rPr lang="ru-RU" dirty="0" err="1" smtClean="0"/>
              <a:t>эболоопасность</a:t>
            </a:r>
            <a:endParaRPr lang="ru-RU" dirty="0" smtClean="0"/>
          </a:p>
          <a:p>
            <a:r>
              <a:rPr lang="ru-RU" dirty="0" smtClean="0"/>
              <a:t>Локально, с применением средств </a:t>
            </a:r>
            <a:r>
              <a:rPr lang="ru-RU" dirty="0" err="1" smtClean="0"/>
              <a:t>эмболозащиты</a:t>
            </a:r>
            <a:r>
              <a:rPr lang="ru-RU" dirty="0" smtClean="0"/>
              <a:t> – доза ниже, эффективность выше, </a:t>
            </a:r>
            <a:r>
              <a:rPr lang="ru-RU" dirty="0" err="1" smtClean="0"/>
              <a:t>эмболоопасность</a:t>
            </a:r>
            <a:r>
              <a:rPr lang="ru-RU" dirty="0" smtClean="0"/>
              <a:t> меньше, – а также и профилактика ПТФС.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9599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Реологические </a:t>
            </a:r>
            <a:r>
              <a:rPr lang="ru-RU" sz="4000" dirty="0" err="1" smtClean="0">
                <a:solidFill>
                  <a:srgbClr val="FF0000"/>
                </a:solidFill>
              </a:rPr>
              <a:t>гемокорректоры</a:t>
            </a:r>
            <a:endParaRPr lang="ru-RU" sz="4000" dirty="0" smtClean="0">
              <a:solidFill>
                <a:srgbClr val="FF0000"/>
              </a:solidFill>
            </a:endParaRPr>
          </a:p>
          <a:p>
            <a:r>
              <a:rPr lang="ru-RU" dirty="0" err="1" smtClean="0"/>
              <a:t>Реополиглюкин</a:t>
            </a:r>
            <a:r>
              <a:rPr lang="ru-RU" dirty="0" smtClean="0"/>
              <a:t>  200 – 400 мл/</a:t>
            </a:r>
            <a:r>
              <a:rPr lang="ru-RU" dirty="0" err="1" smtClean="0"/>
              <a:t>сут</a:t>
            </a:r>
            <a:endParaRPr lang="ru-RU" dirty="0" smtClean="0"/>
          </a:p>
          <a:p>
            <a:r>
              <a:rPr lang="ru-RU" dirty="0" err="1" smtClean="0"/>
              <a:t>Пентоксифиллин</a:t>
            </a:r>
            <a:r>
              <a:rPr lang="ru-RU" dirty="0" smtClean="0"/>
              <a:t>  100 – 1200 мг/</a:t>
            </a:r>
            <a:r>
              <a:rPr lang="ru-RU" dirty="0" err="1" smtClean="0"/>
              <a:t>сут</a:t>
            </a:r>
            <a:endParaRPr lang="ru-RU" dirty="0" smtClean="0"/>
          </a:p>
          <a:p>
            <a:r>
              <a:rPr lang="ru-RU" sz="4000" dirty="0" smtClean="0">
                <a:solidFill>
                  <a:srgbClr val="FF0000"/>
                </a:solidFill>
              </a:rPr>
              <a:t>Непрямые антикоагулянты</a:t>
            </a:r>
          </a:p>
          <a:p>
            <a:r>
              <a:rPr lang="ru-RU" dirty="0" err="1" smtClean="0"/>
              <a:t>Варфарин</a:t>
            </a:r>
            <a:r>
              <a:rPr lang="ru-RU" dirty="0" smtClean="0"/>
              <a:t> - подбор дозировки и дальнейший прием под контролем МНО – шире </a:t>
            </a:r>
            <a:r>
              <a:rPr lang="ru-RU" dirty="0" err="1" smtClean="0"/>
              <a:t>терпевтический</a:t>
            </a:r>
            <a:r>
              <a:rPr lang="ru-RU" dirty="0" smtClean="0"/>
              <a:t> коридор, менее токсичен, </a:t>
            </a:r>
            <a:r>
              <a:rPr lang="ru-RU" dirty="0" err="1" smtClean="0"/>
              <a:t>тератогенен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Фенилин</a:t>
            </a:r>
            <a:r>
              <a:rPr lang="ru-RU" dirty="0" smtClean="0"/>
              <a:t> - подбор дозировки и дальнейший прием под контролем МНО – узкий терапевтический коридор, более токсичен, </a:t>
            </a:r>
            <a:r>
              <a:rPr lang="ru-RU" dirty="0" err="1" smtClean="0"/>
              <a:t>тератогенен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785225" cy="796925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ru-RU" sz="3600" dirty="0" smtClean="0">
                <a:latin typeface="Arial Black" pitchFamily="34" charset="0"/>
              </a:rPr>
              <a:t>Результаты консервативной терапии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268413"/>
            <a:ext cx="8785225" cy="4321175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solidFill>
                  <a:srgbClr val="D71703"/>
                </a:solidFill>
                <a:latin typeface="Times New Roman" pitchFamily="18" charset="0"/>
              </a:rPr>
              <a:t>36-40% - положительные;</a:t>
            </a:r>
          </a:p>
          <a:p>
            <a:pPr eaLnBrk="1" hangingPunct="1"/>
            <a:r>
              <a:rPr lang="ru-RU" b="1" i="1" dirty="0" smtClean="0">
                <a:solidFill>
                  <a:srgbClr val="D71703"/>
                </a:solidFill>
                <a:latin typeface="Times New Roman" pitchFamily="18" charset="0"/>
              </a:rPr>
              <a:t>70-75% - развивается </a:t>
            </a:r>
            <a:r>
              <a:rPr lang="ru-RU" b="1" i="1" dirty="0" err="1" smtClean="0">
                <a:solidFill>
                  <a:srgbClr val="D71703"/>
                </a:solidFill>
                <a:latin typeface="Times New Roman" pitchFamily="18" charset="0"/>
              </a:rPr>
              <a:t>посттромботическая</a:t>
            </a:r>
            <a:r>
              <a:rPr lang="ru-RU" b="1" i="1" dirty="0" smtClean="0">
                <a:solidFill>
                  <a:srgbClr val="D71703"/>
                </a:solidFill>
                <a:latin typeface="Times New Roman" pitchFamily="18" charset="0"/>
              </a:rPr>
              <a:t> болезнь (ПТФС)</a:t>
            </a:r>
          </a:p>
        </p:txBody>
      </p:sp>
    </p:spTree>
  </p:cSld>
  <p:clrMapOvr>
    <a:masterClrMapping/>
  </p:clrMapOvr>
  <p:transition advTm="5086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561360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Поиск причины острого венозного тромбоза!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dirty="0" err="1" smtClean="0"/>
              <a:t>Онкопоиск</a:t>
            </a:r>
            <a:endParaRPr lang="ru-RU" sz="6000" dirty="0" smtClean="0"/>
          </a:p>
          <a:p>
            <a:r>
              <a:rPr lang="ru-RU" sz="6000" dirty="0" err="1" smtClean="0"/>
              <a:t>Тромбофилии</a:t>
            </a:r>
            <a:r>
              <a:rPr lang="ru-RU" sz="6000" dirty="0" smtClean="0"/>
              <a:t>  </a:t>
            </a:r>
          </a:p>
          <a:p>
            <a:r>
              <a:rPr lang="ru-RU" sz="4000" i="1" dirty="0" smtClean="0"/>
              <a:t>при отсутствии других причин (Триады Вирхова)</a:t>
            </a:r>
            <a:endParaRPr lang="ru-RU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86800" cy="1114412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Принципы хирургического </a:t>
            </a:r>
            <a:r>
              <a:rPr lang="ru-RU" sz="4400" dirty="0" smtClean="0"/>
              <a:t>лечения</a:t>
            </a:r>
            <a:endParaRPr lang="ru-RU" sz="4400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143116"/>
            <a:ext cx="8686800" cy="3937009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Профилактика ТЭЛА</a:t>
            </a:r>
          </a:p>
          <a:p>
            <a:r>
              <a:rPr lang="ru-RU" sz="4000" dirty="0" smtClean="0"/>
              <a:t>Восстановление кровотока в венозных магистралях</a:t>
            </a:r>
          </a:p>
          <a:p>
            <a:r>
              <a:rPr lang="ru-RU" sz="4000" b="1" i="1" dirty="0" smtClean="0">
                <a:solidFill>
                  <a:srgbClr val="D71703"/>
                </a:solidFill>
                <a:latin typeface="Times New Roman" pitchFamily="18" charset="0"/>
              </a:rPr>
              <a:t>Шунтирующие операции практически не применяются!</a:t>
            </a:r>
          </a:p>
          <a:p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928826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Оперативный доступ для восстановления венозного оттока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6058"/>
            <a:ext cx="8229600" cy="3538542"/>
          </a:xfrm>
        </p:spPr>
        <p:txBody>
          <a:bodyPr/>
          <a:lstStyle/>
          <a:p>
            <a:r>
              <a:rPr lang="ru-RU" sz="4000" dirty="0" smtClean="0"/>
              <a:t>Бедренный</a:t>
            </a:r>
          </a:p>
          <a:p>
            <a:r>
              <a:rPr lang="ru-RU" sz="4000" dirty="0" err="1" smtClean="0"/>
              <a:t>Лапаротомный</a:t>
            </a:r>
            <a:r>
              <a:rPr lang="ru-RU" sz="4000" dirty="0" smtClean="0"/>
              <a:t>, </a:t>
            </a:r>
            <a:r>
              <a:rPr lang="ru-RU" sz="4000" dirty="0" err="1" smtClean="0"/>
              <a:t>лапароскопический</a:t>
            </a:r>
            <a:endParaRPr lang="ru-RU" sz="4000" dirty="0" smtClean="0"/>
          </a:p>
          <a:p>
            <a:r>
              <a:rPr lang="ru-RU" sz="4000" dirty="0" err="1" smtClean="0"/>
              <a:t>Забрюшинный</a:t>
            </a:r>
            <a:endParaRPr lang="ru-RU" sz="40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5613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Показания к </a:t>
            </a:r>
            <a:r>
              <a:rPr lang="ru-RU" dirty="0" err="1" smtClean="0"/>
              <a:t>кроссэктомии</a:t>
            </a:r>
            <a:r>
              <a:rPr lang="ru-RU" dirty="0" smtClean="0"/>
              <a:t> или операции </a:t>
            </a:r>
            <a:r>
              <a:rPr lang="ru-RU" dirty="0" err="1" smtClean="0"/>
              <a:t>Троянова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895732"/>
          </a:xfrm>
        </p:spPr>
        <p:txBody>
          <a:bodyPr/>
          <a:lstStyle/>
          <a:p>
            <a:r>
              <a:rPr lang="ru-RU" dirty="0" smtClean="0"/>
              <a:t>Верхняя граница тромбофлебита выше границы средней трети бедра</a:t>
            </a:r>
          </a:p>
          <a:p>
            <a:r>
              <a:rPr lang="ru-RU" dirty="0" smtClean="0"/>
              <a:t>Прогрессивный рост в проксимальном направлении тромбофлебита на бедре в средней трети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85728"/>
            <a:ext cx="8429684" cy="1000132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Комбинированная </a:t>
            </a:r>
            <a:r>
              <a:rPr lang="ru-RU" sz="3600" dirty="0" err="1" smtClean="0">
                <a:solidFill>
                  <a:srgbClr val="FF0000"/>
                </a:solidFill>
              </a:rPr>
              <a:t>флебэктомия</a:t>
            </a:r>
            <a:r>
              <a:rPr lang="ru-RU" sz="3600" dirty="0" smtClean="0">
                <a:solidFill>
                  <a:srgbClr val="FF0000"/>
                </a:solidFill>
              </a:rPr>
              <a:t> может  быть проведена при стихании воспаления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clipArt" sz="half" idx="1"/>
          </p:nvPr>
        </p:nvSpPr>
        <p:spPr/>
      </p:sp>
      <p:sp>
        <p:nvSpPr>
          <p:cNvPr id="593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524000"/>
            <a:ext cx="44958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 b="1"/>
              <a:t>Операция Троянова-Тренделенбурга</a:t>
            </a:r>
            <a:r>
              <a:rPr lang="ru-RU" sz="2000"/>
              <a:t> – приустьевая перевязка БПВ</a:t>
            </a:r>
          </a:p>
          <a:p>
            <a:pPr>
              <a:lnSpc>
                <a:spcPct val="90000"/>
              </a:lnSpc>
            </a:pPr>
            <a:r>
              <a:rPr lang="ru-RU" sz="2000" b="1"/>
              <a:t>Операция Нарата</a:t>
            </a:r>
            <a:r>
              <a:rPr lang="ru-RU" sz="2000"/>
              <a:t> – удаление подкожных вен с помощью тунелирования из отдельных разрезов</a:t>
            </a:r>
          </a:p>
          <a:p>
            <a:pPr>
              <a:lnSpc>
                <a:spcPct val="90000"/>
              </a:lnSpc>
            </a:pPr>
            <a:r>
              <a:rPr lang="ru-RU" sz="2000" b="1"/>
              <a:t>Операция Бебкокка</a:t>
            </a:r>
            <a:r>
              <a:rPr lang="ru-RU" sz="2000"/>
              <a:t> – удаление ствола большой подкожной вены с помощью специального зонда</a:t>
            </a:r>
          </a:p>
          <a:p>
            <a:pPr>
              <a:lnSpc>
                <a:spcPct val="90000"/>
              </a:lnSpc>
            </a:pPr>
            <a:r>
              <a:rPr lang="ru-RU" sz="2000" b="1"/>
              <a:t>Операция Коккета –</a:t>
            </a:r>
            <a:r>
              <a:rPr lang="ru-RU" sz="2000"/>
              <a:t> надфасциальная перевязка коммуникантных вен</a:t>
            </a:r>
          </a:p>
          <a:p>
            <a:pPr>
              <a:lnSpc>
                <a:spcPct val="90000"/>
              </a:lnSpc>
            </a:pPr>
            <a:r>
              <a:rPr lang="ru-RU" sz="2000" b="1"/>
              <a:t>Операция Линтона</a:t>
            </a:r>
            <a:r>
              <a:rPr lang="ru-RU" sz="2000"/>
              <a:t> – субфасциальная перевязка коммуникантных вен</a:t>
            </a:r>
          </a:p>
        </p:txBody>
      </p:sp>
      <p:pic>
        <p:nvPicPr>
          <p:cNvPr id="59397" name="Picture 5" descr="C:\Мои документы\Анатомия\File02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00200"/>
            <a:ext cx="42672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260350"/>
            <a:ext cx="8785225" cy="4032250"/>
          </a:xfrm>
        </p:spPr>
        <p:txBody>
          <a:bodyPr>
            <a:normAutofit fontScale="90000"/>
          </a:bodyPr>
          <a:lstStyle/>
          <a:p>
            <a:pPr algn="just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способу возникновения и составу тромбы разделяются на: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1.белые (серые,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агглютинационные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конглютинационные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растут медленно, возникают в зонах быстрого течения крови (на створках клапанов сердца, в аорте). Имеют гофрированную поверхность, прочно прикреплены  к стенке сосуда, на разрезе слоисты, построены в основном из тромбоцитов и фибрина. </a:t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2 - красные (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коагуляционные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растут быстро в зонах медленного тока крови. Рыхлые, слабо гофрированные, со стенкой соединены рыхло, легко отрываются, построены в основном из нитей фибрина и эритроцитов. </a:t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– смешанные  - характерны для аневризм, головка  их уплощена и спаяна с стенкой сосуда, подвижный хвост может расти как по току, так и против тока крови, часто отрывается. На разрезах - участки со строением то белого то красного типа. </a:t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– гиалиновые – обычно множественные, возникают в мелких сосудах в экстремальных условиях (шок, обширные травмы , ожоги,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электротравма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др.), выглядят как гомогенные массы, возникающие из склеившихся масс эритроцитов, тромбоцитов и фибрина</a:t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19213" y="4143381"/>
            <a:ext cx="6691312" cy="259873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Показания к </a:t>
            </a:r>
            <a:r>
              <a:rPr lang="ru-RU" dirty="0" err="1" smtClean="0"/>
              <a:t>тромбэктомии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7224" y="1981200"/>
            <a:ext cx="7600976" cy="4114800"/>
          </a:xfrm>
        </p:spPr>
        <p:txBody>
          <a:bodyPr/>
          <a:lstStyle/>
          <a:p>
            <a:r>
              <a:rPr lang="ru-RU" dirty="0" err="1" smtClean="0"/>
              <a:t>Флотирующий</a:t>
            </a:r>
            <a:r>
              <a:rPr lang="ru-RU" dirty="0" smtClean="0"/>
              <a:t> тромбоз до 14 - 21 дня с флотацией верхушки тромба более 2 – 3 см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85728"/>
            <a:ext cx="8715436" cy="785818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Тромбэктомия</a:t>
            </a:r>
            <a:r>
              <a:rPr lang="ru-RU" dirty="0"/>
              <a:t> из бедренной вены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clipArt" sz="half" idx="1"/>
          </p:nvPr>
        </p:nvSpPr>
        <p:spPr/>
      </p:sp>
      <p:sp>
        <p:nvSpPr>
          <p:cNvPr id="5734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ru-RU" sz="2800"/>
          </a:p>
        </p:txBody>
      </p:sp>
      <p:pic>
        <p:nvPicPr>
          <p:cNvPr id="57349" name="Picture 5" descr="C:\Мои документы\Анатомия\File0385.jpg"/>
          <p:cNvPicPr>
            <a:picLocks noChangeAspect="1" noChangeArrowheads="1"/>
          </p:cNvPicPr>
          <p:nvPr/>
        </p:nvPicPr>
        <p:blipFill>
          <a:blip r:embed="rId3" cstate="print"/>
          <a:srcRect l="2310" t="11450" r="1960"/>
          <a:stretch>
            <a:fillRect/>
          </a:stretch>
        </p:blipFill>
        <p:spPr bwMode="auto">
          <a:xfrm>
            <a:off x="0" y="1643050"/>
            <a:ext cx="9090490" cy="4848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ru-RU" sz="2800" b="1" dirty="0">
                <a:solidFill>
                  <a:schemeClr val="tx2"/>
                </a:solidFill>
              </a:rPr>
              <a:t>Операция: удаление </a:t>
            </a:r>
            <a:r>
              <a:rPr lang="ru-RU" sz="2800" b="1" dirty="0" err="1">
                <a:solidFill>
                  <a:schemeClr val="tx2"/>
                </a:solidFill>
              </a:rPr>
              <a:t>флотирующего</a:t>
            </a:r>
            <a:r>
              <a:rPr lang="ru-RU" sz="2800" b="1" dirty="0">
                <a:solidFill>
                  <a:schemeClr val="tx2"/>
                </a:solidFill>
              </a:rPr>
              <a:t> тромба из общей бедренной вены с перевязкой </a:t>
            </a:r>
            <a:r>
              <a:rPr lang="ru-RU" sz="2800" b="1" dirty="0" smtClean="0">
                <a:solidFill>
                  <a:schemeClr val="tx2"/>
                </a:solidFill>
              </a:rPr>
              <a:t>большой подкожной </a:t>
            </a:r>
            <a:r>
              <a:rPr lang="ru-RU" sz="2800" b="1" dirty="0">
                <a:solidFill>
                  <a:schemeClr val="tx2"/>
                </a:solidFill>
              </a:rPr>
              <a:t>вены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buClr>
                <a:schemeClr val="tx1"/>
              </a:buClr>
              <a:buSzPts val="2000"/>
              <a:buFont typeface="Times New Roman" pitchFamily="18" charset="0"/>
              <a:buChar char="•"/>
            </a:pPr>
            <a:r>
              <a:rPr lang="ru-RU" sz="3200" dirty="0"/>
              <a:t>Культя </a:t>
            </a:r>
            <a:r>
              <a:rPr lang="ru-RU" sz="3200" dirty="0" smtClean="0"/>
              <a:t>большой подкожной </a:t>
            </a:r>
            <a:r>
              <a:rPr lang="ru-RU" sz="3200" dirty="0"/>
              <a:t>вены после ее отсечения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/>
        </p:nvSpPr>
        <p:spPr bwMode="auto">
          <a:xfrm>
            <a:off x="4648200" y="19812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/>
            <a:endParaRPr lang="ru-RU" sz="2800"/>
          </a:p>
        </p:txBody>
      </p:sp>
      <p:pic>
        <p:nvPicPr>
          <p:cNvPr id="60421" name="Picture 5" descr="D:\фото\Photo0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81200"/>
            <a:ext cx="38862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ru-RU" sz="2800" b="1" dirty="0">
                <a:solidFill>
                  <a:schemeClr val="tx2"/>
                </a:solidFill>
              </a:rPr>
              <a:t>Операция: удаление </a:t>
            </a:r>
            <a:r>
              <a:rPr lang="ru-RU" sz="2800" b="1" dirty="0" err="1">
                <a:solidFill>
                  <a:schemeClr val="tx2"/>
                </a:solidFill>
              </a:rPr>
              <a:t>флотирующего</a:t>
            </a:r>
            <a:r>
              <a:rPr lang="ru-RU" sz="2800" b="1" dirty="0">
                <a:solidFill>
                  <a:schemeClr val="tx2"/>
                </a:solidFill>
              </a:rPr>
              <a:t> тромба из общей бедренной вены с перевязкой </a:t>
            </a:r>
            <a:r>
              <a:rPr lang="ru-RU" sz="2800" b="1" dirty="0" smtClean="0">
                <a:solidFill>
                  <a:schemeClr val="tx2"/>
                </a:solidFill>
              </a:rPr>
              <a:t>большой подкожной </a:t>
            </a:r>
            <a:r>
              <a:rPr lang="ru-RU" sz="2800" b="1" dirty="0">
                <a:solidFill>
                  <a:schemeClr val="tx2"/>
                </a:solidFill>
              </a:rPr>
              <a:t>вены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buClr>
                <a:schemeClr val="tx1"/>
              </a:buClr>
              <a:buSzPts val="2000"/>
              <a:buFont typeface="Times New Roman" pitchFamily="18" charset="0"/>
              <a:buChar char="•"/>
            </a:pPr>
            <a:r>
              <a:rPr lang="ru-RU" sz="2000"/>
              <a:t>Тромбкэтомия из общей  бедренной вены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/>
        </p:nvSpPr>
        <p:spPr bwMode="auto">
          <a:xfrm>
            <a:off x="4648200" y="19812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/>
            <a:endParaRPr lang="ru-RU" sz="2800"/>
          </a:p>
        </p:txBody>
      </p:sp>
      <p:pic>
        <p:nvPicPr>
          <p:cNvPr id="61445" name="Picture 5" descr="D:\фото\Photo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43100"/>
            <a:ext cx="4191000" cy="4229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/>
        </p:nvSpPr>
        <p:spPr bwMode="auto">
          <a:xfrm>
            <a:off x="685800" y="357166"/>
            <a:ext cx="7772400" cy="1395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ru-RU" sz="2800" b="1" dirty="0">
                <a:solidFill>
                  <a:schemeClr val="tx2"/>
                </a:solidFill>
              </a:rPr>
              <a:t>Операция: удаление </a:t>
            </a:r>
            <a:r>
              <a:rPr lang="ru-RU" sz="2800" b="1" dirty="0" err="1">
                <a:solidFill>
                  <a:schemeClr val="tx2"/>
                </a:solidFill>
              </a:rPr>
              <a:t>флотирующего</a:t>
            </a:r>
            <a:r>
              <a:rPr lang="ru-RU" sz="2800" b="1" dirty="0">
                <a:solidFill>
                  <a:schemeClr val="tx2"/>
                </a:solidFill>
              </a:rPr>
              <a:t> тромба из общей бедренной вены с перевязкой </a:t>
            </a:r>
            <a:r>
              <a:rPr lang="ru-RU" sz="2800" b="1" dirty="0" smtClean="0">
                <a:solidFill>
                  <a:schemeClr val="tx2"/>
                </a:solidFill>
              </a:rPr>
              <a:t>большой подкожной </a:t>
            </a:r>
            <a:r>
              <a:rPr lang="ru-RU" sz="2800" b="1" dirty="0">
                <a:solidFill>
                  <a:schemeClr val="tx2"/>
                </a:solidFill>
              </a:rPr>
              <a:t>вены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3581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buClr>
                <a:schemeClr val="tx1"/>
              </a:buClr>
              <a:buSzPts val="2000"/>
              <a:buFont typeface="Times New Roman" pitchFamily="18" charset="0"/>
              <a:buChar char="•"/>
            </a:pPr>
            <a:r>
              <a:rPr lang="ru-RU" sz="2000"/>
              <a:t>Общий вид удаленного тромба, состоящего из организованного основания  и верхушки, состоящей из свежих тромботических масс.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/>
        </p:nvSpPr>
        <p:spPr bwMode="auto">
          <a:xfrm>
            <a:off x="4648200" y="19812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/>
            <a:endParaRPr lang="ru-RU" sz="2800"/>
          </a:p>
        </p:txBody>
      </p:sp>
      <p:pic>
        <p:nvPicPr>
          <p:cNvPr id="62469" name="Picture 5" descr="D:\фото\Photo0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0888" y="1828800"/>
            <a:ext cx="4125912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0"/>
            <a:ext cx="84296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Показания к установке </a:t>
            </a:r>
            <a:r>
              <a:rPr lang="ru-RU" sz="3600" b="1" dirty="0" err="1" smtClean="0">
                <a:solidFill>
                  <a:srgbClr val="FF0000"/>
                </a:solidFill>
              </a:rPr>
              <a:t>кава-фильтра</a:t>
            </a:r>
            <a:r>
              <a:rPr lang="ru-RU" sz="3600" b="1" dirty="0" smtClean="0">
                <a:solidFill>
                  <a:srgbClr val="FF0000"/>
                </a:solidFill>
              </a:rPr>
              <a:t> или </a:t>
            </a:r>
            <a:r>
              <a:rPr lang="ru-RU" sz="3600" b="1" dirty="0" err="1" smtClean="0">
                <a:solidFill>
                  <a:srgbClr val="FF0000"/>
                </a:solidFill>
              </a:rPr>
              <a:t>пликации</a:t>
            </a:r>
            <a:r>
              <a:rPr lang="ru-RU" sz="3600" b="1" dirty="0" smtClean="0">
                <a:solidFill>
                  <a:srgbClr val="FF0000"/>
                </a:solidFill>
              </a:rPr>
              <a:t> нижней полой вены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785926"/>
            <a:ext cx="86439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3600" dirty="0" smtClean="0"/>
              <a:t>Рецидивирующая ТЭЛА из нижней полой вены или подвздошных вен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600" dirty="0" smtClean="0"/>
              <a:t> Наличие флотации в нижней полой вене и (или) общей подвздошной вене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600" dirty="0" smtClean="0"/>
              <a:t> При выполнении </a:t>
            </a:r>
            <a:r>
              <a:rPr lang="ru-RU" sz="3600" dirty="0" err="1" smtClean="0"/>
              <a:t>тромболизиса</a:t>
            </a:r>
            <a:r>
              <a:rPr lang="ru-RU" sz="3600" dirty="0" smtClean="0"/>
              <a:t>  </a:t>
            </a:r>
            <a:r>
              <a:rPr lang="ru-RU" sz="3600" dirty="0" err="1" smtClean="0"/>
              <a:t>дистальнее</a:t>
            </a:r>
            <a:endParaRPr lang="ru-RU" sz="36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3600" dirty="0" smtClean="0"/>
              <a:t> Высокий риск ТЭЛА (в анамнезе) при тяжелых оперативных вмешательствах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/>
              <a:t>Пликация нижней полой вены при флотирующем тромбозе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clipArt" sz="half" idx="1"/>
          </p:nvPr>
        </p:nvSpPr>
        <p:spPr/>
      </p:sp>
      <p:sp>
        <p:nvSpPr>
          <p:cNvPr id="5837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ru-RU" sz="2800"/>
          </a:p>
        </p:txBody>
      </p:sp>
      <p:pic>
        <p:nvPicPr>
          <p:cNvPr id="58373" name="Picture 5" descr="C:\Мои документы\Анатомия\File03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752600"/>
            <a:ext cx="87630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8401080" cy="128588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dirty="0" err="1" smtClean="0">
                <a:solidFill>
                  <a:srgbClr val="FF0000"/>
                </a:solidFill>
              </a:rPr>
              <a:t>Кава-фильтр</a:t>
            </a:r>
            <a:r>
              <a:rPr lang="ru-RU" sz="3600" dirty="0" smtClean="0">
                <a:solidFill>
                  <a:srgbClr val="FF0000"/>
                </a:solidFill>
              </a:rPr>
              <a:t> – способ избежать тромбоэмболии легочной артерии без операции </a:t>
            </a:r>
            <a:r>
              <a:rPr lang="ru-RU" sz="3600" dirty="0" err="1" smtClean="0">
                <a:solidFill>
                  <a:srgbClr val="FF0000"/>
                </a:solidFill>
              </a:rPr>
              <a:t>кавапликации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41987" name="Picture 4" descr="cava-fil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2133600"/>
            <a:ext cx="1692275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5" descr="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4113213"/>
            <a:ext cx="4321175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4000" y="2141538"/>
            <a:ext cx="3957638" cy="38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7166"/>
            <a:ext cx="8229600" cy="1000132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4000" dirty="0" err="1" smtClean="0">
                <a:solidFill>
                  <a:srgbClr val="FF0000"/>
                </a:solidFill>
              </a:rPr>
              <a:t>Кава-фильтры</a:t>
            </a:r>
            <a:r>
              <a:rPr lang="ru-RU" sz="4000" dirty="0" smtClean="0">
                <a:solidFill>
                  <a:srgbClr val="FF0000"/>
                </a:solidFill>
              </a:rPr>
              <a:t> стали съемными</a:t>
            </a:r>
          </a:p>
        </p:txBody>
      </p:sp>
      <p:pic>
        <p:nvPicPr>
          <p:cNvPr id="43011" name="Picture 4" descr="optease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097088"/>
            <a:ext cx="8424862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401080" cy="128588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>
                <a:solidFill>
                  <a:srgbClr val="FF0000"/>
                </a:solidFill>
              </a:rPr>
              <a:t>Схема перевода больного на непрямые антикоагулянты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9939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525973"/>
          </a:xfrm>
        </p:spPr>
        <p:txBody>
          <a:bodyPr/>
          <a:lstStyle/>
          <a:p>
            <a:pPr>
              <a:defRPr/>
            </a:pPr>
            <a:r>
              <a:rPr lang="ru-RU" sz="2400" dirty="0" err="1" smtClean="0"/>
              <a:t>Варфарин</a:t>
            </a:r>
            <a:r>
              <a:rPr lang="ru-RU" sz="2400" dirty="0" smtClean="0"/>
              <a:t> назначается в дозировке 5 мг/</a:t>
            </a:r>
            <a:r>
              <a:rPr lang="ru-RU" sz="2400" dirty="0" err="1" smtClean="0"/>
              <a:t>сут</a:t>
            </a:r>
            <a:r>
              <a:rPr lang="ru-RU" sz="2400" dirty="0" smtClean="0"/>
              <a:t> (2 таб. по 2,5 мг) на фоне терапии НМГ или НФГ</a:t>
            </a:r>
          </a:p>
          <a:p>
            <a:pPr>
              <a:defRPr/>
            </a:pPr>
            <a:r>
              <a:rPr lang="ru-RU" sz="2400" dirty="0" smtClean="0"/>
              <a:t>Ежедневно проводится контроль МНО.</a:t>
            </a:r>
          </a:p>
          <a:p>
            <a:pPr>
              <a:defRPr/>
            </a:pPr>
            <a:r>
              <a:rPr lang="ru-RU" sz="2400" dirty="0" smtClean="0"/>
              <a:t>При значении МНО близкому к 2 или более, гепарины отменяются.</a:t>
            </a:r>
          </a:p>
          <a:p>
            <a:pPr>
              <a:defRPr/>
            </a:pPr>
            <a:r>
              <a:rPr lang="ru-RU" sz="2400" dirty="0" smtClean="0"/>
              <a:t>Дозировка </a:t>
            </a:r>
            <a:r>
              <a:rPr lang="ru-RU" sz="2400" dirty="0" err="1" smtClean="0"/>
              <a:t>варфарина</a:t>
            </a:r>
            <a:r>
              <a:rPr lang="ru-RU" sz="2400" dirty="0" smtClean="0"/>
              <a:t> титруется по МНО (анализ берется через день), терапевтический коридор 2 – 3.</a:t>
            </a:r>
          </a:p>
          <a:p>
            <a:pPr>
              <a:defRPr/>
            </a:pPr>
            <a:r>
              <a:rPr lang="ru-RU" sz="2400" dirty="0" err="1" smtClean="0"/>
              <a:t>Амбулаторно</a:t>
            </a:r>
            <a:r>
              <a:rPr lang="ru-RU" sz="2400" dirty="0" smtClean="0"/>
              <a:t> МНО контролируется 1 – 2 </a:t>
            </a:r>
            <a:r>
              <a:rPr lang="ru-RU" sz="2400" dirty="0" err="1" smtClean="0"/>
              <a:t>р</a:t>
            </a:r>
            <a:r>
              <a:rPr lang="ru-RU" sz="2400" dirty="0" smtClean="0"/>
              <a:t>/в неделю в течение первых 2 – 4 недель, затем реже  - до 1 </a:t>
            </a:r>
            <a:r>
              <a:rPr lang="ru-RU" sz="2400" dirty="0" err="1" smtClean="0"/>
              <a:t>р</a:t>
            </a:r>
            <a:r>
              <a:rPr lang="ru-RU" sz="2400" dirty="0" smtClean="0"/>
              <a:t>/мес. Корректировка  дозировки - ± ¼ - ½ таб. в 3 – 7 дней.</a:t>
            </a:r>
          </a:p>
          <a:p>
            <a:pPr>
              <a:defRPr/>
            </a:pPr>
            <a:endParaRPr lang="ru-RU" dirty="0" smtClean="0"/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2626BD3-61BD-4BF3-8FE3-0FC386AD8BF0}" type="slidenum">
              <a:rPr lang="ru-RU" smtClean="0">
                <a:latin typeface="Times New Roman" charset="0"/>
              </a:rPr>
              <a:pPr/>
              <a:t>59</a:t>
            </a:fld>
            <a:endParaRPr lang="ru-RU" smtClean="0">
              <a:latin typeface="Times New Roman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2567010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Тромбы следует отличать от трупных свертков крови, которые возникают через 6-8 часов после смерти. Последние тоже бывают белые, красные и смешанные (при желтухе они желтоваты, серые - при лейкозах – злокачественных опухолях органов кроветворения). Так как трупные свертки  формируются в неповрежденных сосудах, в неподвижной крови, они не прикреплены к стенке сосуда, отличаются гладкой поверхностью, выглядят как слепки сосудов. Трупные свертки не суховатые, хрупкие и ломкие, а влажные и эластичные.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4650" y="3068638"/>
            <a:ext cx="8401050" cy="35290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715436" cy="278608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err="1" smtClean="0">
                <a:solidFill>
                  <a:srgbClr val="FF0000"/>
                </a:solidFill>
              </a:rPr>
              <a:t>Антиагреганты</a:t>
            </a:r>
            <a:r>
              <a:rPr lang="ru-RU" dirty="0" smtClean="0">
                <a:solidFill>
                  <a:srgbClr val="FF0000"/>
                </a:solidFill>
              </a:rPr>
              <a:t> (аспирин, </a:t>
            </a:r>
            <a:r>
              <a:rPr lang="ru-RU" dirty="0" err="1" smtClean="0">
                <a:solidFill>
                  <a:srgbClr val="FF0000"/>
                </a:solidFill>
              </a:rPr>
              <a:t>клопидогрел</a:t>
            </a:r>
            <a:r>
              <a:rPr lang="ru-RU" dirty="0" smtClean="0">
                <a:solidFill>
                  <a:srgbClr val="FF0000"/>
                </a:solidFill>
              </a:rPr>
              <a:t>) при лечении острой венозной недостаточности </a:t>
            </a:r>
            <a:r>
              <a:rPr lang="ru-RU" u="sng" dirty="0" smtClean="0">
                <a:solidFill>
                  <a:srgbClr val="FF0000"/>
                </a:solidFill>
              </a:rPr>
              <a:t>не используются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3357562"/>
            <a:ext cx="7772400" cy="2738438"/>
          </a:xfrm>
        </p:spPr>
        <p:txBody>
          <a:bodyPr/>
          <a:lstStyle/>
          <a:p>
            <a:pPr>
              <a:defRPr/>
            </a:pPr>
            <a:r>
              <a:rPr lang="ru-RU" dirty="0" err="1" smtClean="0"/>
              <a:t>Антиагреганты</a:t>
            </a:r>
            <a:r>
              <a:rPr lang="ru-RU" dirty="0" smtClean="0"/>
              <a:t> при лечении венозного тромбоза </a:t>
            </a:r>
            <a:r>
              <a:rPr lang="ru-RU" u="sng" dirty="0" smtClean="0"/>
              <a:t>не заменяют антикоагулянтов</a:t>
            </a:r>
            <a:r>
              <a:rPr lang="ru-RU" dirty="0" smtClean="0"/>
              <a:t>, эффективны </a:t>
            </a:r>
            <a:r>
              <a:rPr lang="ru-RU" u="sng" dirty="0" smtClean="0"/>
              <a:t>минимально</a:t>
            </a:r>
            <a:r>
              <a:rPr lang="ru-RU" dirty="0" smtClean="0"/>
              <a:t> и могут в комплексном лечении </a:t>
            </a:r>
            <a:r>
              <a:rPr lang="ru-RU" u="sng" dirty="0" smtClean="0"/>
              <a:t>игнорироваться</a:t>
            </a:r>
            <a:r>
              <a:rPr lang="ru-RU" dirty="0" smtClean="0"/>
              <a:t>, особенно при наличии противопоказаний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235745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Если пациенту планируется оперативное лечение на фоне приема </a:t>
            </a:r>
            <a:r>
              <a:rPr lang="ru-RU" dirty="0" err="1" smtClean="0">
                <a:solidFill>
                  <a:srgbClr val="FF0000"/>
                </a:solidFill>
              </a:rPr>
              <a:t>варфарина</a:t>
            </a:r>
            <a:endParaRPr lang="ru-RU" dirty="0"/>
          </a:p>
        </p:txBody>
      </p:sp>
      <p:sp>
        <p:nvSpPr>
          <p:cNvPr id="40963" name="Содержимое 2"/>
          <p:cNvSpPr>
            <a:spLocks noGrp="1"/>
          </p:cNvSpPr>
          <p:nvPr>
            <p:ph idx="1"/>
          </p:nvPr>
        </p:nvSpPr>
        <p:spPr>
          <a:xfrm>
            <a:off x="457200" y="2714619"/>
            <a:ext cx="8229600" cy="3740155"/>
          </a:xfrm>
        </p:spPr>
        <p:txBody>
          <a:bodyPr/>
          <a:lstStyle/>
          <a:p>
            <a:pPr>
              <a:defRPr/>
            </a:pPr>
            <a:r>
              <a:rPr lang="ru-RU" dirty="0" err="1" smtClean="0"/>
              <a:t>Варфарин</a:t>
            </a:r>
            <a:r>
              <a:rPr lang="ru-RU" dirty="0" smtClean="0"/>
              <a:t> отменяется, эффект действия исчезает в течение 3 – 5 </a:t>
            </a:r>
            <a:r>
              <a:rPr lang="ru-RU" dirty="0" err="1" smtClean="0"/>
              <a:t>сут</a:t>
            </a:r>
            <a:r>
              <a:rPr lang="ru-RU" dirty="0" smtClean="0"/>
              <a:t>.</a:t>
            </a:r>
          </a:p>
          <a:p>
            <a:pPr>
              <a:defRPr/>
            </a:pPr>
            <a:r>
              <a:rPr lang="ru-RU" dirty="0" smtClean="0"/>
              <a:t>На 2 – 3 </a:t>
            </a:r>
            <a:r>
              <a:rPr lang="ru-RU" dirty="0" err="1" smtClean="0"/>
              <a:t>сут</a:t>
            </a:r>
            <a:r>
              <a:rPr lang="ru-RU" dirty="0" smtClean="0"/>
              <a:t>. после отмены назначаются НМГ или НФГ</a:t>
            </a:r>
          </a:p>
          <a:p>
            <a:pPr>
              <a:defRPr/>
            </a:pPr>
            <a:r>
              <a:rPr lang="ru-RU" dirty="0" smtClean="0"/>
              <a:t>Если времени в 3 дня нет, операцию проводят под прикрытием больших доз свежезамороженной плазмы.</a:t>
            </a:r>
          </a:p>
          <a:p>
            <a:pPr>
              <a:defRPr/>
            </a:pPr>
            <a:r>
              <a:rPr lang="ru-RU" dirty="0" smtClean="0"/>
              <a:t>КОНТРОЛЬ КОАГУЛОГРАММЫ!</a:t>
            </a:r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BBB5175-FDEC-4EEC-9F91-801B66EF22CC}" type="slidenum">
              <a:rPr lang="ru-RU" smtClean="0">
                <a:latin typeface="Times New Roman" charset="0"/>
              </a:rPr>
              <a:pPr/>
              <a:t>61</a:t>
            </a:fld>
            <a:endParaRPr lang="ru-RU" smtClean="0">
              <a:latin typeface="Times New Roman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8229600" cy="114300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800" u="sng" dirty="0" smtClean="0">
                <a:solidFill>
                  <a:srgbClr val="FF0000"/>
                </a:solidFill>
              </a:rPr>
              <a:t>Профилактика тромбофлебита в поездке и на работе</a:t>
            </a:r>
            <a:r>
              <a:rPr lang="ru-RU" sz="2800" dirty="0" smtClean="0">
                <a:solidFill>
                  <a:srgbClr val="FF0000"/>
                </a:solidFill>
              </a:rPr>
              <a:t> – компрессионный трикотаж, возвышенное положение ног, стакан томатного сока перед полётом </a:t>
            </a:r>
          </a:p>
        </p:txBody>
      </p:sp>
      <p:pic>
        <p:nvPicPr>
          <p:cNvPr id="45059" name="Picture 4" descr="6RCAG1IZ47CAQYMEXOCA8ZBFYHCARGRJGLCA4D363OCA2G0WL9CAU1QZAZCAX4EVVNCAPZ8RBOCAPBTIMZCARMPL83CABRQK35CAHAPHVKCA89W6S7CAM0CBYUCA1D2KT1CA7AZKC6CAXTYZSXCAPBF8S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950" y="1916113"/>
            <a:ext cx="235267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5" descr="6ZCA840G0LCAY5CP85CAXIXGO2CAZ3Y3W0CA8Z151KCAEFLA51CARV0UNYCAZPIWNHCA2RWGHLCAEI8USECA81I50DCAG22X1NCAX2FTAXCAW1UH1ICA208QSWCANYMEKKCADZMBKTCAIAANA7CAWUAU0U"/>
          <p:cNvPicPr>
            <a:picLocks noChangeAspect="1" noChangeArrowheads="1"/>
          </p:cNvPicPr>
          <p:nvPr/>
        </p:nvPicPr>
        <p:blipFill>
          <a:blip r:embed="rId3"/>
          <a:srcRect l="17786" r="19991"/>
          <a:stretch>
            <a:fillRect/>
          </a:stretch>
        </p:blipFill>
        <p:spPr bwMode="auto">
          <a:xfrm>
            <a:off x="6300788" y="1844675"/>
            <a:ext cx="1960562" cy="251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6" descr="FFCAP1C6BRCAXC84OLCAYH9Q7TCADCJU6WCA8PYWVPCAE3FQJPCAT6T7Q3CAW3GNY7CAHWGG6BCA1QEMBICA4VVQ8GCAP55ITSCADBEYKOCAX5M06RCAC4JT8OCAT6EQWBCABNP4Z5CAQW1P37CAOOQ2T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4581525"/>
            <a:ext cx="32416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7" descr="EDCASGAW0YCAKIN91UCAPECJPMCAKFM04BCA632W9UCAS07P2DCA30AWRCCA01D7EBCABP6PSUCACOPE61CAFVON0QCANDXGJ8CA3AK24PCAW5BPP6CA0N9U1QCAHADAXUCAYA2RE2CA3DR2STCA3UF79Z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4581525"/>
            <a:ext cx="2374900" cy="20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188913"/>
            <a:ext cx="8626506" cy="7921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5400" dirty="0" smtClean="0">
                <a:solidFill>
                  <a:srgbClr val="FF0000"/>
                </a:solidFill>
              </a:rPr>
              <a:t>СПАСИБО ЗА ВНИМАНИЕ!</a:t>
            </a:r>
          </a:p>
        </p:txBody>
      </p:sp>
      <p:pic>
        <p:nvPicPr>
          <p:cNvPr id="55299" name="Picture 4" descr="200px-2007ewc-protopopov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1136989"/>
            <a:ext cx="4587892" cy="546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600079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ТЕРМИНОЛОГИЯ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ЭМБОЛИЯ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процесс перемещения кровью нехарактерных для нее элементов :</a:t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1-по току крови, 2-против тока крови (ретроградная), 3-минуя малый круг кровообращения (парадоксальная) – через открытое овальное окно между предсердиями .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ЭМБОЛ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объект, находящийся в токе крови, но не характерный для нее: 1-часть тромба (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тромбоэмбол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2 - капли жира, 3 - пузырьки воздуха, 4 - пузырьки газа, 5 - частицы тканей организма, 6 - колонии микробов, 7 - инородные тела. </a:t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1"/>
            <a:ext cx="8643998" cy="3000395"/>
          </a:xfrm>
        </p:spPr>
        <p:txBody>
          <a:bodyPr>
            <a:normAutofit fontScale="90000"/>
          </a:bodyPr>
          <a:lstStyle/>
          <a:p>
            <a:pPr algn="just">
              <a:defRPr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25- 50% больных тромбы в венах на 5-10 день после операции осложняются эмболией легочной артерии, которая в 5-10% случаев приводит к смерти. Причиной ее является попадание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тромбоэмбола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устье легочной артерии с рефлекторной остановкой сердца. В клинике это выглядит как внезапные боли в груди,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синюшность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шеи и лица, потеря сознания с фибрилляцией сердца. Так погибает до 10% оперированных гинекологических и хирургических больных. Микроскопически опознают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тромбоэмбол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иной структуре, отсутствию связи с эндотелием, растяжению складок эластических мембран в месте вклинения, отсутствию разветвлений в мелкие сосуды. Множественная тромбоэмболия (тромбоэмболический синдром) часто возникает при сепсисе.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34" y="3357562"/>
            <a:ext cx="7849488" cy="32908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Физиология венозного возврата</a:t>
            </a:r>
            <a:endParaRPr lang="ru-RU" dirty="0"/>
          </a:p>
        </p:txBody>
      </p:sp>
      <p:pic>
        <p:nvPicPr>
          <p:cNvPr id="67586" name="Picture 2" descr="C:\Users\1\Pictures\img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7957"/>
          <a:stretch>
            <a:fillRect/>
          </a:stretch>
        </p:blipFill>
        <p:spPr bwMode="auto">
          <a:xfrm>
            <a:off x="500034" y="1500174"/>
            <a:ext cx="7956600" cy="4895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402</TotalTime>
  <Words>1875</Words>
  <Application>Microsoft Office PowerPoint</Application>
  <PresentationFormat>Экран (4:3)</PresentationFormat>
  <Paragraphs>287</Paragraphs>
  <Slides>63</Slides>
  <Notes>42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63</vt:i4>
      </vt:variant>
    </vt:vector>
  </HeadingPairs>
  <TitlesOfParts>
    <vt:vector size="64" baseType="lpstr">
      <vt:lpstr>Поток</vt:lpstr>
      <vt:lpstr>ФГБОУ ВО Астраханский ГМУ Минздрава России  Кафедра хирургических болезней стоматологического  факультета. Тема: Острая венозная недостаточность Зав. кафедрой : доктор медицинских наук, профессор, Одишелашвили Г.Д </vt:lpstr>
      <vt:lpstr>Презентация PowerPoint</vt:lpstr>
      <vt:lpstr>Синдромы тромбозов :  1 - при фурункулах носа - тромбоз глубоких лицевых вен ,  2 - при воспалении среднего уха - тромбоз синусов твердой мозговой оболочки,  3 – тромбоз глубоких  вен голеней обнаруживается у 50% умерших со сроками госпитализации более 48 часов, 4 - тромбоз геморроидальных вен , 5 - тромбоз коронарных артерий, который ведет к «инфаркту миокарда», 6 - тромбоз искусственных клапанов и сосудистых протезов (актуальность этого варианта тромбоза возрастает в последнее время). 7. Особой проблемой педиатрии является тромбоз пупочных сосудов.  Уже этот весьма неполный перечень клинических проблем показывает, насколько важно разбираться в патогенезе тромбообразования (схема 1). </vt:lpstr>
      <vt:lpstr>Таким образом: Триада Р.Вирхова- 1 - нарушения целостности, травма стенки сосуда, 2 – завихрения, замедление тока крови  являются важнейшими местными факторами для возникновения тромба.  Кроме местных факторов, большое значение имеет изменение качества крови-  3. повышение свертываемости крови (гиперкоагуляция)   В венах тромбы возникают в 5 раз чаще чем в артериях. В венах нижней половины тела в 10 раз чаще, чем в верхней. У лежачих больных значительно чаще, чем у ходячих. Формирование прижизненного свертка крови в сосуде идет в несколько этапов. </vt:lpstr>
      <vt:lpstr>По способу возникновения и составу тромбы разделяются на:  1.белые (серые, агглютинационные, конглютинационные) – растут медленно, возникают в зонах быстрого течения крови (на створках клапанов сердца, в аорте). Имеют гофрированную поверхность, прочно прикреплены  к стенке сосуда, на разрезе слоисты, построены в основном из тромбоцитов и фибрина.  2 - красные (коагуляционные) – растут быстро в зонах медленного тока крови. Рыхлые, слабо гофрированные, со стенкой соединены рыхло, легко отрываются, построены в основном из нитей фибрина и эритроцитов.  3 – смешанные  - характерны для аневризм, головка  их уплощена и спаяна с стенкой сосуда, подвижный хвост может расти как по току, так и против тока крови, часто отрывается. На разрезах - участки со строением то белого то красного типа.  4 – гиалиновые – обычно множественные, возникают в мелких сосудах в экстремальных условиях (шок, обширные травмы , ожоги, электротравма и др.), выглядят как гомогенные массы, возникающие из склеившихся масс эритроцитов, тромбоцитов и фибрина </vt:lpstr>
      <vt:lpstr>Тромбы следует отличать от трупных свертков крови, которые возникают через 6-8 часов после смерти. Последние тоже бывают белые, красные и смешанные (при желтухе они желтоваты, серые - при лейкозах – злокачественных опухолях органов кроветворения). Так как трупные свертки  формируются в неповрежденных сосудах, в неподвижной крови, они не прикреплены к стенке сосуда, отличаются гладкой поверхностью, выглядят как слепки сосудов. Трупные свертки не суховатые, хрупкие и ломкие, а влажные и эластичные. </vt:lpstr>
      <vt:lpstr>Презентация PowerPoint</vt:lpstr>
      <vt:lpstr> У 25- 50% больных тромбы в венах на 5-10 день после операции осложняются эмболией легочной артерии, которая в 5-10% случаев приводит к смерти. Причиной ее является попадание тромбоэмбола в устье легочной артерии с рефлекторной остановкой сердца. В клинике это выглядит как внезапные боли в груди, синюшность шеи и лица, потеря сознания с фибрилляцией сердца. Так погибает до 10% оперированных гинекологических и хирургических больных. Микроскопически опознают тромбоэмбол по иной структуре, отсутствию связи с эндотелием, растяжению складок эластических мембран в месте вклинения, отсутствию разветвлений в мелкие сосуды. Множественная тромбоэмболия (тромбоэмболический синдром) часто возникает при сепсисе.</vt:lpstr>
      <vt:lpstr>Физиология венозного возврата</vt:lpstr>
      <vt:lpstr>Классификация заболеваний венозной системы  (А.А. Спиридонов, Л.И. Клионер, 1989 г.)</vt:lpstr>
      <vt:lpstr>Острый венозный тромбоз </vt:lpstr>
      <vt:lpstr>Формирование сгустка , а затем пристеночного тромба в вене</vt:lpstr>
      <vt:lpstr>Классификация флеботромбозов  (Л. И. Клионер 1969 г.)</vt:lpstr>
      <vt:lpstr>Классификация флеботромбозов  (Л. И. Клионер 1969 г.)</vt:lpstr>
      <vt:lpstr>Классификация флеботромбозов  (Л. И. Клионер 1969 г.)</vt:lpstr>
      <vt:lpstr>Классификация флеботромбозов  (Л. И. Клионер 1969 г.)</vt:lpstr>
      <vt:lpstr>Классификация флеботромбозов по форме тромботических масс</vt:lpstr>
      <vt:lpstr>Симптомы тромбофлебита подкожных вен</vt:lpstr>
      <vt:lpstr>Тромбированные варикозные вены на голени и бедре – прямая опасность образования флотирующего тромба в устье большой подкожной вены</vt:lpstr>
      <vt:lpstr>Симптомы острого тромбоза глубоких вен</vt:lpstr>
      <vt:lpstr>Дифференциальная  диагностика</vt:lpstr>
      <vt:lpstr>Так выглядит острый илеофеморальный флеботромбоз</vt:lpstr>
      <vt:lpstr>А так – острый тромбофлебит бедренно- подколенного сегмента</vt:lpstr>
      <vt:lpstr>Симптом Хоманса</vt:lpstr>
      <vt:lpstr>Симптом Мозеса</vt:lpstr>
      <vt:lpstr>Проба Лавенберга</vt:lpstr>
      <vt:lpstr>Классификация флеботромбоза в зависимости от выраженности венозной гипертензии (В.С. Савельев, 1972 г.)</vt:lpstr>
      <vt:lpstr>Белая флегмазия – распространенный венозный тромбоз с артериальным спазмом</vt:lpstr>
      <vt:lpstr>Синяя флегмазия – тотальный венозный тромбоз с выраженным артериальным спазмом –  болезнь Грегуара</vt:lpstr>
      <vt:lpstr>Инструментальная диагностика</vt:lpstr>
      <vt:lpstr>Дуплексное сканирование</vt:lpstr>
      <vt:lpstr>Отслоившийся тромб фиксирован  к стенке вены на небольшом участке</vt:lpstr>
      <vt:lpstr>Флебография - проксимальная</vt:lpstr>
      <vt:lpstr>Флебография</vt:lpstr>
      <vt:lpstr>Флебография - дистальная</vt:lpstr>
      <vt:lpstr>Флотирующий тромб в бедренной, подвздошной и нижней полой вене</vt:lpstr>
      <vt:lpstr>Тромб в вене сформирован и готов к отрыву при незначительном механическом воздействии</vt:lpstr>
      <vt:lpstr>  При поступлении больного в стационар Принципы консервативной терапии</vt:lpstr>
      <vt:lpstr>Консервативное лечение тромбофлебитов подкожных вен нижних конечностей</vt:lpstr>
      <vt:lpstr>Режим</vt:lpstr>
      <vt:lpstr>Гепарин</vt:lpstr>
      <vt:lpstr>Презентация PowerPoint</vt:lpstr>
      <vt:lpstr>Презентация PowerPoint</vt:lpstr>
      <vt:lpstr>Результаты консервативной терапии</vt:lpstr>
      <vt:lpstr>Поиск причины острого венозного тромбоза!</vt:lpstr>
      <vt:lpstr>Принципы хирургического лечения</vt:lpstr>
      <vt:lpstr>Оперативный доступ для восстановления венозного оттока</vt:lpstr>
      <vt:lpstr>Показания к кроссэктомии или операции Троянова</vt:lpstr>
      <vt:lpstr>Комбинированная флебэктомия может  быть проведена при стихании воспаления </vt:lpstr>
      <vt:lpstr>Показания к тромбэктомии</vt:lpstr>
      <vt:lpstr>Тромбэктомия из бедренной вены</vt:lpstr>
      <vt:lpstr>Презентация PowerPoint</vt:lpstr>
      <vt:lpstr>Презентация PowerPoint</vt:lpstr>
      <vt:lpstr>Презентация PowerPoint</vt:lpstr>
      <vt:lpstr>Презентация PowerPoint</vt:lpstr>
      <vt:lpstr>Пликация нижней полой вены при флотирующем тромбозе</vt:lpstr>
      <vt:lpstr>Кава-фильтр – способ избежать тромбоэмболии легочной артерии без операции кавапликации </vt:lpstr>
      <vt:lpstr>Кава-фильтры стали съемными</vt:lpstr>
      <vt:lpstr>Схема перевода больного на непрямые антикоагулянты</vt:lpstr>
      <vt:lpstr>Антиагреганты (аспирин, клопидогрел) при лечении острой венозной недостаточности не используются</vt:lpstr>
      <vt:lpstr> Если пациенту планируется оперативное лечение на фоне приема варфарина</vt:lpstr>
      <vt:lpstr>Профилактика тромбофлебита в поездке и на работе – компрессионный трикотаж, возвышенное положение ног, стакан томатного сока перед полётом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Острый венозный тромбоз</dc:title>
  <dc:creator>Фролов</dc:creator>
  <cp:lastModifiedBy>ната и не более</cp:lastModifiedBy>
  <cp:revision>35</cp:revision>
  <dcterms:created xsi:type="dcterms:W3CDTF">2009-09-23T18:05:08Z</dcterms:created>
  <dcterms:modified xsi:type="dcterms:W3CDTF">2020-04-18T10:24:44Z</dcterms:modified>
</cp:coreProperties>
</file>