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60" r:id="rId3"/>
    <p:sldId id="277" r:id="rId4"/>
    <p:sldId id="258" r:id="rId5"/>
    <p:sldId id="278" r:id="rId6"/>
    <p:sldId id="279" r:id="rId7"/>
    <p:sldId id="262" r:id="rId8"/>
    <p:sldId id="281" r:id="rId9"/>
    <p:sldId id="280" r:id="rId10"/>
    <p:sldId id="265" r:id="rId11"/>
    <p:sldId id="282" r:id="rId12"/>
    <p:sldId id="283" r:id="rId13"/>
    <p:sldId id="284" r:id="rId14"/>
    <p:sldId id="268" r:id="rId15"/>
    <p:sldId id="270" r:id="rId16"/>
    <p:sldId id="271" r:id="rId17"/>
    <p:sldId id="286" r:id="rId18"/>
    <p:sldId id="287" r:id="rId19"/>
    <p:sldId id="285" r:id="rId20"/>
    <p:sldId id="288" r:id="rId21"/>
    <p:sldId id="289" r:id="rId22"/>
    <p:sldId id="273" r:id="rId23"/>
    <p:sldId id="290" r:id="rId24"/>
    <p:sldId id="29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F5E15-748C-419C-8417-73C50A586D72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9DA34-CB3B-4597-A447-0A96F43A1A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7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2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4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8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39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8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4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6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3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4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C3E59-5701-403F-8665-2B75C23AFE0B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B73F7-4443-4174-9816-CA09957DA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80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824536"/>
          </a:xfrm>
        </p:spPr>
        <p:txBody>
          <a:bodyPr>
            <a:noAutofit/>
          </a:bodyPr>
          <a:lstStyle/>
          <a:p>
            <a:br>
              <a:rPr lang="ru-RU" sz="4000"/>
            </a:br>
            <a:r>
              <a:rPr lang="ru-RU" sz="4000"/>
              <a:t> </a:t>
            </a:r>
            <a:r>
              <a:rPr lang="ru-RU" sz="4000" dirty="0"/>
              <a:t>Возбудители дифтерии, коклюша, гемофильной 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16624"/>
            <a:ext cx="8229600" cy="676672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ru-RU" sz="2400" dirty="0">
                <a:latin typeface="Georgia" panose="02040502050405020303" pitchFamily="18" charset="0"/>
              </a:rPr>
              <a:t>Разработчик: </a:t>
            </a:r>
            <a:r>
              <a:rPr lang="ru-RU" sz="2400" dirty="0" err="1">
                <a:latin typeface="Georgia" panose="02040502050405020303" pitchFamily="18" charset="0"/>
              </a:rPr>
              <a:t>к.м.н</a:t>
            </a:r>
            <a:r>
              <a:rPr lang="ru-RU" sz="2400" dirty="0">
                <a:latin typeface="Georgia" panose="02040502050405020303" pitchFamily="18" charset="0"/>
              </a:rPr>
              <a:t>, </a:t>
            </a:r>
          </a:p>
          <a:p>
            <a:pPr marL="0" indent="0" algn="r">
              <a:buNone/>
            </a:pPr>
            <a:r>
              <a:rPr lang="ru-RU" sz="2400" dirty="0">
                <a:latin typeface="Georgia" panose="02040502050405020303" pitchFamily="18" charset="0"/>
              </a:rPr>
              <a:t>доцент </a:t>
            </a:r>
            <a:r>
              <a:rPr lang="ru-RU" sz="2400" dirty="0" err="1">
                <a:latin typeface="Georgia" panose="02040502050405020303" pitchFamily="18" charset="0"/>
              </a:rPr>
              <a:t>Стемпковская</a:t>
            </a:r>
            <a:r>
              <a:rPr lang="ru-RU" sz="2400" dirty="0">
                <a:latin typeface="Georgia" panose="02040502050405020303" pitchFamily="18" charset="0"/>
              </a:rPr>
              <a:t> Н.И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666C8-172E-4B55-8F75-B7073EAC3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5" t="15654" r="84062" b="65030"/>
          <a:stretch/>
        </p:blipFill>
        <p:spPr>
          <a:xfrm>
            <a:off x="539552" y="116632"/>
            <a:ext cx="1600200" cy="1851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450B7D-3FFC-40A2-B7DA-EFB8B0F67C01}"/>
              </a:ext>
            </a:extLst>
          </p:cNvPr>
          <p:cNvSpPr/>
          <p:nvPr/>
        </p:nvSpPr>
        <p:spPr>
          <a:xfrm>
            <a:off x="2843808" y="30303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ФГБОУ ВО Астраханский ГМУ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Минздрава России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Кафедра микробиологии и вирусологии</a:t>
            </a:r>
          </a:p>
        </p:txBody>
      </p:sp>
    </p:spTree>
    <p:extLst>
      <p:ext uri="{BB962C8B-B14F-4D97-AF65-F5344CB8AC3E}">
        <p14:creationId xmlns:p14="http://schemas.microsoft.com/office/powerpoint/2010/main" val="312704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Дифтерия зева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4238950" cy="4525963"/>
          </a:xfrm>
        </p:spPr>
      </p:pic>
    </p:spTree>
    <p:extLst>
      <p:ext uri="{BB962C8B-B14F-4D97-AF65-F5344CB8AC3E}">
        <p14:creationId xmlns:p14="http://schemas.microsoft.com/office/powerpoint/2010/main" val="386013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A6760-0CFC-4F92-9EDE-5A68EE21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Поражение надпочечников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834734-2265-4E18-8980-FB085FC6C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19642"/>
            <a:ext cx="5112568" cy="5487078"/>
          </a:xfrm>
        </p:spPr>
      </p:pic>
    </p:spTree>
    <p:extLst>
      <p:ext uri="{BB962C8B-B14F-4D97-AF65-F5344CB8AC3E}">
        <p14:creationId xmlns:p14="http://schemas.microsoft.com/office/powerpoint/2010/main" val="3930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089FE-0247-4F26-A2B8-E644DE82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Специфическая профилактика и лечение дифтерии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471927-1968-43B9-8A71-5FD006D5D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Вакцины АКДС или АДС</a:t>
            </a:r>
          </a:p>
          <a:p>
            <a:r>
              <a:rPr lang="ru-RU" dirty="0"/>
              <a:t>Вакцины </a:t>
            </a:r>
            <a:r>
              <a:rPr lang="ru-RU" dirty="0" err="1"/>
              <a:t>Кодивак</a:t>
            </a:r>
            <a:r>
              <a:rPr lang="ru-RU" dirty="0"/>
              <a:t> и </a:t>
            </a:r>
            <a:r>
              <a:rPr lang="ru-RU" dirty="0" err="1"/>
              <a:t>Ановак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Для лечения – противодифтерийная антитоксическая сыворотка</a:t>
            </a:r>
          </a:p>
        </p:txBody>
      </p:sp>
    </p:spTree>
    <p:extLst>
      <p:ext uri="{BB962C8B-B14F-4D97-AF65-F5344CB8AC3E}">
        <p14:creationId xmlns:p14="http://schemas.microsoft.com/office/powerpoint/2010/main" val="182956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1295B-8D5D-46AE-A848-3D8555FF7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Возбудитель коклюша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6FEF4-FA26-4A09-87A7-41DCF803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Bordetella pertussis</a:t>
            </a:r>
            <a:endParaRPr lang="ru-RU" sz="4800" dirty="0"/>
          </a:p>
          <a:p>
            <a:pPr algn="ctr"/>
            <a:r>
              <a:rPr lang="ru-RU" sz="4800" dirty="0"/>
              <a:t>Открыли </a:t>
            </a:r>
            <a:r>
              <a:rPr lang="ru-RU" sz="4800" dirty="0" err="1"/>
              <a:t>Борде</a:t>
            </a:r>
            <a:r>
              <a:rPr lang="ru-RU" sz="4800" dirty="0"/>
              <a:t> и </a:t>
            </a:r>
            <a:r>
              <a:rPr lang="ru-RU" sz="4800" dirty="0" err="1"/>
              <a:t>Жангу</a:t>
            </a:r>
            <a:r>
              <a:rPr lang="ru-RU" sz="4800" dirty="0"/>
              <a:t> в 1906 году</a:t>
            </a:r>
            <a:endParaRPr lang="en-US" sz="4800" dirty="0"/>
          </a:p>
          <a:p>
            <a:pPr marL="0" indent="0" algn="ctr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4473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2259632"/>
            <a:ext cx="6624736" cy="8685584"/>
          </a:xfrm>
        </p:spPr>
      </p:pic>
    </p:spTree>
    <p:extLst>
      <p:ext uri="{BB962C8B-B14F-4D97-AF65-F5344CB8AC3E}">
        <p14:creationId xmlns:p14="http://schemas.microsoft.com/office/powerpoint/2010/main" val="219119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Факторы вирулентности коклюшной палочки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FE90C6-1D57-4413-BD38-AEBB5774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1. Факторы адгезии и колонизации:</a:t>
            </a:r>
          </a:p>
          <a:p>
            <a:r>
              <a:rPr lang="ru-RU" dirty="0"/>
              <a:t>Микроворсинки</a:t>
            </a:r>
          </a:p>
          <a:p>
            <a:r>
              <a:rPr lang="ru-RU" dirty="0"/>
              <a:t>Белок </a:t>
            </a:r>
            <a:r>
              <a:rPr lang="ru-RU" dirty="0" err="1"/>
              <a:t>пертактин</a:t>
            </a:r>
            <a:endParaRPr lang="ru-RU" dirty="0"/>
          </a:p>
          <a:p>
            <a:r>
              <a:rPr lang="ru-RU" dirty="0" err="1"/>
              <a:t>Филаментозный</a:t>
            </a:r>
            <a:r>
              <a:rPr lang="ru-RU" dirty="0"/>
              <a:t> гемагглютинин</a:t>
            </a:r>
          </a:p>
          <a:p>
            <a:pPr marL="0" indent="0">
              <a:buNone/>
            </a:pPr>
            <a:r>
              <a:rPr lang="ru-RU" dirty="0"/>
              <a:t>  2. Токсины:</a:t>
            </a:r>
          </a:p>
          <a:p>
            <a:r>
              <a:rPr lang="ru-RU" dirty="0"/>
              <a:t> </a:t>
            </a:r>
            <a:r>
              <a:rPr lang="ru-RU" dirty="0" err="1"/>
              <a:t>Пертуссин</a:t>
            </a:r>
            <a:r>
              <a:rPr lang="ru-RU" dirty="0"/>
              <a:t> –белок</a:t>
            </a:r>
          </a:p>
          <a:p>
            <a:r>
              <a:rPr lang="ru-RU" dirty="0"/>
              <a:t>Трахеальный токсин – </a:t>
            </a:r>
            <a:r>
              <a:rPr lang="ru-RU" dirty="0" err="1"/>
              <a:t>цитотоксин</a:t>
            </a:r>
            <a:endParaRPr lang="ru-RU" dirty="0"/>
          </a:p>
          <a:p>
            <a:r>
              <a:rPr lang="ru-RU" dirty="0"/>
              <a:t>Эндотоксин</a:t>
            </a:r>
          </a:p>
        </p:txBody>
      </p:sp>
    </p:spTree>
    <p:extLst>
      <p:ext uri="{BB962C8B-B14F-4D97-AF65-F5344CB8AC3E}">
        <p14:creationId xmlns:p14="http://schemas.microsoft.com/office/powerpoint/2010/main" val="133433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Проявления коклюша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74502"/>
            <a:ext cx="5976664" cy="5324916"/>
          </a:xfrm>
        </p:spPr>
      </p:pic>
    </p:spTree>
    <p:extLst>
      <p:ext uri="{BB962C8B-B14F-4D97-AF65-F5344CB8AC3E}">
        <p14:creationId xmlns:p14="http://schemas.microsoft.com/office/powerpoint/2010/main" val="413027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0C33D-AF95-47E5-BC9A-33EB3A5C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Лабораторная диагностика коклюша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74E8E-728E-4452-A3CE-EC99A0BB0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катаральный период и первые 2 недели конвульсивного – </a:t>
            </a:r>
            <a:r>
              <a:rPr lang="ru-RU" b="1" dirty="0"/>
              <a:t>бактериологический метод</a:t>
            </a:r>
          </a:p>
          <a:p>
            <a:r>
              <a:rPr lang="ru-RU" dirty="0"/>
              <a:t>В более поздние сроки – и для ретроспективной диагностики</a:t>
            </a:r>
            <a:r>
              <a:rPr lang="ru-RU" b="1" dirty="0"/>
              <a:t> – серологический метод</a:t>
            </a:r>
          </a:p>
        </p:txBody>
      </p:sp>
    </p:spTree>
    <p:extLst>
      <p:ext uri="{BB962C8B-B14F-4D97-AF65-F5344CB8AC3E}">
        <p14:creationId xmlns:p14="http://schemas.microsoft.com/office/powerpoint/2010/main" val="364483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F2B59-FE6A-46EE-9BAE-BFD99017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Специфическое лечение и профилактика коклюша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8D055-1649-410C-B92F-2C44CB9F8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Противококлюшный</a:t>
            </a:r>
            <a:r>
              <a:rPr lang="ru-RU" dirty="0"/>
              <a:t> иммуноглобулин – для лечения</a:t>
            </a:r>
          </a:p>
          <a:p>
            <a:r>
              <a:rPr lang="ru-RU" dirty="0"/>
              <a:t>Для профилактики – убитая вакцина в составе АКДС.</a:t>
            </a:r>
          </a:p>
          <a:p>
            <a:r>
              <a:rPr lang="ru-RU" dirty="0"/>
              <a:t>Разрабатывается неклеточная вакцина: коклюшный анатоксин + </a:t>
            </a:r>
            <a:r>
              <a:rPr lang="ru-RU" dirty="0" err="1"/>
              <a:t>пертактин</a:t>
            </a:r>
            <a:r>
              <a:rPr lang="ru-RU" dirty="0"/>
              <a:t> + несколько  антигенов микроворсинок+  </a:t>
            </a:r>
            <a:r>
              <a:rPr lang="ru-RU" dirty="0" err="1"/>
              <a:t>филаментозный</a:t>
            </a:r>
            <a:r>
              <a:rPr lang="ru-RU" dirty="0"/>
              <a:t> гемагглютинин </a:t>
            </a:r>
          </a:p>
        </p:txBody>
      </p:sp>
    </p:spTree>
    <p:extLst>
      <p:ext uri="{BB962C8B-B14F-4D97-AF65-F5344CB8AC3E}">
        <p14:creationId xmlns:p14="http://schemas.microsoft.com/office/powerpoint/2010/main" val="247402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F271C-F823-47B4-BC31-37A0E26A4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Возбудитель гемофильной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0DF09-D719-4132-975E-6DE953101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Haemophilus</a:t>
            </a:r>
            <a:r>
              <a:rPr lang="en-US" sz="4400" dirty="0"/>
              <a:t> influenzae</a:t>
            </a:r>
            <a:r>
              <a:rPr lang="ru-RU" sz="4400" dirty="0"/>
              <a:t> – открыта </a:t>
            </a:r>
            <a:r>
              <a:rPr lang="ru-RU" sz="4400" dirty="0" err="1"/>
              <a:t>Афанасьевыым</a:t>
            </a:r>
            <a:r>
              <a:rPr lang="ru-RU" sz="4400" dirty="0"/>
              <a:t> и </a:t>
            </a:r>
            <a:r>
              <a:rPr lang="ru-RU" sz="4400" dirty="0" err="1"/>
              <a:t>Пфейффером</a:t>
            </a:r>
            <a:r>
              <a:rPr lang="ru-RU" sz="4400" dirty="0"/>
              <a:t> в 1891 -92 гг.</a:t>
            </a:r>
          </a:p>
          <a:p>
            <a:r>
              <a:rPr lang="ru-RU" sz="4400" dirty="0"/>
              <a:t>Имеет 6 сероваров, наиболее важен в патологии человека – серовар В</a:t>
            </a:r>
          </a:p>
        </p:txBody>
      </p:sp>
    </p:spTree>
    <p:extLst>
      <p:ext uri="{BB962C8B-B14F-4D97-AF65-F5344CB8AC3E}">
        <p14:creationId xmlns:p14="http://schemas.microsoft.com/office/powerpoint/2010/main" val="23820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Важнейшие даты в истории борьбы с дифтерией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71389"/>
            <a:ext cx="85689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1883 г.</a:t>
            </a:r>
            <a:r>
              <a:rPr lang="ru-RU" sz="2400" dirty="0"/>
              <a:t> </a:t>
            </a:r>
            <a:r>
              <a:rPr lang="ru-RU" sz="2400" dirty="0" err="1"/>
              <a:t>Е.Клебс</a:t>
            </a:r>
            <a:r>
              <a:rPr lang="ru-RU" sz="2400" dirty="0"/>
              <a:t> обнаружил палочку дифтерии в срезах из                                         пленки.</a:t>
            </a:r>
          </a:p>
          <a:p>
            <a:r>
              <a:rPr lang="ru-RU" dirty="0"/>
              <a:t>1884 г.</a:t>
            </a:r>
            <a:r>
              <a:rPr lang="ru-RU" sz="2400" dirty="0"/>
              <a:t>  </a:t>
            </a:r>
            <a:r>
              <a:rPr lang="ru-RU" sz="2400" dirty="0" err="1"/>
              <a:t>Ф.Леффлер</a:t>
            </a:r>
            <a:r>
              <a:rPr lang="ru-RU" sz="2400" dirty="0"/>
              <a:t> выделил чистую культуру возбудителя.</a:t>
            </a:r>
          </a:p>
          <a:p>
            <a:endParaRPr lang="ru-RU" sz="2400" dirty="0"/>
          </a:p>
          <a:p>
            <a:r>
              <a:rPr lang="ru-RU" dirty="0"/>
              <a:t>1888 г.</a:t>
            </a:r>
            <a:r>
              <a:rPr lang="ru-RU" sz="2400" dirty="0"/>
              <a:t>  </a:t>
            </a:r>
            <a:r>
              <a:rPr lang="ru-RU" sz="2400" dirty="0" err="1"/>
              <a:t>Э.Ру</a:t>
            </a:r>
            <a:r>
              <a:rPr lang="ru-RU" sz="2400" dirty="0"/>
              <a:t> и </a:t>
            </a:r>
            <a:r>
              <a:rPr lang="ru-RU" sz="2400" dirty="0" err="1"/>
              <a:t>А.Иерсен</a:t>
            </a:r>
            <a:r>
              <a:rPr lang="ru-RU" sz="2400" dirty="0"/>
              <a:t> получили дифтерийный токсин.</a:t>
            </a:r>
          </a:p>
          <a:p>
            <a:endParaRPr lang="ru-RU" sz="2400" dirty="0"/>
          </a:p>
          <a:p>
            <a:r>
              <a:rPr lang="ru-RU" dirty="0"/>
              <a:t>1894 г.</a:t>
            </a:r>
            <a:r>
              <a:rPr lang="ru-RU" sz="2400" dirty="0"/>
              <a:t>  </a:t>
            </a:r>
            <a:r>
              <a:rPr lang="ru-RU" sz="2400" dirty="0" err="1"/>
              <a:t>Э.Беринг</a:t>
            </a:r>
            <a:r>
              <a:rPr lang="ru-RU" sz="2400" dirty="0"/>
              <a:t> ввел в практику противодифтерийную антитоксическую сыворотку.</a:t>
            </a:r>
          </a:p>
          <a:p>
            <a:endParaRPr lang="ru-RU" sz="2400" dirty="0"/>
          </a:p>
          <a:p>
            <a:r>
              <a:rPr lang="ru-RU" dirty="0"/>
              <a:t>1923 г.</a:t>
            </a:r>
            <a:r>
              <a:rPr lang="ru-RU" sz="2400" dirty="0"/>
              <a:t>  </a:t>
            </a:r>
            <a:r>
              <a:rPr lang="ru-RU" sz="2400" dirty="0" err="1"/>
              <a:t>Г.Рамон</a:t>
            </a:r>
            <a:r>
              <a:rPr lang="ru-RU" sz="2400" dirty="0"/>
              <a:t> получил вакцину – дифтерийный анатоксин. </a:t>
            </a:r>
          </a:p>
        </p:txBody>
      </p:sp>
    </p:spTree>
    <p:extLst>
      <p:ext uri="{BB962C8B-B14F-4D97-AF65-F5344CB8AC3E}">
        <p14:creationId xmlns:p14="http://schemas.microsoft.com/office/powerpoint/2010/main" val="220604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8F1D3-898C-4E82-B6C0-D28A8603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D59F34-5DE3-46E2-B924-71C931936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544615" cy="4176464"/>
          </a:xfrm>
        </p:spPr>
      </p:pic>
    </p:spTree>
    <p:extLst>
      <p:ext uri="{BB962C8B-B14F-4D97-AF65-F5344CB8AC3E}">
        <p14:creationId xmlns:p14="http://schemas.microsoft.com/office/powerpoint/2010/main" val="4184299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196F6-CA15-40D9-AE7F-F7CBFB1E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628FB1-9224-477B-A2B5-1E9016377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7638"/>
            <a:ext cx="6192688" cy="4963690"/>
          </a:xfrm>
        </p:spPr>
      </p:pic>
    </p:spTree>
    <p:extLst>
      <p:ext uri="{BB962C8B-B14F-4D97-AF65-F5344CB8AC3E}">
        <p14:creationId xmlns:p14="http://schemas.microsoft.com/office/powerpoint/2010/main" val="330345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 патогенности гемофильной палочки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502F7B9-A322-46FD-B810-63884719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Капсула – </a:t>
            </a:r>
            <a:r>
              <a:rPr lang="ru-RU" sz="3600" dirty="0" err="1"/>
              <a:t>антифагоцитарное</a:t>
            </a:r>
            <a:r>
              <a:rPr lang="ru-RU" sz="3600" dirty="0"/>
              <a:t> действие</a:t>
            </a:r>
          </a:p>
          <a:p>
            <a:r>
              <a:rPr lang="ru-RU" sz="3600" dirty="0"/>
              <a:t>Микроворсинки – участвуют в адгезии</a:t>
            </a:r>
          </a:p>
          <a:p>
            <a:r>
              <a:rPr lang="ru-RU" sz="3600" dirty="0"/>
              <a:t>Эндотоксин</a:t>
            </a:r>
          </a:p>
          <a:p>
            <a:r>
              <a:rPr lang="ru-RU" sz="3600" dirty="0"/>
              <a:t>Протеаза – разрушает секреторные антитела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255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E4920-930A-47D6-81B6-DCD1EA1D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Клинические проявления гемофильной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EA4978-613B-4A8E-B9A3-B7E6D9461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Ларинготрахеит</a:t>
            </a:r>
          </a:p>
          <a:p>
            <a:r>
              <a:rPr lang="ru-RU" dirty="0"/>
              <a:t>Бронхит</a:t>
            </a:r>
          </a:p>
          <a:p>
            <a:r>
              <a:rPr lang="ru-RU" dirty="0"/>
              <a:t>Отит</a:t>
            </a:r>
          </a:p>
          <a:p>
            <a:r>
              <a:rPr lang="ru-RU" dirty="0"/>
              <a:t>Синусит</a:t>
            </a:r>
          </a:p>
          <a:p>
            <a:r>
              <a:rPr lang="ru-RU" dirty="0"/>
              <a:t>Острый </a:t>
            </a:r>
            <a:r>
              <a:rPr lang="ru-RU" dirty="0" err="1"/>
              <a:t>эпиглоттит</a:t>
            </a:r>
            <a:endParaRPr lang="ru-RU" dirty="0"/>
          </a:p>
          <a:p>
            <a:r>
              <a:rPr lang="ru-RU" dirty="0"/>
              <a:t>Менингит </a:t>
            </a:r>
          </a:p>
          <a:p>
            <a:r>
              <a:rPr lang="ru-RU" dirty="0"/>
              <a:t>Сепсис</a:t>
            </a:r>
          </a:p>
        </p:txBody>
      </p:sp>
    </p:spTree>
    <p:extLst>
      <p:ext uri="{BB962C8B-B14F-4D97-AF65-F5344CB8AC3E}">
        <p14:creationId xmlns:p14="http://schemas.microsoft.com/office/powerpoint/2010/main" val="56019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E4953-95C1-42F0-B01B-B8E46109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Лабораторная диагностика гемофильной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A98F71-8253-40E1-8A6C-1FC01EBF6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Экспресс – диагностика : микроскопия и реакция </a:t>
            </a:r>
            <a:r>
              <a:rPr lang="ru-RU" sz="4400" dirty="0" err="1"/>
              <a:t>иммунофлюоресценции</a:t>
            </a:r>
            <a:endParaRPr lang="ru-RU" sz="4400" dirty="0"/>
          </a:p>
          <a:p>
            <a:r>
              <a:rPr lang="ru-RU" sz="4400" dirty="0"/>
              <a:t>Бактериологический метод</a:t>
            </a:r>
          </a:p>
        </p:txBody>
      </p:sp>
    </p:spTree>
    <p:extLst>
      <p:ext uri="{BB962C8B-B14F-4D97-AF65-F5344CB8AC3E}">
        <p14:creationId xmlns:p14="http://schemas.microsoft.com/office/powerpoint/2010/main" val="1044029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C3033-229D-4D2B-A397-3E29C3BD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Специфическая профилактика гемофильной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8E3ED-5F1B-44EF-A231-CBF1F62A5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Вакцины, содержащие полисахаридный антиген гемофильной палочки серотипа Б</a:t>
            </a:r>
          </a:p>
        </p:txBody>
      </p:sp>
    </p:spTree>
    <p:extLst>
      <p:ext uri="{BB962C8B-B14F-4D97-AF65-F5344CB8AC3E}">
        <p14:creationId xmlns:p14="http://schemas.microsoft.com/office/powerpoint/2010/main" val="36394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BC8F7-FC24-406B-9454-EAA8207CA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Возбудитель дифтерии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B442B-CB42-4594-94D7-D545D745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Corynebacterium diphtheriae</a:t>
            </a:r>
          </a:p>
          <a:p>
            <a:pPr marL="0" indent="0" algn="ctr">
              <a:buNone/>
            </a:pPr>
            <a:r>
              <a:rPr lang="ru-RU" dirty="0"/>
              <a:t>Прямые или слегка изогнутые палочки 1 – 8 мкм</a:t>
            </a:r>
          </a:p>
          <a:p>
            <a:pPr marL="0" indent="0" algn="ctr">
              <a:buNone/>
            </a:pPr>
            <a:r>
              <a:rPr lang="ru-RU" dirty="0"/>
              <a:t>Полиморфные: </a:t>
            </a:r>
            <a:r>
              <a:rPr lang="ru-RU" dirty="0" err="1"/>
              <a:t>кокковидные</a:t>
            </a:r>
            <a:r>
              <a:rPr lang="ru-RU" dirty="0"/>
              <a:t>, гигантские, нитевидные, ветвящиеся, Л- формы, фильтрующиеся формы. Грамположительны. Имеются зерна </a:t>
            </a:r>
            <a:r>
              <a:rPr lang="ru-RU" dirty="0" err="1"/>
              <a:t>волютина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64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9765"/>
            <a:ext cx="6696744" cy="6135836"/>
          </a:xfrm>
        </p:spPr>
      </p:pic>
    </p:spTree>
    <p:extLst>
      <p:ext uri="{BB962C8B-B14F-4D97-AF65-F5344CB8AC3E}">
        <p14:creationId xmlns:p14="http://schemas.microsoft.com/office/powerpoint/2010/main" val="26488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2A64-49D1-44BF-A748-4F9D1DE4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Представители рода </a:t>
            </a:r>
            <a:r>
              <a:rPr lang="ru-RU" dirty="0" err="1"/>
              <a:t>коринебактерий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64CF7-6DF8-4F5B-A158-3AF14CEC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dirty="0"/>
              <a:t>Corynebacterium </a:t>
            </a:r>
            <a:r>
              <a:rPr lang="en-US" dirty="0" err="1"/>
              <a:t>ulcerans</a:t>
            </a:r>
            <a:endParaRPr lang="en-US" dirty="0"/>
          </a:p>
          <a:p>
            <a:r>
              <a:rPr lang="en-US" dirty="0"/>
              <a:t>Corynebacterium xerosis</a:t>
            </a:r>
          </a:p>
          <a:p>
            <a:r>
              <a:rPr lang="en-US" dirty="0"/>
              <a:t>Corynebacterium </a:t>
            </a:r>
            <a:r>
              <a:rPr lang="en-US" dirty="0" err="1"/>
              <a:t>pseudodiphtheriae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ru-RU" dirty="0"/>
              <a:t>Могут вызывать оппортунистические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70158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F3500-6229-4921-A3B0-A6936CD5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Биовары</a:t>
            </a:r>
            <a:r>
              <a:rPr lang="ru-RU" dirty="0"/>
              <a:t>  дифтерийных палочек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1BDDD-EBEC-4B6E-9584-51A3A5A8A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Gravis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Mitis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Intermedius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403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2737"/>
            <a:ext cx="8229600" cy="4492525"/>
          </a:xfrm>
        </p:spPr>
      </p:pic>
    </p:spTree>
    <p:extLst>
      <p:ext uri="{BB962C8B-B14F-4D97-AF65-F5344CB8AC3E}">
        <p14:creationId xmlns:p14="http://schemas.microsoft.com/office/powerpoint/2010/main" val="1343611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9D12C-C595-4323-9E81-C17938A4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Проба Пизу на фермент </a:t>
            </a:r>
            <a:r>
              <a:rPr lang="ru-RU" dirty="0" err="1"/>
              <a:t>цистиназу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137473-4D50-4B89-A30B-B65F0D485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05212"/>
            <a:ext cx="5040560" cy="5557571"/>
          </a:xfrm>
        </p:spPr>
      </p:pic>
    </p:spTree>
    <p:extLst>
      <p:ext uri="{BB962C8B-B14F-4D97-AF65-F5344CB8AC3E}">
        <p14:creationId xmlns:p14="http://schemas.microsoft.com/office/powerpoint/2010/main" val="2236520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389FD-400C-4911-936B-A6BE1704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Факторы патогенности дифтерийных палочек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CE9A0A-2428-474C-95C4-A7C87633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Факторы адгезии – для прикрепления к многослойному плоскому или реснитчатому эпителию ВДП</a:t>
            </a:r>
          </a:p>
          <a:p>
            <a:r>
              <a:rPr lang="ru-RU" dirty="0"/>
              <a:t>Ферменты </a:t>
            </a:r>
            <a:r>
              <a:rPr lang="ru-RU" dirty="0" err="1"/>
              <a:t>гиалуронидаза</a:t>
            </a:r>
            <a:r>
              <a:rPr lang="ru-RU" dirty="0"/>
              <a:t>, протеазы, нейраминидаза</a:t>
            </a:r>
          </a:p>
          <a:p>
            <a:r>
              <a:rPr lang="ru-RU" dirty="0"/>
              <a:t>Главный фактор – дифтерийный экзотоксин</a:t>
            </a:r>
          </a:p>
        </p:txBody>
      </p:sp>
    </p:spTree>
    <p:extLst>
      <p:ext uri="{BB962C8B-B14F-4D97-AF65-F5344CB8AC3E}">
        <p14:creationId xmlns:p14="http://schemas.microsoft.com/office/powerpoint/2010/main" val="1948645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402</Words>
  <Application>Microsoft Office PowerPoint</Application>
  <PresentationFormat>Экран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Georgia</vt:lpstr>
      <vt:lpstr>Тема Office</vt:lpstr>
      <vt:lpstr>  Возбудители дифтерии, коклюша, гемофильной инфекции</vt:lpstr>
      <vt:lpstr>Важнейшие даты в истории борьбы с дифтерией</vt:lpstr>
      <vt:lpstr>Возбудитель дифтерии</vt:lpstr>
      <vt:lpstr>Презентация PowerPoint</vt:lpstr>
      <vt:lpstr>Представители рода коринебактерий</vt:lpstr>
      <vt:lpstr>Биовары  дифтерийных палочек</vt:lpstr>
      <vt:lpstr>Презентация PowerPoint</vt:lpstr>
      <vt:lpstr>Проба Пизу на фермент цистиназу</vt:lpstr>
      <vt:lpstr>Факторы патогенности дифтерийных палочек</vt:lpstr>
      <vt:lpstr>Дифтерия зева</vt:lpstr>
      <vt:lpstr>Поражение надпочечников</vt:lpstr>
      <vt:lpstr>Специфическая профилактика и лечение дифтерии</vt:lpstr>
      <vt:lpstr>Возбудитель коклюша</vt:lpstr>
      <vt:lpstr>Презентация PowerPoint</vt:lpstr>
      <vt:lpstr>Факторы вирулентности коклюшной палочки</vt:lpstr>
      <vt:lpstr>Проявления коклюша</vt:lpstr>
      <vt:lpstr>Лабораторная диагностика коклюша</vt:lpstr>
      <vt:lpstr>Специфическое лечение и профилактика коклюша</vt:lpstr>
      <vt:lpstr>Возбудитель гемофильной инфекции</vt:lpstr>
      <vt:lpstr>Презентация PowerPoint</vt:lpstr>
      <vt:lpstr>Презентация PowerPoint</vt:lpstr>
      <vt:lpstr>Факторы патогенности гемофильной палочки</vt:lpstr>
      <vt:lpstr>Клинические проявления гемофильной инфекции</vt:lpstr>
      <vt:lpstr>Лабораторная диагностика гемофильной инфекции</vt:lpstr>
      <vt:lpstr>Специфическая профилактика гемофильной инфекции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 – возбудители респираторных инфекционных заболеваний</dc:title>
  <dc:creator>Саша</dc:creator>
  <cp:lastModifiedBy>adaudova@mail.ru</cp:lastModifiedBy>
  <cp:revision>56</cp:revision>
  <dcterms:created xsi:type="dcterms:W3CDTF">2012-12-07T13:17:05Z</dcterms:created>
  <dcterms:modified xsi:type="dcterms:W3CDTF">2020-04-17T07:02:13Z</dcterms:modified>
</cp:coreProperties>
</file>