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80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361A-123E-4C8E-811A-7431F3045922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F1E-D584-48E7-BC6C-14093630E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658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361A-123E-4C8E-811A-7431F3045922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F1E-D584-48E7-BC6C-14093630E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52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361A-123E-4C8E-811A-7431F3045922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F1E-D584-48E7-BC6C-14093630E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636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786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132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2060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945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5484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91530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8838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55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361A-123E-4C8E-811A-7431F3045922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F1E-D584-48E7-BC6C-14093630E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3793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2439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883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96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361A-123E-4C8E-811A-7431F3045922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F1E-D584-48E7-BC6C-14093630E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79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361A-123E-4C8E-811A-7431F3045922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F1E-D584-48E7-BC6C-14093630E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96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361A-123E-4C8E-811A-7431F3045922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F1E-D584-48E7-BC6C-14093630E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141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361A-123E-4C8E-811A-7431F3045922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F1E-D584-48E7-BC6C-14093630E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944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361A-123E-4C8E-811A-7431F3045922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F1E-D584-48E7-BC6C-14093630E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69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361A-123E-4C8E-811A-7431F3045922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F1E-D584-48E7-BC6C-14093630E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034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361A-123E-4C8E-811A-7431F3045922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50F1E-D584-48E7-BC6C-14093630E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1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1361A-123E-4C8E-811A-7431F3045922}" type="datetimeFigureOut">
              <a:rPr lang="ru-RU" smtClean="0"/>
              <a:t>02.05.2020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50F1E-D584-48E7-BC6C-14093630E4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613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02.05.2020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72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69031"/>
            <a:ext cx="9144000" cy="130186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ФГБОУ ВО Астраханский ГМУ Минздрава России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Кафедра общественного здоровья и здравоохранения </a:t>
            </a:r>
            <a:br>
              <a:rPr lang="ru-RU" sz="2400" dirty="0" smtClean="0">
                <a:latin typeface="Georgia" panose="02040502050405020303" pitchFamily="18" charset="0"/>
              </a:rPr>
            </a:br>
            <a:r>
              <a:rPr lang="ru-RU" sz="2400" dirty="0" smtClean="0">
                <a:latin typeface="Georgia" panose="02040502050405020303" pitchFamily="18" charset="0"/>
              </a:rPr>
              <a:t>с курсом последипломного образования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9877" y="1937361"/>
            <a:ext cx="9144000" cy="3607654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ОСНОВЫ ОРГАНИЗАЦИИ АМБЛАТОРНО-ПОЛИКЛИНИЧЕСКОЙ  И СТАЦИОНАРНОЙ ПОМОЩИ НАСЕЛЕНИЮ.</a:t>
            </a:r>
          </a:p>
          <a:p>
            <a:r>
              <a:rPr lang="ru-RU" sz="1600" dirty="0" smtClean="0"/>
              <a:t>Разработчик </a:t>
            </a:r>
          </a:p>
          <a:p>
            <a:r>
              <a:rPr lang="ru-RU" sz="1600" dirty="0" err="1" smtClean="0"/>
              <a:t>Д.м.н.Сердюков</a:t>
            </a:r>
            <a:r>
              <a:rPr lang="ru-RU" sz="1600" dirty="0" smtClean="0"/>
              <a:t> А.Г.</a:t>
            </a:r>
            <a:endParaRPr lang="ru-RU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6915" t="15654" r="84062" b="65030"/>
          <a:stretch/>
        </p:blipFill>
        <p:spPr>
          <a:xfrm>
            <a:off x="632577" y="269031"/>
            <a:ext cx="1200150" cy="18510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050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Основными задачами городской поликлиники </a:t>
            </a:r>
            <a:b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(поликлинического отделения городской больницы) </a:t>
            </a:r>
            <a:b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являются: </a:t>
            </a:r>
            <a:b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/>
              <a:t>оказание квалифицированной специализированной медицинской помощи населению непосредственно в поликлинике и на дому;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/>
              <a:t>организация и проведение среди прикрепленного населения комплекса профилактических мероприятий, направленных на снижение заболеваемости, инвалидности и смертности;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/>
              <a:t>осуществление диспансеризации населения и прежде всего лиц с повышенным риском заболеваний сердечнососудистой системы, онкологических и других болезней;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/>
              <a:t>организация и проведение мероприятий по санитарно-гигиеническому воспитанию населения, пропаганде здорового образа жизни.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65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644769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ДЛЯ ОСУЩЕСТВЛЕНИЯ ЭТИХ ЗАДАЧ ПОЛИКЛИНИКА ОРГАНИЗУЕТ:</a:t>
            </a:r>
            <a:endParaRPr lang="ru-RU" sz="2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4770"/>
            <a:ext cx="10515600" cy="5989394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2000" dirty="0"/>
              <a:t>оказание первой и неотложной медицинской помощи, больным при острых и внезапных заболеваниях, травмах, отравлениях;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2000" dirty="0"/>
              <a:t>оказание врачебной помощи на амбулаторном приеме в поликлинике и на дому;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2000" dirty="0"/>
              <a:t>квалифицированное обследование пациентов;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2000" dirty="0"/>
              <a:t>направление на стационарное лечение;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2000" dirty="0"/>
              <a:t>восстановительное лечение больных и все виды профилактических осмотров;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2000" dirty="0"/>
              <a:t>диспансеризацию населения;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2000" dirty="0"/>
              <a:t>противоэпидемические мероприятия (прививки, выявление инфекционных больных и т.д.);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2000" dirty="0"/>
              <a:t>экспертизу временной и стойкой утраты трудоспособности, выдачу и продление листков нетрудоспособности;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2000" dirty="0"/>
              <a:t>направление на медико-социальную экспертизу лиц с признаками стойкой утраты трудоспособности;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2000" dirty="0"/>
              <a:t>отбор и направление на санаторно-курортное лечение;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2000" dirty="0"/>
              <a:t>санитарно-просветительную работу среди населения;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2000" dirty="0"/>
              <a:t>учет деятельности персонала и подразделений, составление отчетов по формам, утвержденным МЗ РФ, и анализ статистических данных;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sz="2000" dirty="0"/>
              <a:t>мероприятия по повышению квалификации врачей и среднего медицинского персонала.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82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617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Структура </a:t>
            </a:r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городской поликлиники для взрослых:</a:t>
            </a:r>
            <a:b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4031"/>
            <a:ext cx="10515600" cy="5509846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 smtClean="0"/>
              <a:t>Руководство </a:t>
            </a:r>
            <a:r>
              <a:rPr lang="ru-RU" dirty="0"/>
              <a:t>поликлиники;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/>
              <a:t>Регистратура;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/>
              <a:t>Отделение профилактики - смотровой женский кабинет, кабинеты доврачебного приема, диспансеризации, санитарного просвещения и гигиенического воспитания населения;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/>
              <a:t>Лечебно-профилактические подразделения – терапевтическое отделение, хирургическое, офтальмологическое, урологическое и др. специализированные отделения (кабинеты), отделение восстановительного лечения, дневной стационар и т.д.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/>
              <a:t>Вспомогательные лечебно-диагностические подразделения -рентгенологическое отделение (кабинет), клинико-биохимическая лаборатория, отделения функциональной диагностики, эндоскопический кабинет, аптека и др.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/>
              <a:t>Кабинет для оформления медицинской документации, учета и медицинской статистики.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/>
              <a:t>Административно-хозяйственная часть.</a:t>
            </a:r>
          </a:p>
          <a:p>
            <a:r>
              <a:rPr lang="ru-RU" dirty="0"/>
              <a:t>Структура поликлиники определяется ее мощностью, а также численностью обслуживаемого населения.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35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Регистратура:</a:t>
            </a:r>
            <a:br>
              <a:rPr lang="ru-RU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ru-RU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/>
              <a:t>талонная система,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 err="1"/>
              <a:t>самозапись</a:t>
            </a:r>
            <a:r>
              <a:rPr lang="ru-RU" dirty="0"/>
              <a:t>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/>
              <a:t>комбинированный метод.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   В настоящее время внедряется в практику электронная регистратура, посредством которой каждый пациент может записаться самостоятельно на прием к специалистам с помощью интернета.</a:t>
            </a:r>
          </a:p>
        </p:txBody>
      </p:sp>
    </p:spTree>
    <p:extLst>
      <p:ext uri="{BB962C8B-B14F-4D97-AF65-F5344CB8AC3E}">
        <p14:creationId xmlns:p14="http://schemas.microsoft.com/office/powerpoint/2010/main" val="402527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ОСНОВНЫЕ ПРОБЛЕМЫ  ПЕРЕХОДА К ОРГАНИЗАЦИИ ПЕРВИЧНОЙ МЕДИЦИНСКОЙ ПОМОЩИ ПО ПРИНЦИПУ ВРАЧА ОБЩЕЙ ПРАКТИКИ (СЕМЕЙНОГО ВРАЧА)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  <a:defRPr/>
            </a:pPr>
            <a:r>
              <a:rPr lang="ru-RU" sz="2400" dirty="0"/>
              <a:t> Деятельность врача общей практики определяется </a:t>
            </a:r>
          </a:p>
          <a:p>
            <a:pPr algn="ctr">
              <a:buNone/>
              <a:defRPr/>
            </a:pPr>
            <a:r>
              <a:rPr lang="ru-RU" sz="2400" dirty="0"/>
              <a:t>Приказом Министерства здравоохранения РФ № 237 от 28.03.92 г. «О поэтапном переходе к организации первичной медицинской помощи по принципу врача общей практики (семейного врача)»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sz="2400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b="1" dirty="0"/>
              <a:t>Врач общей практики - </a:t>
            </a:r>
            <a:r>
              <a:rPr lang="ru-RU" dirty="0"/>
              <a:t>это </a:t>
            </a:r>
          </a:p>
          <a:p>
            <a:pPr>
              <a:lnSpc>
                <a:spcPct val="80000"/>
              </a:lnSpc>
              <a:defRPr/>
            </a:pP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1) специалист с высшим медицинским образованием, имеющий юридическое право оказывать первичную многопрофильную медико-социальную помощь населению; </a:t>
            </a:r>
          </a:p>
          <a:p>
            <a:pPr>
              <a:lnSpc>
                <a:spcPct val="80000"/>
              </a:lnSpc>
              <a:defRPr/>
            </a:pP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2) лицензированный выпускник медицинского вуза, который обеспечивает индивидуальное первичное и непрерывное медицинское обслуживание отдельных лиц, семей и населения, независимо от пола возраста или вида заболевания.</a:t>
            </a:r>
          </a:p>
        </p:txBody>
      </p:sp>
    </p:spTree>
    <p:extLst>
      <p:ext uri="{BB962C8B-B14F-4D97-AF65-F5344CB8AC3E}">
        <p14:creationId xmlns:p14="http://schemas.microsoft.com/office/powerpoint/2010/main" val="137489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9136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20615"/>
            <a:ext cx="10515600" cy="5356348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ь"/>
              <a:defRPr/>
            </a:pPr>
            <a:r>
              <a:rPr lang="ru-RU" dirty="0"/>
              <a:t>Врач общей практики должен иметь </a:t>
            </a:r>
            <a:r>
              <a:rPr lang="ru-RU" b="1" dirty="0"/>
              <a:t>базовое терапевтическое образование</a:t>
            </a:r>
            <a:r>
              <a:rPr lang="ru-RU" dirty="0"/>
              <a:t>, но в отличие от участкового врача-терапевта значительно расширяется объем его деятельности, поэтому он должен иметь знания по смежным специальностям, владеть практическими навыками для осуществления различных методов диагностики и лечения, выполняемых в настоящее время узкими специалистами амбулаторно-поликлинических учреждений.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ь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ь"/>
              <a:defRPr/>
            </a:pPr>
            <a:r>
              <a:rPr lang="ru-RU" dirty="0"/>
              <a:t>   Он должен владеть диагностикой не только терапевтических заболеваний, но уметь поставить правильный диагноз и при заболеваниях нервной системы, хирургических болезнях, заболеваниях органов зрения, ЛОР-патологии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07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БОЛЬНИЦА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лечебно профилактическое</a:t>
            </a:r>
          </a:p>
          <a:p>
            <a:pPr algn="ctr">
              <a:buNone/>
            </a:pPr>
            <a:r>
              <a:rPr lang="ru-RU" dirty="0" smtClean="0"/>
              <a:t>Учреждение</a:t>
            </a:r>
          </a:p>
          <a:p>
            <a:pPr algn="ctr">
              <a:buNone/>
            </a:pPr>
            <a:r>
              <a:rPr lang="ru-RU" dirty="0" smtClean="0"/>
              <a:t>оказывающее населению</a:t>
            </a:r>
          </a:p>
          <a:p>
            <a:pPr algn="ctr">
              <a:buNone/>
            </a:pPr>
            <a:r>
              <a:rPr lang="ru-RU" dirty="0" smtClean="0"/>
              <a:t>квалифицированную специализированную стационарную  медицинскую помощь.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5787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ФУНКЦИИ СОВРЕМЕННОЙ БОЛЬНИЦЫ(по ВОЗ):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Восстановительные</a:t>
            </a:r>
            <a:r>
              <a:rPr lang="ru-RU" dirty="0" smtClean="0"/>
              <a:t>: диагностика и лечение заболеваний и неотложная помощь.</a:t>
            </a:r>
          </a:p>
          <a:p>
            <a:r>
              <a:rPr lang="ru-RU" b="1" dirty="0" smtClean="0"/>
              <a:t>Профилактические</a:t>
            </a:r>
            <a:r>
              <a:rPr lang="ru-RU" dirty="0" smtClean="0"/>
              <a:t>: лечебно-оздоровительная деятельность, профилактика инфекционных и хронических заболеваний, инвалидности.</a:t>
            </a:r>
          </a:p>
          <a:p>
            <a:r>
              <a:rPr lang="ru-RU" b="1" dirty="0" smtClean="0"/>
              <a:t>Учебные </a:t>
            </a:r>
            <a:r>
              <a:rPr lang="ru-RU" dirty="0" smtClean="0"/>
              <a:t>: подготовка медицинского персонала и его последипломная специализация.</a:t>
            </a:r>
          </a:p>
          <a:p>
            <a:r>
              <a:rPr lang="ru-RU" b="1" dirty="0" smtClean="0"/>
              <a:t>Научно-исследовательские.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57032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ПРИЕМУЩЕСТВА КРУПНЫХ БОЛЬНИЦ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Большие возможности развития специализированных, в т.ч. Узкоспециализированных, видов медицинской помощи.</a:t>
            </a:r>
          </a:p>
          <a:p>
            <a:r>
              <a:rPr lang="ru-RU" dirty="0" smtClean="0"/>
              <a:t>Более рациональное использование высококвалифицированных кадров, дорогостоящего оборудования, медицинской техники, вспомогательных лечебно-диагностических отделений и служб.</a:t>
            </a:r>
          </a:p>
          <a:p>
            <a:r>
              <a:rPr lang="ru-RU" dirty="0" smtClean="0"/>
              <a:t>Определенные экономические преимущества.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41446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ЗАДАЧИ ГОРОДСКОЙ  БОЛЬНИЦЫ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Оказание квалифицированной лечебно- профилактической помощи по программе государственных гарантий обеспечения населения  бесплатной медпомощью, а также по программам ДМС.</a:t>
            </a:r>
          </a:p>
          <a:p>
            <a:r>
              <a:rPr lang="ru-RU" dirty="0" smtClean="0"/>
              <a:t>Внедрение современных методов профилактики, диагностики и лечения на основе достижения мед. Науки и техники, а также передового опыта других ЛПУ.</a:t>
            </a:r>
          </a:p>
          <a:p>
            <a:r>
              <a:rPr lang="ru-RU" dirty="0" smtClean="0"/>
              <a:t>Развитие и совершенствование организационных форм и методов работы учреждения, повышение качества лечебно-профилактической помощи.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6829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2739"/>
            <a:ext cx="10515600" cy="65649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Первичная медико-санитарная    помощь(ПМСП) </a:t>
            </a:r>
            <a:r>
              <a:rPr lang="ru-RU" b="1" dirty="0" smtClean="0"/>
              <a:t>-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79230"/>
            <a:ext cx="10515600" cy="529773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3800" dirty="0" smtClean="0"/>
              <a:t>первый уровень контакта отдельных лиц, семьи и общества с национальной системой здравоохранения и одновременно первый этап непрерывного процесса охраны здоровья народа, включающий лечение наиболее распространенных болезней, травм, отравлений и других неотложных состояний, проведение санитарно-гигиенических и противоэпидемических мероприятий, медицинскую профилактику важнейших заболеваний, санитарно-гигиеническое образование, меры по охране семьи, материнства, отцовства и детства.</a:t>
            </a:r>
          </a:p>
          <a:p>
            <a:pPr marL="0" indent="0" algn="ctr">
              <a:lnSpc>
                <a:spcPct val="120000"/>
              </a:lnSpc>
              <a:buNone/>
            </a:pPr>
            <a:endParaRPr lang="ru-RU" sz="3800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ru-RU" b="1" i="1" dirty="0"/>
              <a:t> </a:t>
            </a:r>
            <a:r>
              <a:rPr lang="ru-RU" sz="2600" b="1" dirty="0"/>
              <a:t>ПМСП должна удовлетворять основные потребности населения в области здравоохранения: </a:t>
            </a: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/>
              <a:t>укрепление здоровья;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/>
              <a:t>лечение;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/>
              <a:t>реабилитация и поддержка;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/>
              <a:t>содействие в само- и взаимопомощи.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257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ГОСПИТАЛИЗАЦИЯ-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это помещение человека в стационар, если он нуждается в оказании медицинской лечебной помощи либо обследовании.</a:t>
            </a:r>
          </a:p>
          <a:p>
            <a:r>
              <a:rPr lang="ru-RU" sz="3300" b="1" dirty="0"/>
              <a:t>ОСНОВНЫЕ ВИДЫ  ГОСПИТАЛИЗАЦИИ  ПАЦИЕНТОВ:</a:t>
            </a:r>
          </a:p>
          <a:p>
            <a:r>
              <a:rPr lang="ru-RU" b="1" dirty="0" smtClean="0"/>
              <a:t>1 ЭКСТРЕННАЯ ГОСПИТАЛИЗАЦИЯ - человек</a:t>
            </a:r>
            <a:endParaRPr lang="ru-RU" dirty="0" smtClean="0"/>
          </a:p>
          <a:p>
            <a:r>
              <a:rPr lang="ru-RU" dirty="0" smtClean="0"/>
              <a:t>находится в остром состоянии, которое несет в себе серьезную угрозу его здоровью или жизни.</a:t>
            </a:r>
          </a:p>
          <a:p>
            <a:r>
              <a:rPr lang="ru-RU" b="1" dirty="0" smtClean="0"/>
              <a:t>2 ПЛАНОВАЯ ГОСПИТАЛИЗАЦИЯ </a:t>
            </a:r>
            <a:r>
              <a:rPr lang="ru-RU" dirty="0" smtClean="0"/>
              <a:t>- срок помещения в больницу заранее оговаривается с врачом.</a:t>
            </a:r>
          </a:p>
          <a:p>
            <a:r>
              <a:rPr lang="ru-RU" b="1" dirty="0" smtClean="0"/>
              <a:t>3 Самостоятельное обращение больного </a:t>
            </a:r>
            <a:r>
              <a:rPr lang="ru-RU" dirty="0" smtClean="0"/>
              <a:t>по экстренным показаниям.</a:t>
            </a:r>
          </a:p>
        </p:txBody>
      </p:sp>
    </p:spTree>
    <p:extLst>
      <p:ext uri="{BB962C8B-B14F-4D97-AF65-F5344CB8AC3E}">
        <p14:creationId xmlns:p14="http://schemas.microsoft.com/office/powerpoint/2010/main" val="7851370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14290"/>
            <a:ext cx="8229600" cy="1143008"/>
          </a:xfrm>
        </p:spPr>
        <p:txBody>
          <a:bodyPr>
            <a:normAutofit/>
          </a:bodyPr>
          <a:lstStyle/>
          <a:p>
            <a:r>
              <a:rPr lang="ru-RU" sz="3200" b="1" dirty="0"/>
              <a:t>ПУТИ ГОСПИТАЛИЗАЦИИ ГРАЖДАНИНА В БОЛЬНИЧНОЕ УЧРЕЖДЕНИЕ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100" b="1" dirty="0"/>
              <a:t>МАШИНОЙ СКОРОЙ МЕДИЦИНСКОЙ ПОМОЩИ:</a:t>
            </a:r>
          </a:p>
          <a:p>
            <a:r>
              <a:rPr lang="ru-RU" sz="3100" dirty="0"/>
              <a:t>при несчастных случаях, травмах, острых заболеваниях и обострении хронических заболеваний.</a:t>
            </a:r>
          </a:p>
          <a:p>
            <a:r>
              <a:rPr lang="ru-RU" sz="3100" b="1" dirty="0"/>
              <a:t>ПО НАПРАВЛЕНИЮ АМБУЛАТОРНО- ПОЛИКЛИНИЧЕСКОГО УЧРЕЖДЕНИЯ:  </a:t>
            </a:r>
            <a:r>
              <a:rPr lang="ru-RU" sz="3100" dirty="0"/>
              <a:t>при плановой госпитализации.</a:t>
            </a:r>
            <a:r>
              <a:rPr lang="ru-RU" sz="3100" b="1" dirty="0"/>
              <a:t> </a:t>
            </a:r>
            <a:endParaRPr lang="ru-RU" sz="3100" dirty="0"/>
          </a:p>
          <a:p>
            <a:r>
              <a:rPr lang="ru-RU" sz="3100" b="1" dirty="0"/>
              <a:t>ГОСПИТАЛИЗАЦИЯ «САМОТЁКОМ»:  </a:t>
            </a:r>
            <a:r>
              <a:rPr lang="ru-RU" sz="3100" dirty="0"/>
              <a:t>при самостоятельном обращении пациента в приемное отделение стационара в случае ухудшения его самочувствия.</a:t>
            </a:r>
          </a:p>
          <a:p>
            <a:r>
              <a:rPr lang="ru-RU" sz="3100" b="1" dirty="0"/>
              <a:t>ПЕРЕВОД В ДРУГОЕ МЕДУЧРЕЖДЕНИЕ:  </a:t>
            </a:r>
            <a:r>
              <a:rPr lang="ru-RU" sz="3100" dirty="0"/>
              <a:t>при необходимости специализированной помощи или временном закрытии медицинской организации, где пациент находился до этого.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70608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ВЫБОР СТАЦИОНАРА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81200" y="1000108"/>
            <a:ext cx="8229600" cy="5857892"/>
          </a:xfrm>
        </p:spPr>
        <p:txBody>
          <a:bodyPr>
            <a:normAutofit fontScale="25000" lnSpcReduction="20000"/>
          </a:bodyPr>
          <a:lstStyle/>
          <a:p>
            <a:r>
              <a:rPr lang="ru-RU" sz="7200" b="1" dirty="0"/>
              <a:t>ПРИ ПЛАНОВОЙ ГОСПИТАЛИЗАЦИИ выбор медицинской организации осуществляется по направлению лечащего врача. Если в реализации территориальной программы госгарантий принимают участие несколько медицинских организаций соответствующего профиля, лечащий </a:t>
            </a:r>
            <a:r>
              <a:rPr lang="ru-RU" sz="7200" dirty="0"/>
              <a:t>врач обязан проинформировать пациента о том, в каких именно стационарах, работающих в системе ОМС, оказывается нужная медицинская помощь, и дать направление в тот стационар, который выбрал пациент</a:t>
            </a:r>
            <a:r>
              <a:rPr lang="ru-RU" sz="7200" b="1" dirty="0"/>
              <a:t>.</a:t>
            </a:r>
            <a:r>
              <a:rPr lang="ru-RU" sz="7200" b="1" baseline="30000" dirty="0"/>
              <a:t>2</a:t>
            </a:r>
            <a:endParaRPr lang="ru-RU" sz="7200" dirty="0"/>
          </a:p>
          <a:p>
            <a:r>
              <a:rPr lang="ru-RU" sz="7200" b="1" dirty="0"/>
              <a:t>ПРИ ЭКСТРЕННОЙ ГОСПИТАЛИЗАЦИИ </a:t>
            </a:r>
            <a:r>
              <a:rPr lang="ru-RU" sz="7200" dirty="0"/>
              <a:t>право выбора стационара в системе ОМС действует только если речь не идет об угрозе жизни пациента. При состоянии, угрожающем жизни, пациента обязаны доставить как можно скорее в ближайший стационар, оказывающий помощь необходимого профиля.</a:t>
            </a:r>
          </a:p>
          <a:p>
            <a:r>
              <a:rPr lang="ru-RU" sz="7200" dirty="0"/>
              <a:t>Во всех остальных случаях пациент вправе задать вопрос о том, куда его планируют госпитализировать, напомнить о своем праве выбора, и ему обязаны предложить на выбор не менее двух больниц. Врач скорой помощи вправе отказать в удовлетворении требования пациента о госпитализации в конкретный стационар, расположенный на другом конце города, если поблизости есть несколько больниц, имеющих отделения необходимого профиля.</a:t>
            </a:r>
          </a:p>
          <a:p>
            <a:pPr lvl="0"/>
            <a:r>
              <a:rPr lang="ru-RU" sz="7200" dirty="0"/>
              <a:t>Федеральный закон № 323-ФЗ «Об основах охраны здоровья граждан Российской Федерации».</a:t>
            </a:r>
          </a:p>
          <a:p>
            <a:pPr lvl="0"/>
            <a:r>
              <a:rPr lang="ru-RU" sz="7200" dirty="0"/>
              <a:t>Приказ </a:t>
            </a:r>
            <a:r>
              <a:rPr lang="ru-RU" sz="7200" dirty="0" err="1"/>
              <a:t>Минздравсоцразвития</a:t>
            </a:r>
            <a:r>
              <a:rPr lang="ru-RU" sz="7200" dirty="0"/>
              <a:t> России № 406н «Об утверждении Порядка выбора гражданином медицинской организации при оказании ему медицинской помощи в рамках программы государственных гарантий бесплатного оказания гражданам медицинской помощи».</a:t>
            </a:r>
          </a:p>
          <a:p>
            <a:r>
              <a:rPr lang="ru-RU" sz="7200" dirty="0"/>
              <a:t>	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491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158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ПОКАЗАНИЯ К ГОСПИТАЛИЗАЦИИ И СРОКИ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ЭКСТРЕННАЯ ГОСПИТАЛИЗАЦИЯ.</a:t>
            </a:r>
          </a:p>
          <a:p>
            <a:r>
              <a:rPr lang="ru-RU" dirty="0" smtClean="0"/>
              <a:t>Острые заболевания, обострения хронических болезней, состояния, требующие интенсивной терапии и круглосуточного медицинского наблюдения, иные состояния, угрожающие жизни и здоровью пациента или жизни и здоровью окружающих.</a:t>
            </a:r>
          </a:p>
          <a:p>
            <a:r>
              <a:rPr lang="ru-RU" dirty="0" smtClean="0"/>
              <a:t>Экстренная стационарная медицинская помощь оказывается безотлагательно - круглосуточно и беспрепятственно. Полис ОМС в таких случаях не требуется!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2564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ПОКАЗАНИЯ К ГОСПИТАЛИЗАЦИИ И СРОКИ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24034" y="1142984"/>
            <a:ext cx="8186766" cy="5286412"/>
          </a:xfrm>
        </p:spPr>
        <p:txBody>
          <a:bodyPr>
            <a:noAutofit/>
          </a:bodyPr>
          <a:lstStyle/>
          <a:p>
            <a:r>
              <a:rPr lang="ru-RU" sz="1800" b="1" dirty="0"/>
              <a:t>ПЛАНОВАЯ ГОСПИТАЛИЗАЦИЯ </a:t>
            </a:r>
            <a:r>
              <a:rPr lang="ru-RU" sz="1800" dirty="0"/>
              <a:t>- проведение диагностики и лечения, требующих круглосуточного медицинского наблюдения. Данному виду лечения в стационаре предшествует обследование у специалистов. Плановая госпитализация осуществляется в сроки, установленные территориальной программой госгарантий оказания медпомощи, но не более чем через 30 дней с момента выдачи лечащим врачом направления на госпитализацию (за исключением высокотехнологичной медицинской помощи).</a:t>
            </a:r>
          </a:p>
          <a:p>
            <a:r>
              <a:rPr lang="ru-RU" sz="1800" b="1" dirty="0"/>
              <a:t>ПЕРЕЧЕНЬ ДОКУМЕНТОВ</a:t>
            </a:r>
          </a:p>
          <a:p>
            <a:r>
              <a:rPr lang="ru-RU" sz="1800" b="1" dirty="0"/>
              <a:t>ДЛЯ ПЛАНОВОЙ ГОСПИТАЛИЗАЦИИ:   </a:t>
            </a:r>
            <a:r>
              <a:rPr lang="ru-RU" sz="1800" dirty="0"/>
              <a:t>направление, паспорт, действующий страховой полис ОМС.</a:t>
            </a:r>
          </a:p>
          <a:p>
            <a:r>
              <a:rPr lang="ru-RU" sz="1800" b="1" dirty="0"/>
              <a:t>АНАЛИЗЫ:</a:t>
            </a:r>
            <a:r>
              <a:rPr lang="ru-RU" sz="1800" dirty="0"/>
              <a:t> общий анализ крови, общий анализ мочи, общий анализ кала, флюорография, ЭКГ, исследование крови на ВИЧ, RW, </a:t>
            </a:r>
            <a:r>
              <a:rPr lang="ru-RU" sz="1800" dirty="0" err="1"/>
              <a:t>HBs</a:t>
            </a:r>
            <a:r>
              <a:rPr lang="ru-RU" sz="1800" dirty="0"/>
              <a:t>- </a:t>
            </a:r>
            <a:r>
              <a:rPr lang="ru-RU" sz="1800" dirty="0" err="1"/>
              <a:t>Ag</a:t>
            </a:r>
            <a:r>
              <a:rPr lang="ru-RU" sz="1800" dirty="0"/>
              <a:t>, HCV.</a:t>
            </a:r>
          </a:p>
          <a:p>
            <a:r>
              <a:rPr lang="ru-RU" sz="1800" b="1" dirty="0"/>
              <a:t>В случае нарушения сроков госпитализации пациенту должны обеспечить получение необходимой медицинской помощи в других медицинских организациях, работающих в системе ОМС.</a:t>
            </a:r>
          </a:p>
          <a:p>
            <a:r>
              <a:rPr lang="ru-RU" sz="1800" b="1" dirty="0"/>
              <a:t>Если сроки нарушаются, необходимо сразу же обращаться к сотрудникам страховой медицинской организации, в которой застрахован пациент, или в территориальный фонд ОМС.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17870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СТРУКТКРА УПРАВЛЕНИЯ БОЛЬНИЦЫ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Главный врач</a:t>
            </a:r>
          </a:p>
          <a:p>
            <a:r>
              <a:rPr lang="ru-RU" dirty="0" smtClean="0"/>
              <a:t>Заместители главного врача</a:t>
            </a:r>
          </a:p>
          <a:p>
            <a:r>
              <a:rPr lang="ru-RU" dirty="0" smtClean="0"/>
              <a:t>Бухгалтерия</a:t>
            </a:r>
          </a:p>
          <a:p>
            <a:r>
              <a:rPr lang="ru-RU" dirty="0" smtClean="0"/>
              <a:t>Канцелярия</a:t>
            </a:r>
          </a:p>
          <a:p>
            <a:r>
              <a:rPr lang="ru-RU" dirty="0" smtClean="0"/>
              <a:t>Кабинет или отдел медицинской статистики</a:t>
            </a:r>
          </a:p>
          <a:p>
            <a:r>
              <a:rPr lang="ru-RU" dirty="0" smtClean="0"/>
              <a:t>Страховой отдел.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932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Задачи приемного отделения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Прием больных, постановка диагноза и решение вопроса о необходимости госпитализации.</a:t>
            </a:r>
          </a:p>
          <a:p>
            <a:r>
              <a:rPr lang="ru-RU" dirty="0" smtClean="0"/>
              <a:t>Регистрация больных и учет их движения в стационаре</a:t>
            </a:r>
          </a:p>
          <a:p>
            <a:r>
              <a:rPr lang="ru-RU" dirty="0" smtClean="0"/>
              <a:t>Медицинская сортировка больных</a:t>
            </a:r>
          </a:p>
          <a:p>
            <a:r>
              <a:rPr lang="ru-RU" dirty="0" smtClean="0"/>
              <a:t>Оказание при необходимости неотложной медицинской помощи</a:t>
            </a:r>
          </a:p>
          <a:p>
            <a:r>
              <a:rPr lang="ru-RU" dirty="0" smtClean="0"/>
              <a:t>Санитарная обработка больных</a:t>
            </a:r>
          </a:p>
          <a:p>
            <a:r>
              <a:rPr lang="ru-RU" dirty="0" smtClean="0"/>
              <a:t>Выполнение функций справочного центра о состоянии больных.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820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Функции врача приемного отделения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Тщательный сбор анамнеза</a:t>
            </a:r>
          </a:p>
          <a:p>
            <a:r>
              <a:rPr lang="ru-RU" dirty="0" smtClean="0"/>
              <a:t>Осмотр и врачебное исследование больного</a:t>
            </a:r>
          </a:p>
          <a:p>
            <a:r>
              <a:rPr lang="ru-RU" dirty="0" smtClean="0"/>
              <a:t>Установка предварительного диагноза</a:t>
            </a:r>
          </a:p>
          <a:p>
            <a:r>
              <a:rPr lang="ru-RU" dirty="0" smtClean="0"/>
              <a:t>Назначение и проведение необходимого лечения</a:t>
            </a:r>
          </a:p>
          <a:p>
            <a:r>
              <a:rPr lang="ru-RU" dirty="0" smtClean="0"/>
              <a:t>Направление больного в соответствующее отделение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497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Функции карты стационарного больного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Практическая- в ней сосредоточена основная лечебно-диагностическая информация о больном, отражается динамика течения заболевания.</a:t>
            </a:r>
          </a:p>
          <a:p>
            <a:r>
              <a:rPr lang="ru-RU" dirty="0" smtClean="0"/>
              <a:t>Педагогическая- для обучения студентов, ординаторов, аспирантов, медсестер.</a:t>
            </a:r>
          </a:p>
          <a:p>
            <a:r>
              <a:rPr lang="ru-RU" dirty="0" smtClean="0"/>
              <a:t>Научная- многие научные клинико-статистические заключения основываются на ее данных.</a:t>
            </a:r>
          </a:p>
          <a:p>
            <a:r>
              <a:rPr lang="ru-RU" dirty="0" smtClean="0"/>
              <a:t>Юридическая- ряде случае служит основным документом, являющимся главным свидетелем обвинения или защиты врача, </a:t>
            </a:r>
            <a:r>
              <a:rPr lang="ru-RU" dirty="0" err="1" smtClean="0"/>
              <a:t>мед.персонала</a:t>
            </a:r>
            <a:r>
              <a:rPr lang="ru-RU" dirty="0" smtClean="0"/>
              <a:t>, когда возникает необходимость судебно-медицинского разбирательства.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380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Основные показатели деятельности стационара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Среднегодовая занятость койки (330-340 дней; город, 310-320 дней; село)</a:t>
            </a:r>
          </a:p>
          <a:p>
            <a:r>
              <a:rPr lang="ru-RU" dirty="0" smtClean="0"/>
              <a:t>Оборот койки (8-9)</a:t>
            </a:r>
          </a:p>
          <a:p>
            <a:r>
              <a:rPr lang="ru-RU" dirty="0" smtClean="0"/>
              <a:t>Средняя длительность пребывания больного на койке (10-12 дней)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21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 </a:t>
            </a:r>
            <a:r>
              <a:rPr lang="ru-RU" b="1" dirty="0" smtClean="0"/>
              <a:t>ПМСП должна включать в себя следующие составляющие: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/>
              <a:t>санитарное просвещение по актуальным проблемам охраны здоровья, способам их решения, включая профилактику;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/>
              <a:t>обеспечение достаточным количеством продуктов питания, содействие рациональному питанию, снабжение достаточным количеством чистой питьевой воды;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/>
              <a:t>проведение основных санитарно-гигиенических мероприятий;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/>
              <a:t>охрана здоровья матери и ребенка, включая планирование семьи;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/>
              <a:t>вакцинация против основных инфекционных болезней;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/>
              <a:t>лечение распространенных заболеваний и травм;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/>
              <a:t>обеспечение основными лекарственными средствами. </a:t>
            </a:r>
          </a:p>
        </p:txBody>
      </p:sp>
    </p:spTree>
    <p:extLst>
      <p:ext uri="{BB962C8B-B14F-4D97-AF65-F5344CB8AC3E}">
        <p14:creationId xmlns:p14="http://schemas.microsoft.com/office/powerpoint/2010/main" val="437747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больнице строго должны соблюдаться  противоэпидемический и лечебно-охранительный  режимы. Контроль за соблюдением противоэпидемического режима  осуществляется специалистами территориальных органов </a:t>
            </a:r>
            <a:r>
              <a:rPr lang="ru-RU" dirty="0" err="1" smtClean="0"/>
              <a:t>Роспотребнадзора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Лечебно-охранительный режим – это система мер, направленных на создание оптимальных условий пребывания больных в больнице.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961596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Условия выписки пациентов из больницы: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полном его выздоровлении.</a:t>
            </a:r>
          </a:p>
          <a:p>
            <a:r>
              <a:rPr lang="ru-RU" dirty="0" smtClean="0"/>
              <a:t>При необходимости перевода в другие ЛПУ.</a:t>
            </a:r>
          </a:p>
          <a:p>
            <a:r>
              <a:rPr lang="ru-RU" dirty="0" smtClean="0"/>
              <a:t>При стойком улучшении состоянии больного, когда дальнейшая госпитализация уже не нужна.</a:t>
            </a:r>
          </a:p>
          <a:p>
            <a:r>
              <a:rPr lang="ru-RU" dirty="0" smtClean="0"/>
              <a:t>При хроническом течении заболевания, не поддающемся лечению в данном учреждении.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19139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2596" y="214290"/>
            <a:ext cx="8229600" cy="1143000"/>
          </a:xfrm>
        </p:spPr>
        <p:txBody>
          <a:bodyPr>
            <a:normAutofit/>
          </a:bodyPr>
          <a:lstStyle/>
          <a:p>
            <a:r>
              <a:rPr lang="ru-RU" sz="3100" dirty="0"/>
              <a:t>СТАЦИОНАРЗАМЕЩАЮЩИЕ ФОРМЫ ОРГАНИЗАЦИИ МЕДИЦИНСКОЙ ПОМОЩИ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Дневные стационары на базе амбулаторно – поликлинических учреждений.</a:t>
            </a:r>
          </a:p>
          <a:p>
            <a:r>
              <a:rPr lang="ru-RU" dirty="0" smtClean="0"/>
              <a:t>Дневные стационары на базе больничных учреждений </a:t>
            </a:r>
          </a:p>
          <a:p>
            <a:r>
              <a:rPr lang="ru-RU" dirty="0" smtClean="0"/>
              <a:t>Стационар на дому.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1634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b="1" dirty="0"/>
              <a:t>ДНЕВНОЙ СТАЦИОНАР ОРГАНИЗУЕТСЯ ДЛЯ ОСУЩЕСТВЛЕНИЯ ЛЕЧЕБНЫХ</a:t>
            </a:r>
            <a:br>
              <a:rPr lang="ru-RU" sz="2000" b="1" dirty="0"/>
            </a:br>
            <a:r>
              <a:rPr lang="ru-RU" sz="2000" b="1" dirty="0"/>
              <a:t>И ДИАГНОСТИЧЕСКИХ МЕРОПРИЯТИЙ ПРИ ЗАБОЛЕВАНИЯХ И СОСТОЯНИЯХ,</a:t>
            </a:r>
            <a:br>
              <a:rPr lang="ru-RU" sz="2000" b="1" dirty="0"/>
            </a:br>
            <a:r>
              <a:rPr lang="ru-RU" sz="2000" b="1" dirty="0"/>
              <a:t>НЕ ТРЕБУЮЩИХ КРУГЛОСУТОЧНОГО МЕДИЦИНСКОГО НАБЛЮДЕНИЯ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ОБЩИЕ ПОКАЗАНИЯ К ГОСПИТАЛИЗАЦИИ В ДНЕВНОЙ СТАЦИОНАР:</a:t>
            </a:r>
          </a:p>
          <a:p>
            <a:r>
              <a:rPr lang="ru-RU" dirty="0" smtClean="0"/>
              <a:t> Острые заболевания и обострения хронических заболеваний, не требующие круглосуточного наблюдения</a:t>
            </a:r>
          </a:p>
          <a:p>
            <a:r>
              <a:rPr lang="ru-RU" dirty="0" smtClean="0"/>
              <a:t> Проведения курса профилактического или реабилитационного лечения для пациентов, находящихся на диспансерном учете по поводу хронических заболеваний</a:t>
            </a:r>
          </a:p>
          <a:p>
            <a:r>
              <a:rPr lang="ru-RU" dirty="0" smtClean="0"/>
              <a:t>Необходимость оказания медицинских услуг в госпитальных условиях, например, при использовании лечебных средств, после применения, которых должно осуществляться врачебное наблюдение на протяжении определенного времени в связи с возможными неблагоприятными реакциями</a:t>
            </a:r>
          </a:p>
          <a:p>
            <a:r>
              <a:rPr lang="ru-RU" dirty="0" smtClean="0"/>
              <a:t>Назначения внутривенного капельного</a:t>
            </a:r>
            <a:br>
              <a:rPr lang="ru-RU" dirty="0" smtClean="0"/>
            </a:br>
            <a:r>
              <a:rPr lang="ru-RU" dirty="0" smtClean="0"/>
              <a:t>введения лекарственных средств, а также</a:t>
            </a:r>
            <a:br>
              <a:rPr lang="ru-RU" dirty="0" smtClean="0"/>
            </a:br>
            <a:r>
              <a:rPr lang="ru-RU" dirty="0" smtClean="0"/>
              <a:t>при введении медикаментов различными</a:t>
            </a:r>
            <a:br>
              <a:rPr lang="ru-RU" dirty="0" smtClean="0"/>
            </a:br>
            <a:r>
              <a:rPr lang="ru-RU" dirty="0" smtClean="0"/>
              <a:t>способами через определенные промежутки</a:t>
            </a:r>
            <a:br>
              <a:rPr lang="ru-RU" dirty="0" smtClean="0"/>
            </a:br>
            <a:r>
              <a:rPr lang="ru-RU" dirty="0" smtClean="0"/>
              <a:t>времени</a:t>
            </a:r>
          </a:p>
          <a:p>
            <a:r>
              <a:rPr lang="ru-RU" dirty="0" smtClean="0"/>
              <a:t>Назначение комплексного лечения с использованием физиотерапии, массажа лечебной физкультуры, после которых необходим отдых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7429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34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dirty="0"/>
              <a:t>ПОРЯДОК ГОСПИТАЛИЗАЦИИ В ДНЕВНОЙ СТАЦИОНАР: </a:t>
            </a:r>
            <a:r>
              <a:rPr lang="ru-RU" sz="2400" dirty="0"/>
              <a:t>направление в стационар дневного</a:t>
            </a:r>
            <a:br>
              <a:rPr lang="ru-RU" sz="2400" dirty="0"/>
            </a:br>
            <a:r>
              <a:rPr lang="ru-RU" sz="2400" dirty="0"/>
              <a:t>пребывания выдают врачи первичного звена</a:t>
            </a:r>
            <a:br>
              <a:rPr lang="ru-RU" sz="2400" dirty="0"/>
            </a:br>
            <a:r>
              <a:rPr lang="ru-RU" sz="2400" dirty="0"/>
              <a:t> госпитализация производится в плановом порядке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УСЛОВИЯ ПРЕБЫВАНИЯ В ДНЕВНОМ СТАЦИОНАРЕ</a:t>
            </a:r>
          </a:p>
          <a:p>
            <a:r>
              <a:rPr lang="ru-RU" dirty="0" smtClean="0"/>
              <a:t>размещение пациентов производится в палатах от 2 до 10 койко-мест</a:t>
            </a:r>
          </a:p>
          <a:p>
            <a:r>
              <a:rPr lang="ru-RU" dirty="0" smtClean="0"/>
              <a:t> проведение лечебно-диагностических манипуляций, лекарственное обеспечение осуществляется с момента поступления пациента в стационар</a:t>
            </a:r>
          </a:p>
          <a:p>
            <a:r>
              <a:rPr lang="ru-RU" dirty="0" smtClean="0"/>
              <a:t>лечащий врач обязан информировать больного, а в случаях лечения несовершеннолетних в возрасте до 15 лет - его родителей или законных представителей о ходе лечения, прогнозе, необходимом индивидуальном режиме.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16191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ОБЩИЙ ОБЪЕМ МЕДИЦИНСКОЙ ПОМОЩИ, ПРЕДУСМОТРЕННЫЙ В ДНЕВНОМ СТАЦИОНАРЕ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внутримышечные, подкожные и внутривенные инъекции</a:t>
            </a:r>
          </a:p>
          <a:p>
            <a:r>
              <a:rPr lang="ru-RU" dirty="0" smtClean="0"/>
              <a:t>внутривенные инфузии лекарственных растворов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наблюдение и лечение пациентов, закончивших стационарное лечение и выписанных в ранние сроки из стационара и получивших рекомендации о завершении терапии и реабилитации в условиях активного режима</a:t>
            </a:r>
          </a:p>
          <a:p>
            <a:r>
              <a:rPr lang="ru-RU" dirty="0" smtClean="0"/>
              <a:t>медицинское наблюдение за пациентами, перенесшими несложные оперативные вмешательства в стационарных условиях, после которых они не нуждаются в круглосуточном медицинском наблюдении (например, хирургическое лечение доброкачественных новообразований, вмешательство по поводу вросшего ногтя, неосложненных флегмон, панариция и пр.)</a:t>
            </a:r>
          </a:p>
          <a:p>
            <a:r>
              <a:rPr lang="ru-RU" dirty="0" smtClean="0"/>
              <a:t>ОБЕСПЕЧЕНИЕ ЛЕКАРСТВЕННЫМИ ПРЕПАРАТАМИ В ДНЕВНОМ СТАЦИОНАРЕ ОСУЩЕСТВЛЯЕТСЯ БЕСПЛАТНО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79648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ОТКАЗ ПРИ ПРИЕМЕ В ДНЕВНОЙ СТАЦИОНАР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случае отказа в госпитализации врач дневного стационара в журнале учета</a:t>
            </a:r>
            <a:br>
              <a:rPr lang="ru-RU" dirty="0" smtClean="0"/>
            </a:br>
            <a:r>
              <a:rPr lang="ru-RU" dirty="0" smtClean="0"/>
              <a:t>приема больных и отказов в госпитализации делает запись о причинах отказа</a:t>
            </a:r>
            <a:br>
              <a:rPr lang="ru-RU" dirty="0" smtClean="0"/>
            </a:br>
            <a:r>
              <a:rPr lang="ru-RU" dirty="0" smtClean="0"/>
              <a:t>в госпитализации и принятых мерах с письменным ознакомлением больного.</a:t>
            </a:r>
            <a:br>
              <a:rPr lang="ru-RU" dirty="0" smtClean="0"/>
            </a:br>
            <a:r>
              <a:rPr lang="ru-RU" dirty="0" smtClean="0"/>
              <a:t>В случае конфликтных ситуаций пациент имеет право обратиться</a:t>
            </a:r>
            <a:br>
              <a:rPr lang="ru-RU" dirty="0" smtClean="0"/>
            </a:br>
            <a:r>
              <a:rPr lang="ru-RU" dirty="0" smtClean="0"/>
              <a:t>в администрацию поликлиники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36426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Цель организации стационаров на дому.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Лечение острых форм заболеваний </a:t>
            </a:r>
          </a:p>
          <a:p>
            <a:r>
              <a:rPr lang="ru-RU" dirty="0" smtClean="0"/>
              <a:t>Долечивание и реабилитация хронических больных.</a:t>
            </a:r>
          </a:p>
          <a:p>
            <a:r>
              <a:rPr lang="ru-RU" dirty="0" smtClean="0"/>
              <a:t>Медико-социальная помощь престарелым</a:t>
            </a:r>
          </a:p>
          <a:p>
            <a:r>
              <a:rPr lang="ru-RU" dirty="0" smtClean="0"/>
              <a:t>Наблюдение и лечение лиц, перенесших несложные оперативные вмешательства.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053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Организация стационара  на дому включает: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Ежедневное наблюдение больного врачом</a:t>
            </a:r>
          </a:p>
          <a:p>
            <a:r>
              <a:rPr lang="ru-RU" dirty="0" smtClean="0"/>
              <a:t>Проведение лабораторно- диагностических обследований</a:t>
            </a:r>
          </a:p>
          <a:p>
            <a:r>
              <a:rPr lang="ru-RU" dirty="0" smtClean="0"/>
              <a:t>Проведение медикаментозной терапии и различных процедур</a:t>
            </a:r>
          </a:p>
          <a:p>
            <a:r>
              <a:rPr lang="ru-RU" b="1" dirty="0" smtClean="0"/>
              <a:t>Условия организации стационара на дому:</a:t>
            </a:r>
          </a:p>
          <a:p>
            <a:r>
              <a:rPr lang="ru-RU" dirty="0" smtClean="0"/>
              <a:t>Достаточная обеспеченность близлежащих аптек </a:t>
            </a:r>
            <a:r>
              <a:rPr lang="ru-RU" dirty="0" err="1" smtClean="0"/>
              <a:t>лек.средствами</a:t>
            </a:r>
            <a:endParaRPr lang="ru-RU" dirty="0" smtClean="0"/>
          </a:p>
          <a:p>
            <a:r>
              <a:rPr lang="ru-RU" dirty="0" smtClean="0"/>
              <a:t>Наличие родственников владеющих особенностями ухода  при данном виде патологии</a:t>
            </a:r>
          </a:p>
          <a:p>
            <a:r>
              <a:rPr lang="ru-RU" dirty="0" smtClean="0"/>
              <a:t>Наличие телефонной связи.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3428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414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России концепция ПМСП ориентирована преимущественно на оказание медицинской помощи в амбулаторно-поликлинических учреждениях.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719754"/>
            <a:ext cx="10515600" cy="3457209"/>
          </a:xfrm>
        </p:spPr>
        <p:txBody>
          <a:bodyPr/>
          <a:lstStyle/>
          <a:p>
            <a:pPr>
              <a:buNone/>
              <a:defRPr/>
            </a:pPr>
            <a:r>
              <a:rPr lang="ru-RU" dirty="0"/>
              <a:t>Виды действующих в стране учреждений здравоохранения перечислены в «Единой номенклатуре государственных и муниципальных учреждений здравоохранения» (приказ Министерства здравоохранения и социального развития РФ № 627 от 07.10.2005 г.)</a:t>
            </a:r>
          </a:p>
        </p:txBody>
      </p:sp>
    </p:spTree>
    <p:extLst>
      <p:ext uri="{BB962C8B-B14F-4D97-AF65-F5344CB8AC3E}">
        <p14:creationId xmlns:p14="http://schemas.microsoft.com/office/powerpoint/2010/main" val="97858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964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0985"/>
            <a:ext cx="10515600" cy="562597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ru-RU" b="1" dirty="0"/>
              <a:t>Амбулаторно-поликлиническая помощь</a:t>
            </a:r>
            <a:r>
              <a:rPr lang="ru-RU" sz="2400" dirty="0"/>
              <a:t> — </a:t>
            </a:r>
            <a:r>
              <a:rPr lang="ru-RU" dirty="0"/>
              <a:t>профилактическая, диагностическая, лечебная, реабилитационная и социальная помощь, оказываемая амбулаторно-поликлиническими учреждениями (включая общую/семейную практику) в установленных объемах.</a:t>
            </a:r>
            <a:endParaRPr lang="en-US" dirty="0"/>
          </a:p>
          <a:p>
            <a:pPr>
              <a:lnSpc>
                <a:spcPct val="80000"/>
              </a:lnSpc>
              <a:buNone/>
              <a:defRPr/>
            </a:pPr>
            <a:endParaRPr lang="ru-RU" b="1" dirty="0"/>
          </a:p>
          <a:p>
            <a:pPr algn="ctr">
              <a:lnSpc>
                <a:spcPct val="80000"/>
              </a:lnSpc>
              <a:buNone/>
              <a:defRPr/>
            </a:pPr>
            <a:r>
              <a:rPr lang="ru-RU" b="1" dirty="0"/>
              <a:t>Амбулаторно-поликлинические учреждения:</a:t>
            </a:r>
          </a:p>
          <a:p>
            <a:pPr algn="ctr">
              <a:lnSpc>
                <a:spcPct val="80000"/>
              </a:lnSpc>
              <a:buNone/>
              <a:defRPr/>
            </a:pPr>
            <a:endParaRPr lang="en-US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sz="2400" dirty="0"/>
              <a:t>    </a:t>
            </a:r>
            <a:r>
              <a:rPr lang="ru-RU" b="1" dirty="0"/>
              <a:t>Амбулатория;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b="1" dirty="0"/>
              <a:t>    Поликлиники;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b="1" dirty="0"/>
              <a:t>    Диспансеры;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b="1" dirty="0"/>
              <a:t>    Женские консультации;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  <a:defRPr/>
            </a:pPr>
            <a:r>
              <a:rPr lang="ru-RU" b="1" dirty="0"/>
              <a:t>    Здравпункты. 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b="1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sz="2400" b="1" dirty="0"/>
              <a:t>    </a:t>
            </a:r>
            <a:r>
              <a:rPr lang="ru-RU" b="1" dirty="0"/>
              <a:t>Амбулатория</a:t>
            </a:r>
            <a:r>
              <a:rPr lang="ru-RU" dirty="0"/>
              <a:t> отличается от </a:t>
            </a:r>
            <a:r>
              <a:rPr lang="ru-RU" b="1" dirty="0"/>
              <a:t>поликлиники</a:t>
            </a:r>
            <a:r>
              <a:rPr lang="ru-RU" dirty="0"/>
              <a:t> </a:t>
            </a:r>
            <a:r>
              <a:rPr lang="ru-RU" u="sng" dirty="0"/>
              <a:t>уровнем специализации медицинской помощи и объемом деятельности.</a:t>
            </a:r>
            <a:r>
              <a:rPr lang="ru-RU" dirty="0"/>
              <a:t> 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В амбулаториях прием ведется по таким основным специальностям, как терапия, хирургия, акушерство и гинекология, педиатрия.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985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7538" y="365126"/>
            <a:ext cx="10826262" cy="79546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ru-RU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Основные принципы амбулаторно-поликлинической помощи:</a:t>
            </a:r>
            <a:r>
              <a:rPr lang="ru-RU" sz="3600" b="1" i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60586"/>
            <a:ext cx="10515600" cy="554501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ru-RU" sz="1100" dirty="0"/>
              <a:t> </a:t>
            </a:r>
            <a:r>
              <a:rPr lang="ru-RU" sz="3200" b="1" dirty="0"/>
              <a:t>1.</a:t>
            </a:r>
            <a:r>
              <a:rPr lang="ru-RU" sz="3200" dirty="0"/>
              <a:t> </a:t>
            </a:r>
            <a:r>
              <a:rPr lang="ru-RU" sz="3200" b="1" dirty="0"/>
              <a:t>Участковый принцип –</a:t>
            </a:r>
            <a:r>
              <a:rPr lang="ru-RU" sz="3200" dirty="0"/>
              <a:t>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за учреждениями закреплены</a:t>
            </a:r>
            <a:r>
              <a:rPr lang="ru-RU" i="1" dirty="0"/>
              <a:t> </a:t>
            </a:r>
            <a:r>
              <a:rPr lang="ru-RU" dirty="0"/>
              <a:t>определенные территории, которые в свою очередь разделены на территориальные участки. Участки формируются в зависимости от численности населения: 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b="1" dirty="0"/>
              <a:t>терапевтические участки</a:t>
            </a:r>
            <a:r>
              <a:rPr lang="ru-RU" dirty="0"/>
              <a:t> формируются из расчета </a:t>
            </a:r>
            <a:r>
              <a:rPr lang="ru-RU" b="1" dirty="0"/>
              <a:t>1700 </a:t>
            </a:r>
            <a:r>
              <a:rPr lang="ru-RU" dirty="0"/>
              <a:t>жителей в возрасте 18 лет и старше;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dirty="0"/>
              <a:t> п</a:t>
            </a:r>
            <a:r>
              <a:rPr lang="ru-RU" b="1" dirty="0"/>
              <a:t>едиатрические</a:t>
            </a:r>
            <a:r>
              <a:rPr lang="ru-RU" dirty="0"/>
              <a:t> — из расчета </a:t>
            </a:r>
            <a:r>
              <a:rPr lang="ru-RU" b="1" dirty="0"/>
              <a:t>800 </a:t>
            </a:r>
            <a:r>
              <a:rPr lang="ru-RU" dirty="0"/>
              <a:t>детей и подростков в возрасте до 18 лет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endParaRPr lang="ru-RU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§"/>
              <a:defRPr/>
            </a:pPr>
            <a:r>
              <a:rPr lang="ru-RU" dirty="0"/>
              <a:t>  а</a:t>
            </a:r>
            <a:r>
              <a:rPr lang="ru-RU" b="1" dirty="0"/>
              <a:t>кушерско-гинекологические</a:t>
            </a:r>
            <a:r>
              <a:rPr lang="ru-RU" dirty="0"/>
              <a:t> — на 6000 взрослого населения или (если в составе населения свыше 55% женщин) из расчета 3300 женщин на участок.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v"/>
              <a:defRPr/>
            </a:pP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     За каждым участком закреплены участковый врач (терапевт, педиатр, акушер-гинеколог) и участковая медсестра.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b="1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sz="2400" b="1" dirty="0"/>
              <a:t>    </a:t>
            </a:r>
            <a:r>
              <a:rPr lang="ru-RU" sz="3200" b="1" dirty="0"/>
              <a:t>2. Доступность  (или всеобщность) –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2400"/>
              <a:t>     </a:t>
            </a:r>
            <a:r>
              <a:rPr lang="ru-RU"/>
              <a:t>обеспечивается бесплатностью медицинской помощи по основным видам с достаточным количеством амбулаторно-поликлинических учреждений и высоким качеством оказания медицинской помощи</a:t>
            </a:r>
          </a:p>
        </p:txBody>
      </p:sp>
    </p:spTree>
    <p:extLst>
      <p:ext uri="{BB962C8B-B14F-4D97-AF65-F5344CB8AC3E}">
        <p14:creationId xmlns:p14="http://schemas.microsoft.com/office/powerpoint/2010/main" val="137818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896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6831"/>
            <a:ext cx="10515600" cy="545013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ru-RU" b="1" dirty="0"/>
              <a:t>3. Профилактическая направленность</a:t>
            </a:r>
            <a:r>
              <a:rPr lang="ru-RU" dirty="0"/>
              <a:t> – проведение диспансерной работы.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b="1" dirty="0"/>
              <a:t>          Диспансеризация –</a:t>
            </a:r>
            <a:r>
              <a:rPr lang="ru-RU" dirty="0"/>
              <a:t> это направление деятельности медицинских учреждений, включающее комплекс мер по формированию здорового образа жизни, профилактике и ранней диагностике заболеваний, эффективному лечению больных и их динамическому наблюдению.</a:t>
            </a:r>
          </a:p>
          <a:p>
            <a:pPr>
              <a:lnSpc>
                <a:spcPct val="80000"/>
              </a:lnSpc>
              <a:buNone/>
              <a:defRPr/>
            </a:pPr>
            <a:endParaRPr lang="ru-RU" b="1" dirty="0"/>
          </a:p>
          <a:p>
            <a:pPr>
              <a:lnSpc>
                <a:spcPct val="80000"/>
              </a:lnSpc>
              <a:buNone/>
              <a:defRPr/>
            </a:pPr>
            <a:r>
              <a:rPr lang="ru-RU" b="1" dirty="0"/>
              <a:t>        Диспансерный метод</a:t>
            </a:r>
            <a:r>
              <a:rPr lang="ru-RU" dirty="0"/>
              <a:t> применяется в работе с определенными группами здоровых людей (дети, беременные, военнослужащие и др.), а также с больными, подлежащими диспансерному наблюдению.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    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</a:t>
            </a:r>
            <a:r>
              <a:rPr lang="ru-RU" sz="2400" dirty="0"/>
              <a:t>При использовании диспансерного метода работы осуществляется взятие этих контингентов на учет с целью раннего выявления заболеваний, диспансерного наблюдения, комплексного лечения, проведение мероприятий по оздоровлению условий труда и быта, предупреждению развития и распространения болезней, восстановлению трудоспособности и продлению периода активной жизнедеятельности.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07670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37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4</a:t>
            </a:r>
            <a:r>
              <a:rPr lang="ru-RU" sz="4800" b="1" dirty="0"/>
              <a:t>. </a:t>
            </a:r>
            <a:r>
              <a:rPr lang="ru-RU" b="1" dirty="0"/>
              <a:t>Преемственность и </a:t>
            </a:r>
            <a:r>
              <a:rPr lang="ru-RU" b="1" dirty="0" err="1"/>
              <a:t>этапность</a:t>
            </a:r>
            <a:r>
              <a:rPr lang="ru-RU" b="1" dirty="0"/>
              <a:t> лечения: 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ru-RU" i="1" dirty="0"/>
              <a:t>поликлиника — стационар — учреждения восстановительного лечения.</a:t>
            </a:r>
          </a:p>
          <a:p>
            <a:pPr algn="ctr">
              <a:buNone/>
              <a:defRPr/>
            </a:pPr>
            <a:endParaRPr lang="ru-RU" i="1" dirty="0"/>
          </a:p>
          <a:p>
            <a:pPr algn="ctr">
              <a:buNone/>
              <a:defRPr/>
            </a:pPr>
            <a:r>
              <a:rPr lang="ru-RU" sz="3200" b="1" dirty="0"/>
              <a:t>Участковый врач</a:t>
            </a:r>
          </a:p>
          <a:p>
            <a:pPr algn="ctr">
              <a:buNone/>
              <a:defRPr/>
            </a:pPr>
            <a:endParaRPr lang="ru-RU" sz="3200" b="1" dirty="0"/>
          </a:p>
          <a:p>
            <a:pPr algn="ctr">
              <a:buNone/>
              <a:defRPr/>
            </a:pPr>
            <a:r>
              <a:rPr lang="ru-RU" sz="3200" dirty="0"/>
              <a:t> </a:t>
            </a:r>
          </a:p>
          <a:p>
            <a:pPr>
              <a:buNone/>
              <a:defRPr/>
            </a:pPr>
            <a:r>
              <a:rPr lang="ru-RU" dirty="0"/>
              <a:t>Узкие 		</a:t>
            </a:r>
            <a:r>
              <a:rPr lang="ru-RU" dirty="0" smtClean="0"/>
              <a:t>  Консультативная</a:t>
            </a:r>
            <a:r>
              <a:rPr lang="ru-RU" dirty="0"/>
              <a:t>		 </a:t>
            </a:r>
            <a:r>
              <a:rPr lang="ru-RU" dirty="0" smtClean="0"/>
              <a:t>                  Стационар</a:t>
            </a:r>
            <a:endParaRPr lang="ru-RU" dirty="0"/>
          </a:p>
          <a:p>
            <a:pPr>
              <a:buNone/>
              <a:defRPr/>
            </a:pPr>
            <a:r>
              <a:rPr lang="ru-RU" dirty="0"/>
              <a:t>специалисты 	</a:t>
            </a:r>
            <a:r>
              <a:rPr lang="ru-RU" dirty="0" smtClean="0"/>
              <a:t>     поликлиника</a:t>
            </a:r>
            <a:endParaRPr lang="ru-RU" dirty="0"/>
          </a:p>
          <a:p>
            <a:pPr>
              <a:buNone/>
              <a:defRPr/>
            </a:pPr>
            <a:r>
              <a:rPr lang="ru-RU" dirty="0"/>
              <a:t>				</a:t>
            </a:r>
            <a:r>
              <a:rPr lang="ru-RU" dirty="0" smtClean="0"/>
              <a:t>     (</a:t>
            </a:r>
            <a:r>
              <a:rPr lang="ru-RU" dirty="0"/>
              <a:t>Консультативно-</a:t>
            </a:r>
          </a:p>
          <a:p>
            <a:pPr algn="ctr">
              <a:buNone/>
              <a:defRPr/>
            </a:pPr>
            <a:r>
              <a:rPr lang="ru-RU" dirty="0"/>
              <a:t>диагностический центр)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15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2700" b="1" dirty="0"/>
              <a:t>Поликлиника </a:t>
            </a:r>
            <a:r>
              <a:rPr lang="ru-RU" sz="2700" dirty="0"/>
              <a:t>– это лечебно-профилактическое учреждение, где оказывается медицинская помощь приходящим больным, а также больным на дому, осуществляется комплекс лечебно-профилактических мероприятий по лечению и предупреждению развития заболеваний и их осложнений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lnSpc>
                <a:spcPct val="80000"/>
              </a:lnSpc>
              <a:buNone/>
              <a:defRPr/>
            </a:pPr>
            <a:r>
              <a:rPr lang="ru-RU" b="1" dirty="0"/>
              <a:t>Поликлиники подразделяются:</a:t>
            </a:r>
          </a:p>
          <a:p>
            <a:pPr>
              <a:lnSpc>
                <a:spcPct val="80000"/>
              </a:lnSpc>
              <a:defRPr/>
            </a:pPr>
            <a:endParaRPr lang="ru-RU" b="1" dirty="0"/>
          </a:p>
          <a:p>
            <a:pPr>
              <a:lnSpc>
                <a:spcPct val="80000"/>
              </a:lnSpc>
              <a:defRPr/>
            </a:pPr>
            <a:r>
              <a:rPr lang="ru-RU" b="1" dirty="0"/>
              <a:t>по организации работы: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     - объединенные со стационаром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     - не объединенные со стационаром (самостоятельные)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/>
              <a:t>по территориальному признаку: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     - городские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     - сельские</a:t>
            </a:r>
          </a:p>
          <a:p>
            <a:pPr>
              <a:lnSpc>
                <a:spcPct val="80000"/>
              </a:lnSpc>
              <a:defRPr/>
            </a:pPr>
            <a:r>
              <a:rPr lang="ru-RU" b="1" dirty="0"/>
              <a:t>по профилю для оказания медицинской помощи: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     - взрослому населению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     - детскому населению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     - сельскому населению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     - работникам промышленных предприятий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dirty="0"/>
              <a:t>         - специализированной (стоматологическая, физиотерапевтическая и др.)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821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2510</Words>
  <Application>Microsoft Office PowerPoint</Application>
  <PresentationFormat>Произвольный</PresentationFormat>
  <Paragraphs>268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0" baseType="lpstr">
      <vt:lpstr>Тема Office</vt:lpstr>
      <vt:lpstr>1_Тема Office</vt:lpstr>
      <vt:lpstr>ФГБОУ ВО Астраханский ГМУ Минздрава России Кафедра общественного здоровья и здравоохранения  с курсом последипломного образования</vt:lpstr>
      <vt:lpstr>  Первичная медико-санитарная    помощь(ПМСП) - </vt:lpstr>
      <vt:lpstr> ПМСП должна включать в себя следующие составляющие: </vt:lpstr>
      <vt:lpstr>В России концепция ПМСП ориентирована преимущественно на оказание медицинской помощи в амбулаторно-поликлинических учреждениях.  </vt:lpstr>
      <vt:lpstr>Презентация PowerPoint</vt:lpstr>
      <vt:lpstr> Основные принципы амбулаторно-поликлинической помощи:  </vt:lpstr>
      <vt:lpstr>Презентация PowerPoint</vt:lpstr>
      <vt:lpstr> 4. Преемственность и этапность лечения:   </vt:lpstr>
      <vt:lpstr>Поликлиника – это лечебно-профилактическое учреждение, где оказывается медицинская помощь приходящим больным, а также больным на дому, осуществляется комплекс лечебно-профилактических мероприятий по лечению и предупреждению развития заболеваний и их осложнений. </vt:lpstr>
      <vt:lpstr>Основными задачами городской поликлиники  (поликлинического отделения городской больницы)  являются:  </vt:lpstr>
      <vt:lpstr>ДЛЯ ОСУЩЕСТВЛЕНИЯ ЭТИХ ЗАДАЧ ПОЛИКЛИНИКА ОРГАНИЗУЕТ:</vt:lpstr>
      <vt:lpstr> Структура городской поликлиники для взрослых: </vt:lpstr>
      <vt:lpstr>Регистратура: </vt:lpstr>
      <vt:lpstr>ОСНОВНЫЕ ПРОБЛЕМЫ  ПЕРЕХОДА К ОРГАНИЗАЦИИ ПЕРВИЧНОЙ МЕДИЦИНСКОЙ ПОМОЩИ ПО ПРИНЦИПУ ВРАЧА ОБЩЕЙ ПРАКТИКИ (СЕМЕЙНОГО ВРАЧА)</vt:lpstr>
      <vt:lpstr>Презентация PowerPoint</vt:lpstr>
      <vt:lpstr>БОЛЬНИЦА</vt:lpstr>
      <vt:lpstr>ФУНКЦИИ СОВРЕМЕННОЙ БОЛЬНИЦЫ(по ВОЗ):</vt:lpstr>
      <vt:lpstr>ПРИЕМУЩЕСТВА КРУПНЫХ БОЛЬНИЦ.</vt:lpstr>
      <vt:lpstr>ЗАДАЧИ ГОРОДСКОЙ  БОЛЬНИЦЫ:</vt:lpstr>
      <vt:lpstr>ГОСПИТАЛИЗАЦИЯ-</vt:lpstr>
      <vt:lpstr>ПУТИ ГОСПИТАЛИЗАЦИИ ГРАЖДАНИНА В БОЛЬНИЧНОЕ УЧРЕЖДЕНИЕ</vt:lpstr>
      <vt:lpstr>ВЫБОР СТАЦИОНАРА </vt:lpstr>
      <vt:lpstr> ПОКАЗАНИЯ К ГОСПИТАЛИЗАЦИИ И СРОКИ </vt:lpstr>
      <vt:lpstr>ПОКАЗАНИЯ К ГОСПИТАЛИЗАЦИИ И СРОКИ</vt:lpstr>
      <vt:lpstr>СТРУКТКРА УПРАВЛЕНИЯ БОЛЬНИЦЫ: </vt:lpstr>
      <vt:lpstr>Задачи приемного отделения</vt:lpstr>
      <vt:lpstr>Функции врача приемного отделения</vt:lpstr>
      <vt:lpstr>Функции карты стационарного больного</vt:lpstr>
      <vt:lpstr>Основные показатели деятельности стационара</vt:lpstr>
      <vt:lpstr>Презентация PowerPoint</vt:lpstr>
      <vt:lpstr>Условия выписки пациентов из больницы:</vt:lpstr>
      <vt:lpstr>СТАЦИОНАРЗАМЕЩАЮЩИЕ ФОРМЫ ОРГАНИЗАЦИИ МЕДИЦИНСКОЙ ПОМОЩИ</vt:lpstr>
      <vt:lpstr> ДНЕВНОЙ СТАЦИОНАР ОРГАНИЗУЕТСЯ ДЛЯ ОСУЩЕСТВЛЕНИЯ ЛЕЧЕБНЫХ И ДИАГНОСТИЧЕСКИХ МЕРОПРИЯТИЙ ПРИ ЗАБОЛЕВАНИЯХ И СОСТОЯНИЯХ, НЕ ТРЕБУЮЩИХ КРУГЛОСУТОЧНОГО МЕДИЦИНСКОГО НАБЛЮДЕНИЯ </vt:lpstr>
      <vt:lpstr>ПОРЯДОК ГОСПИТАЛИЗАЦИИ В ДНЕВНОЙ СТАЦИОНАР: направление в стационар дневного пребывания выдают врачи первичного звена  госпитализация производится в плановом порядке</vt:lpstr>
      <vt:lpstr>ОБЩИЙ ОБЪЕМ МЕДИЦИНСКОЙ ПОМОЩИ, ПРЕДУСМОТРЕННЫЙ В ДНЕВНОМ СТАЦИОНАРЕ </vt:lpstr>
      <vt:lpstr> ОТКАЗ ПРИ ПРИЕМЕ В ДНЕВНОЙ СТАЦИОНАР </vt:lpstr>
      <vt:lpstr>Цель организации стационаров на дому.</vt:lpstr>
      <vt:lpstr> Организация стационара  на дому включает: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Астраханский ГМУ Минздрава России Кафедра общественного здоровья и здравоохранения  с курсом последипломного образования</dc:title>
  <dc:creator>User</dc:creator>
  <cp:lastModifiedBy>Nitrium</cp:lastModifiedBy>
  <cp:revision>6</cp:revision>
  <dcterms:created xsi:type="dcterms:W3CDTF">2020-04-26T07:49:29Z</dcterms:created>
  <dcterms:modified xsi:type="dcterms:W3CDTF">2020-05-02T10:26:30Z</dcterms:modified>
</cp:coreProperties>
</file>