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19" r:id="rId4"/>
    <p:sldId id="258" r:id="rId5"/>
    <p:sldId id="309" r:id="rId6"/>
    <p:sldId id="310" r:id="rId7"/>
    <p:sldId id="313" r:id="rId8"/>
    <p:sldId id="314" r:id="rId9"/>
    <p:sldId id="315" r:id="rId10"/>
    <p:sldId id="316" r:id="rId11"/>
    <p:sldId id="308" r:id="rId12"/>
    <p:sldId id="317" r:id="rId13"/>
    <p:sldId id="259" r:id="rId14"/>
    <p:sldId id="306" r:id="rId15"/>
    <p:sldId id="260" r:id="rId16"/>
    <p:sldId id="307" r:id="rId17"/>
    <p:sldId id="327" r:id="rId18"/>
    <p:sldId id="328" r:id="rId19"/>
    <p:sldId id="330" r:id="rId20"/>
    <p:sldId id="329" r:id="rId21"/>
    <p:sldId id="331" r:id="rId22"/>
    <p:sldId id="332" r:id="rId23"/>
    <p:sldId id="333" r:id="rId24"/>
    <p:sldId id="261" r:id="rId25"/>
    <p:sldId id="318" r:id="rId26"/>
    <p:sldId id="320" r:id="rId27"/>
    <p:sldId id="262" r:id="rId28"/>
    <p:sldId id="300" r:id="rId29"/>
    <p:sldId id="321" r:id="rId30"/>
    <p:sldId id="263" r:id="rId31"/>
    <p:sldId id="322" r:id="rId32"/>
    <p:sldId id="323" r:id="rId33"/>
    <p:sldId id="324" r:id="rId34"/>
    <p:sldId id="334" r:id="rId35"/>
    <p:sldId id="325" r:id="rId36"/>
    <p:sldId id="326" r:id="rId37"/>
    <p:sldId id="30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66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5F9DD-2E08-4417-8D3A-ECC766510A85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A69470E-9408-474C-9E17-B0DAA484654C}">
      <dgm:prSet phldrT="[Текст]" custT="1"/>
      <dgm:spPr/>
      <dgm:t>
        <a:bodyPr/>
        <a:lstStyle/>
        <a:p>
          <a:r>
            <a:rPr lang="ru-RU" sz="28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биоинертный</a:t>
          </a:r>
          <a:endParaRPr lang="ru-RU" sz="28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latin typeface="Georgia" pitchFamily="18" charset="0"/>
          </a:endParaRPr>
        </a:p>
      </dgm:t>
    </dgm:pt>
    <dgm:pt modelId="{CA3AB344-1F82-4F52-B50C-277663E64C19}" type="parTrans" cxnId="{AC1710D3-A001-47CD-AE7C-762998CFCB1F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7B008FB2-E8BF-4189-A836-CC7112BCF0A2}" type="sibTrans" cxnId="{AC1710D3-A001-47CD-AE7C-762998CFCB1F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978E7800-D0FC-4CAE-84C7-C3C6A4FE4715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Не</a:t>
          </a:r>
          <a:r>
            <a:rPr lang="ru-RU" sz="20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 </a:t>
          </a:r>
          <a:r>
            <a:rPr lang="ru-RU" sz="20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повреждает пульпу и мягкие ткани полости рта</a:t>
          </a:r>
          <a:endParaRPr lang="ru-RU" sz="2000" b="1" dirty="0"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latin typeface="Georgia" pitchFamily="18" charset="0"/>
          </a:endParaRPr>
        </a:p>
      </dgm:t>
    </dgm:pt>
    <dgm:pt modelId="{26978087-29BB-4339-B28B-FA70AE84716C}" type="parTrans" cxnId="{A4BE072C-6D54-4C79-8F52-C61252E5651D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9D0909B5-523D-4553-9580-1CE17E6463EB}" type="sibTrans" cxnId="{A4BE072C-6D54-4C79-8F52-C61252E5651D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B7BADC13-072E-48B3-82F9-6ECD62EE6B4D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Не</a:t>
          </a:r>
          <a:r>
            <a:rPr lang="ru-RU" sz="2000" b="1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 содержит веществ повреждающего действия</a:t>
          </a:r>
          <a:endParaRPr lang="ru-RU" sz="2000" b="1" dirty="0"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latin typeface="Georgia" pitchFamily="18" charset="0"/>
          </a:endParaRPr>
        </a:p>
      </dgm:t>
    </dgm:pt>
    <dgm:pt modelId="{0C457DE2-D885-491E-8F41-EB7CDEE65FA2}" type="parTrans" cxnId="{BD3E5C18-4D66-49A0-BB77-49191748D388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41622F86-1BAD-47C4-826E-1D90C7D02043}" type="sibTrans" cxnId="{BD3E5C18-4D66-49A0-BB77-49191748D388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386024F5-F256-4CAA-BDE6-9D27739DA2DD}">
      <dgm:prSet phldrT="[Текст]" custT="1"/>
      <dgm:spPr/>
      <dgm:t>
        <a:bodyPr/>
        <a:lstStyle/>
        <a:p>
          <a:r>
            <a:rPr lang="ru-RU" sz="24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биосовместимый</a:t>
          </a:r>
          <a:endParaRPr lang="ru-RU" sz="24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latin typeface="Georgia" pitchFamily="18" charset="0"/>
          </a:endParaRPr>
        </a:p>
      </dgm:t>
    </dgm:pt>
    <dgm:pt modelId="{F3C09C4B-6755-49E4-945D-216E89CD7652}" type="parTrans" cxnId="{42B9A2F9-406A-4DB9-8CBB-63F9D8749834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477477F4-FCA4-4D3E-A639-6D768107437A}" type="sibTrans" cxnId="{42B9A2F9-406A-4DB9-8CBB-63F9D8749834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E914AAE3-3C28-47A1-8898-01D58E52514F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Оказывает оздоравливающее и регенерирующее действие</a:t>
          </a:r>
          <a:endParaRPr lang="ru-RU" sz="2000" b="1" dirty="0"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latin typeface="Georgia" pitchFamily="18" charset="0"/>
          </a:endParaRPr>
        </a:p>
      </dgm:t>
    </dgm:pt>
    <dgm:pt modelId="{266AB679-F8DE-47BC-9FCD-2509197700E1}" type="parTrans" cxnId="{7CE12A8D-13FE-46BC-8F02-A45FB83F868E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BA72719A-7B99-4255-8944-9FB0FD27177F}" type="sibTrans" cxnId="{7CE12A8D-13FE-46BC-8F02-A45FB83F868E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4D09DE45-D640-4536-A950-D95DCD3CC7F3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Образует адгезивное соединение с твердыми тканями зуба</a:t>
          </a:r>
          <a:endParaRPr lang="ru-RU" sz="2000" b="1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latin typeface="Georgia" pitchFamily="18" charset="0"/>
          </a:endParaRPr>
        </a:p>
      </dgm:t>
    </dgm:pt>
    <dgm:pt modelId="{391162DF-A484-49CC-952F-6EF6C504BDBE}" type="parTrans" cxnId="{182100A8-7F1B-4D88-A8FA-DE2ED45FE61E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D2F9CA18-01F7-4E92-B1B8-DFF9E5B1A8ED}" type="sibTrans" cxnId="{182100A8-7F1B-4D88-A8FA-DE2ED45FE61E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68D0D2F8-6197-4D1B-923E-E5B13813FDF0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Не</a:t>
          </a:r>
          <a:r>
            <a:rPr lang="ru-RU" sz="2000" b="1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 содержит сенсибилизирующих веществ вызывающих аллергическую реакцию</a:t>
          </a:r>
          <a:endParaRPr lang="ru-RU" sz="2000" b="1" dirty="0"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latin typeface="Georgia" pitchFamily="18" charset="0"/>
          </a:endParaRPr>
        </a:p>
      </dgm:t>
    </dgm:pt>
    <dgm:pt modelId="{BE48BE01-11E8-4B7A-83D9-5069BED3EFE2}" type="parTrans" cxnId="{F23AB392-7621-49BB-960F-1521A9F73226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8CB7ED29-6D8F-4CCF-B5CD-AE6DAE226B8B}" type="sibTrans" cxnId="{F23AB392-7621-49BB-960F-1521A9F73226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10581E0E-ED63-4A6F-B3D8-47383CE03E8B}">
      <dgm:prSet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FFC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Не</a:t>
          </a:r>
          <a:r>
            <a:rPr lang="ru-RU" sz="20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 обладает канцерогенностью</a:t>
          </a:r>
          <a:endParaRPr lang="ru-RU" sz="2000" b="1" dirty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latin typeface="Georgia" pitchFamily="18" charset="0"/>
          </a:endParaRPr>
        </a:p>
      </dgm:t>
    </dgm:pt>
    <dgm:pt modelId="{56F0AC31-37BB-4419-9237-BDB7DA81C269}" type="parTrans" cxnId="{FA1B2CF6-1088-4828-854A-AC1EC16CA6AC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A220A5A5-612D-49A5-AB90-5B828E7E858B}" type="sibTrans" cxnId="{FA1B2CF6-1088-4828-854A-AC1EC16CA6AC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42BE289E-9111-41E2-AC97-41727B3E3212}" type="pres">
      <dgm:prSet presAssocID="{2C15F9DD-2E08-4417-8D3A-ECC766510A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84D210-CED2-4BF7-ABE7-16A294B765A2}" type="pres">
      <dgm:prSet presAssocID="{EA69470E-9408-474C-9E17-B0DAA484654C}" presName="root" presStyleCnt="0"/>
      <dgm:spPr/>
    </dgm:pt>
    <dgm:pt modelId="{0C3EC1E0-840D-4115-A8DE-E1EB9453BED7}" type="pres">
      <dgm:prSet presAssocID="{EA69470E-9408-474C-9E17-B0DAA484654C}" presName="rootComposite" presStyleCnt="0"/>
      <dgm:spPr/>
    </dgm:pt>
    <dgm:pt modelId="{8BC635C8-F3D2-4402-8A5B-E0DC38844607}" type="pres">
      <dgm:prSet presAssocID="{EA69470E-9408-474C-9E17-B0DAA484654C}" presName="rootText" presStyleLbl="node1" presStyleIdx="0" presStyleCnt="2" custScaleX="131411" custLinFactX="-11682" custLinFactNeighborX="-100000" custLinFactNeighborY="-7345"/>
      <dgm:spPr/>
      <dgm:t>
        <a:bodyPr/>
        <a:lstStyle/>
        <a:p>
          <a:endParaRPr lang="ru-RU"/>
        </a:p>
      </dgm:t>
    </dgm:pt>
    <dgm:pt modelId="{801DF47B-A705-4D9D-B0F4-9F17E5BDE54F}" type="pres">
      <dgm:prSet presAssocID="{EA69470E-9408-474C-9E17-B0DAA484654C}" presName="rootConnector" presStyleLbl="node1" presStyleIdx="0" presStyleCnt="2"/>
      <dgm:spPr/>
      <dgm:t>
        <a:bodyPr/>
        <a:lstStyle/>
        <a:p>
          <a:endParaRPr lang="ru-RU"/>
        </a:p>
      </dgm:t>
    </dgm:pt>
    <dgm:pt modelId="{E098AC11-3C32-43C2-B9A7-E6A7DBD8AF03}" type="pres">
      <dgm:prSet presAssocID="{EA69470E-9408-474C-9E17-B0DAA484654C}" presName="childShape" presStyleCnt="0"/>
      <dgm:spPr/>
    </dgm:pt>
    <dgm:pt modelId="{A0D44532-E6BD-41CA-9D01-82B62DB1F992}" type="pres">
      <dgm:prSet presAssocID="{26978087-29BB-4339-B28B-FA70AE84716C}" presName="Name13" presStyleLbl="parChTrans1D2" presStyleIdx="0" presStyleCnt="6"/>
      <dgm:spPr/>
      <dgm:t>
        <a:bodyPr/>
        <a:lstStyle/>
        <a:p>
          <a:endParaRPr lang="ru-RU"/>
        </a:p>
      </dgm:t>
    </dgm:pt>
    <dgm:pt modelId="{AB30BE9E-1BDE-4E7B-8144-7F16D7848959}" type="pres">
      <dgm:prSet presAssocID="{978E7800-D0FC-4CAE-84C7-C3C6A4FE4715}" presName="childText" presStyleLbl="bgAcc1" presStyleIdx="0" presStyleCnt="6" custScaleX="302651" custLinFactNeighborX="-11423" custLinFactNeighborY="-14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FE8B1-D4CA-4B93-B68E-E33169B8134C}" type="pres">
      <dgm:prSet presAssocID="{0C457DE2-D885-491E-8F41-EB7CDEE65FA2}" presName="Name13" presStyleLbl="parChTrans1D2" presStyleIdx="1" presStyleCnt="6"/>
      <dgm:spPr/>
      <dgm:t>
        <a:bodyPr/>
        <a:lstStyle/>
        <a:p>
          <a:endParaRPr lang="ru-RU"/>
        </a:p>
      </dgm:t>
    </dgm:pt>
    <dgm:pt modelId="{EE52229D-1F73-411E-9B3C-61293B65C422}" type="pres">
      <dgm:prSet presAssocID="{B7BADC13-072E-48B3-82F9-6ECD62EE6B4D}" presName="childText" presStyleLbl="bgAcc1" presStyleIdx="1" presStyleCnt="6" custScaleX="307911" custLinFactNeighborX="-6815" custLinFactNeighborY="-36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5CFF-A96E-4975-9630-85E17307696F}" type="pres">
      <dgm:prSet presAssocID="{BE48BE01-11E8-4B7A-83D9-5069BED3EFE2}" presName="Name13" presStyleLbl="parChTrans1D2" presStyleIdx="2" presStyleCnt="6"/>
      <dgm:spPr/>
      <dgm:t>
        <a:bodyPr/>
        <a:lstStyle/>
        <a:p>
          <a:endParaRPr lang="ru-RU"/>
        </a:p>
      </dgm:t>
    </dgm:pt>
    <dgm:pt modelId="{558EB1F4-7960-479A-B735-D6F34B9EB388}" type="pres">
      <dgm:prSet presAssocID="{68D0D2F8-6197-4D1B-923E-E5B13813FDF0}" presName="childText" presStyleLbl="bgAcc1" presStyleIdx="2" presStyleCnt="6" custScaleX="305121" custScaleY="126051" custLinFactNeighborX="-6815" custLinFactNeighborY="-43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BD059-DE79-47BB-878A-2FD1C270FE83}" type="pres">
      <dgm:prSet presAssocID="{56F0AC31-37BB-4419-9237-BDB7DA81C269}" presName="Name13" presStyleLbl="parChTrans1D2" presStyleIdx="3" presStyleCnt="6"/>
      <dgm:spPr/>
      <dgm:t>
        <a:bodyPr/>
        <a:lstStyle/>
        <a:p>
          <a:endParaRPr lang="ru-RU"/>
        </a:p>
      </dgm:t>
    </dgm:pt>
    <dgm:pt modelId="{538B0F8A-0539-46C0-BC07-A53ED5FD20D4}" type="pres">
      <dgm:prSet presAssocID="{10581E0E-ED63-4A6F-B3D8-47383CE03E8B}" presName="childText" presStyleLbl="bgAcc1" presStyleIdx="3" presStyleCnt="6" custScaleX="305122" custLinFactNeighborX="-11423" custLinFactNeighborY="-54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086EB-222C-4EB5-AB46-1C66B05294D4}" type="pres">
      <dgm:prSet presAssocID="{386024F5-F256-4CAA-BDE6-9D27739DA2DD}" presName="root" presStyleCnt="0"/>
      <dgm:spPr/>
    </dgm:pt>
    <dgm:pt modelId="{CFFE56E0-D651-4DB1-B876-E79D108A602D}" type="pres">
      <dgm:prSet presAssocID="{386024F5-F256-4CAA-BDE6-9D27739DA2DD}" presName="rootComposite" presStyleCnt="0"/>
      <dgm:spPr/>
    </dgm:pt>
    <dgm:pt modelId="{3C2758AE-CFCD-4726-91C9-5EC601957F73}" type="pres">
      <dgm:prSet presAssocID="{386024F5-F256-4CAA-BDE6-9D27739DA2DD}" presName="rootText" presStyleLbl="node1" presStyleIdx="1" presStyleCnt="2" custScaleX="152266" custLinFactNeighborX="2599" custLinFactNeighborY="6842"/>
      <dgm:spPr/>
      <dgm:t>
        <a:bodyPr/>
        <a:lstStyle/>
        <a:p>
          <a:endParaRPr lang="ru-RU"/>
        </a:p>
      </dgm:t>
    </dgm:pt>
    <dgm:pt modelId="{2B3CD4F9-B795-465B-BAB7-3D94709D7AC2}" type="pres">
      <dgm:prSet presAssocID="{386024F5-F256-4CAA-BDE6-9D27739DA2DD}" presName="rootConnector" presStyleLbl="node1" presStyleIdx="1" presStyleCnt="2"/>
      <dgm:spPr/>
      <dgm:t>
        <a:bodyPr/>
        <a:lstStyle/>
        <a:p>
          <a:endParaRPr lang="ru-RU"/>
        </a:p>
      </dgm:t>
    </dgm:pt>
    <dgm:pt modelId="{34CDFA6A-5638-4994-98CC-3FF3F427D17D}" type="pres">
      <dgm:prSet presAssocID="{386024F5-F256-4CAA-BDE6-9D27739DA2DD}" presName="childShape" presStyleCnt="0"/>
      <dgm:spPr/>
    </dgm:pt>
    <dgm:pt modelId="{537F51EE-B300-4123-87DB-8592AFCB0CF0}" type="pres">
      <dgm:prSet presAssocID="{266AB679-F8DE-47BC-9FCD-2509197700E1}" presName="Name13" presStyleLbl="parChTrans1D2" presStyleIdx="4" presStyleCnt="6"/>
      <dgm:spPr/>
      <dgm:t>
        <a:bodyPr/>
        <a:lstStyle/>
        <a:p>
          <a:endParaRPr lang="ru-RU"/>
        </a:p>
      </dgm:t>
    </dgm:pt>
    <dgm:pt modelId="{61EC7249-7327-499D-B406-3A50F9D6356B}" type="pres">
      <dgm:prSet presAssocID="{E914AAE3-3C28-47A1-8898-01D58E52514F}" presName="childText" presStyleLbl="bgAcc1" presStyleIdx="4" presStyleCnt="6" custScaleX="197639" custScaleY="174805" custLinFactNeighborX="13748" custLinFactNeighborY="8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C50DA-3E10-436A-86B9-F30F5BFD2767}" type="pres">
      <dgm:prSet presAssocID="{391162DF-A484-49CC-952F-6EF6C504BDBE}" presName="Name13" presStyleLbl="parChTrans1D2" presStyleIdx="5" presStyleCnt="6"/>
      <dgm:spPr/>
      <dgm:t>
        <a:bodyPr/>
        <a:lstStyle/>
        <a:p>
          <a:endParaRPr lang="ru-RU"/>
        </a:p>
      </dgm:t>
    </dgm:pt>
    <dgm:pt modelId="{1DE64A3B-14FB-4A84-A168-84A9586DB565}" type="pres">
      <dgm:prSet presAssocID="{4D09DE45-D640-4536-A950-D95DCD3CC7F3}" presName="childText" presStyleLbl="bgAcc1" presStyleIdx="5" presStyleCnt="6" custScaleX="214628" custScaleY="191762" custLinFactX="22088" custLinFactNeighborX="100000" custLinFactNeighborY="43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3E5C18-4D66-49A0-BB77-49191748D388}" srcId="{EA69470E-9408-474C-9E17-B0DAA484654C}" destId="{B7BADC13-072E-48B3-82F9-6ECD62EE6B4D}" srcOrd="1" destOrd="0" parTransId="{0C457DE2-D885-491E-8F41-EB7CDEE65FA2}" sibTransId="{41622F86-1BAD-47C4-826E-1D90C7D02043}"/>
    <dgm:cxn modelId="{021D4213-7BE0-4315-ACF6-8E2F4B4D0989}" type="presOf" srcId="{0C457DE2-D885-491E-8F41-EB7CDEE65FA2}" destId="{FC8FE8B1-D4CA-4B93-B68E-E33169B8134C}" srcOrd="0" destOrd="0" presId="urn:microsoft.com/office/officeart/2005/8/layout/hierarchy3"/>
    <dgm:cxn modelId="{B7C24AB9-9A21-48F6-8C64-0F0D3689A6AA}" type="presOf" srcId="{266AB679-F8DE-47BC-9FCD-2509197700E1}" destId="{537F51EE-B300-4123-87DB-8592AFCB0CF0}" srcOrd="0" destOrd="0" presId="urn:microsoft.com/office/officeart/2005/8/layout/hierarchy3"/>
    <dgm:cxn modelId="{AC1710D3-A001-47CD-AE7C-762998CFCB1F}" srcId="{2C15F9DD-2E08-4417-8D3A-ECC766510A85}" destId="{EA69470E-9408-474C-9E17-B0DAA484654C}" srcOrd="0" destOrd="0" parTransId="{CA3AB344-1F82-4F52-B50C-277663E64C19}" sibTransId="{7B008FB2-E8BF-4189-A836-CC7112BCF0A2}"/>
    <dgm:cxn modelId="{7CE12A8D-13FE-46BC-8F02-A45FB83F868E}" srcId="{386024F5-F256-4CAA-BDE6-9D27739DA2DD}" destId="{E914AAE3-3C28-47A1-8898-01D58E52514F}" srcOrd="0" destOrd="0" parTransId="{266AB679-F8DE-47BC-9FCD-2509197700E1}" sibTransId="{BA72719A-7B99-4255-8944-9FB0FD27177F}"/>
    <dgm:cxn modelId="{D5D9B79E-EA53-4E76-ADE6-03E1E58315E2}" type="presOf" srcId="{B7BADC13-072E-48B3-82F9-6ECD62EE6B4D}" destId="{EE52229D-1F73-411E-9B3C-61293B65C422}" srcOrd="0" destOrd="0" presId="urn:microsoft.com/office/officeart/2005/8/layout/hierarchy3"/>
    <dgm:cxn modelId="{AC731BFB-2DA2-4037-A4E7-8A95B6BE8345}" type="presOf" srcId="{2C15F9DD-2E08-4417-8D3A-ECC766510A85}" destId="{42BE289E-9111-41E2-AC97-41727B3E3212}" srcOrd="0" destOrd="0" presId="urn:microsoft.com/office/officeart/2005/8/layout/hierarchy3"/>
    <dgm:cxn modelId="{6B1BAF7B-84EA-45EC-8D00-43F6CEA3AEBC}" type="presOf" srcId="{68D0D2F8-6197-4D1B-923E-E5B13813FDF0}" destId="{558EB1F4-7960-479A-B735-D6F34B9EB388}" srcOrd="0" destOrd="0" presId="urn:microsoft.com/office/officeart/2005/8/layout/hierarchy3"/>
    <dgm:cxn modelId="{DC7477BC-4F5A-42C2-9E77-268BE93C472D}" type="presOf" srcId="{391162DF-A484-49CC-952F-6EF6C504BDBE}" destId="{2FEC50DA-3E10-436A-86B9-F30F5BFD2767}" srcOrd="0" destOrd="0" presId="urn:microsoft.com/office/officeart/2005/8/layout/hierarchy3"/>
    <dgm:cxn modelId="{42B9A2F9-406A-4DB9-8CBB-63F9D8749834}" srcId="{2C15F9DD-2E08-4417-8D3A-ECC766510A85}" destId="{386024F5-F256-4CAA-BDE6-9D27739DA2DD}" srcOrd="1" destOrd="0" parTransId="{F3C09C4B-6755-49E4-945D-216E89CD7652}" sibTransId="{477477F4-FCA4-4D3E-A639-6D768107437A}"/>
    <dgm:cxn modelId="{182100A8-7F1B-4D88-A8FA-DE2ED45FE61E}" srcId="{386024F5-F256-4CAA-BDE6-9D27739DA2DD}" destId="{4D09DE45-D640-4536-A950-D95DCD3CC7F3}" srcOrd="1" destOrd="0" parTransId="{391162DF-A484-49CC-952F-6EF6C504BDBE}" sibTransId="{D2F9CA18-01F7-4E92-B1B8-DFF9E5B1A8ED}"/>
    <dgm:cxn modelId="{2387E6C7-1B12-47E4-AE1C-5C1C80BDB2A8}" type="presOf" srcId="{4D09DE45-D640-4536-A950-D95DCD3CC7F3}" destId="{1DE64A3B-14FB-4A84-A168-84A9586DB565}" srcOrd="0" destOrd="0" presId="urn:microsoft.com/office/officeart/2005/8/layout/hierarchy3"/>
    <dgm:cxn modelId="{FA1B2CF6-1088-4828-854A-AC1EC16CA6AC}" srcId="{EA69470E-9408-474C-9E17-B0DAA484654C}" destId="{10581E0E-ED63-4A6F-B3D8-47383CE03E8B}" srcOrd="3" destOrd="0" parTransId="{56F0AC31-37BB-4419-9237-BDB7DA81C269}" sibTransId="{A220A5A5-612D-49A5-AB90-5B828E7E858B}"/>
    <dgm:cxn modelId="{0A06E022-E08B-49B0-8F8A-53B2A529A44A}" type="presOf" srcId="{978E7800-D0FC-4CAE-84C7-C3C6A4FE4715}" destId="{AB30BE9E-1BDE-4E7B-8144-7F16D7848959}" srcOrd="0" destOrd="0" presId="urn:microsoft.com/office/officeart/2005/8/layout/hierarchy3"/>
    <dgm:cxn modelId="{F23AB392-7621-49BB-960F-1521A9F73226}" srcId="{EA69470E-9408-474C-9E17-B0DAA484654C}" destId="{68D0D2F8-6197-4D1B-923E-E5B13813FDF0}" srcOrd="2" destOrd="0" parTransId="{BE48BE01-11E8-4B7A-83D9-5069BED3EFE2}" sibTransId="{8CB7ED29-6D8F-4CCF-B5CD-AE6DAE226B8B}"/>
    <dgm:cxn modelId="{0E3BB9BC-7158-45C8-822A-79D9A463ACF2}" type="presOf" srcId="{386024F5-F256-4CAA-BDE6-9D27739DA2DD}" destId="{2B3CD4F9-B795-465B-BAB7-3D94709D7AC2}" srcOrd="1" destOrd="0" presId="urn:microsoft.com/office/officeart/2005/8/layout/hierarchy3"/>
    <dgm:cxn modelId="{3FD9BED0-EBAC-4904-B615-894274FB70A0}" type="presOf" srcId="{EA69470E-9408-474C-9E17-B0DAA484654C}" destId="{801DF47B-A705-4D9D-B0F4-9F17E5BDE54F}" srcOrd="1" destOrd="0" presId="urn:microsoft.com/office/officeart/2005/8/layout/hierarchy3"/>
    <dgm:cxn modelId="{72080C45-B7B1-46E0-8337-1C3B0E569A44}" type="presOf" srcId="{EA69470E-9408-474C-9E17-B0DAA484654C}" destId="{8BC635C8-F3D2-4402-8A5B-E0DC38844607}" srcOrd="0" destOrd="0" presId="urn:microsoft.com/office/officeart/2005/8/layout/hierarchy3"/>
    <dgm:cxn modelId="{3B43EAD5-55ED-4CC4-8E41-A854DECBCA1C}" type="presOf" srcId="{10581E0E-ED63-4A6F-B3D8-47383CE03E8B}" destId="{538B0F8A-0539-46C0-BC07-A53ED5FD20D4}" srcOrd="0" destOrd="0" presId="urn:microsoft.com/office/officeart/2005/8/layout/hierarchy3"/>
    <dgm:cxn modelId="{486E6247-8992-4A82-BF13-A0C839784966}" type="presOf" srcId="{E914AAE3-3C28-47A1-8898-01D58E52514F}" destId="{61EC7249-7327-499D-B406-3A50F9D6356B}" srcOrd="0" destOrd="0" presId="urn:microsoft.com/office/officeart/2005/8/layout/hierarchy3"/>
    <dgm:cxn modelId="{B86B39F9-141F-45C9-A726-59F178E3A444}" type="presOf" srcId="{386024F5-F256-4CAA-BDE6-9D27739DA2DD}" destId="{3C2758AE-CFCD-4726-91C9-5EC601957F73}" srcOrd="0" destOrd="0" presId="urn:microsoft.com/office/officeart/2005/8/layout/hierarchy3"/>
    <dgm:cxn modelId="{A4BE072C-6D54-4C79-8F52-C61252E5651D}" srcId="{EA69470E-9408-474C-9E17-B0DAA484654C}" destId="{978E7800-D0FC-4CAE-84C7-C3C6A4FE4715}" srcOrd="0" destOrd="0" parTransId="{26978087-29BB-4339-B28B-FA70AE84716C}" sibTransId="{9D0909B5-523D-4553-9580-1CE17E6463EB}"/>
    <dgm:cxn modelId="{561FD823-CAD2-49B4-826E-9B3034C78FB6}" type="presOf" srcId="{26978087-29BB-4339-B28B-FA70AE84716C}" destId="{A0D44532-E6BD-41CA-9D01-82B62DB1F992}" srcOrd="0" destOrd="0" presId="urn:microsoft.com/office/officeart/2005/8/layout/hierarchy3"/>
    <dgm:cxn modelId="{967C9469-EA17-48D9-8320-0375F4ABB6A6}" type="presOf" srcId="{56F0AC31-37BB-4419-9237-BDB7DA81C269}" destId="{D50BD059-DE79-47BB-878A-2FD1C270FE83}" srcOrd="0" destOrd="0" presId="urn:microsoft.com/office/officeart/2005/8/layout/hierarchy3"/>
    <dgm:cxn modelId="{C6A5059D-8E5C-4D8A-9861-89C246C73175}" type="presOf" srcId="{BE48BE01-11E8-4B7A-83D9-5069BED3EFE2}" destId="{C2B75CFF-A96E-4975-9630-85E17307696F}" srcOrd="0" destOrd="0" presId="urn:microsoft.com/office/officeart/2005/8/layout/hierarchy3"/>
    <dgm:cxn modelId="{39A3B059-B149-4BAB-957B-6D143A440E95}" type="presParOf" srcId="{42BE289E-9111-41E2-AC97-41727B3E3212}" destId="{C384D210-CED2-4BF7-ABE7-16A294B765A2}" srcOrd="0" destOrd="0" presId="urn:microsoft.com/office/officeart/2005/8/layout/hierarchy3"/>
    <dgm:cxn modelId="{16CA5317-52AD-4F0A-9014-DF7E90E9FE89}" type="presParOf" srcId="{C384D210-CED2-4BF7-ABE7-16A294B765A2}" destId="{0C3EC1E0-840D-4115-A8DE-E1EB9453BED7}" srcOrd="0" destOrd="0" presId="urn:microsoft.com/office/officeart/2005/8/layout/hierarchy3"/>
    <dgm:cxn modelId="{D1A33C9B-5438-46D9-BAE4-0F10C48A955F}" type="presParOf" srcId="{0C3EC1E0-840D-4115-A8DE-E1EB9453BED7}" destId="{8BC635C8-F3D2-4402-8A5B-E0DC38844607}" srcOrd="0" destOrd="0" presId="urn:microsoft.com/office/officeart/2005/8/layout/hierarchy3"/>
    <dgm:cxn modelId="{9EDAFACC-857B-474C-B803-561BDCEF05F5}" type="presParOf" srcId="{0C3EC1E0-840D-4115-A8DE-E1EB9453BED7}" destId="{801DF47B-A705-4D9D-B0F4-9F17E5BDE54F}" srcOrd="1" destOrd="0" presId="urn:microsoft.com/office/officeart/2005/8/layout/hierarchy3"/>
    <dgm:cxn modelId="{DFE15936-EF9A-42CF-977D-6129B391F050}" type="presParOf" srcId="{C384D210-CED2-4BF7-ABE7-16A294B765A2}" destId="{E098AC11-3C32-43C2-B9A7-E6A7DBD8AF03}" srcOrd="1" destOrd="0" presId="urn:microsoft.com/office/officeart/2005/8/layout/hierarchy3"/>
    <dgm:cxn modelId="{319564C1-1227-462F-82B3-F3315C973EC1}" type="presParOf" srcId="{E098AC11-3C32-43C2-B9A7-E6A7DBD8AF03}" destId="{A0D44532-E6BD-41CA-9D01-82B62DB1F992}" srcOrd="0" destOrd="0" presId="urn:microsoft.com/office/officeart/2005/8/layout/hierarchy3"/>
    <dgm:cxn modelId="{F850A52E-5D2F-49E2-A8BA-29C83827A959}" type="presParOf" srcId="{E098AC11-3C32-43C2-B9A7-E6A7DBD8AF03}" destId="{AB30BE9E-1BDE-4E7B-8144-7F16D7848959}" srcOrd="1" destOrd="0" presId="urn:microsoft.com/office/officeart/2005/8/layout/hierarchy3"/>
    <dgm:cxn modelId="{8A16093E-CA54-43D0-9DE6-5D3A4B7DF6DD}" type="presParOf" srcId="{E098AC11-3C32-43C2-B9A7-E6A7DBD8AF03}" destId="{FC8FE8B1-D4CA-4B93-B68E-E33169B8134C}" srcOrd="2" destOrd="0" presId="urn:microsoft.com/office/officeart/2005/8/layout/hierarchy3"/>
    <dgm:cxn modelId="{27B025B0-883A-4B90-9186-A5E605CC97EF}" type="presParOf" srcId="{E098AC11-3C32-43C2-B9A7-E6A7DBD8AF03}" destId="{EE52229D-1F73-411E-9B3C-61293B65C422}" srcOrd="3" destOrd="0" presId="urn:microsoft.com/office/officeart/2005/8/layout/hierarchy3"/>
    <dgm:cxn modelId="{CC5454D8-9279-4696-8412-BC7258EF7445}" type="presParOf" srcId="{E098AC11-3C32-43C2-B9A7-E6A7DBD8AF03}" destId="{C2B75CFF-A96E-4975-9630-85E17307696F}" srcOrd="4" destOrd="0" presId="urn:microsoft.com/office/officeart/2005/8/layout/hierarchy3"/>
    <dgm:cxn modelId="{77AF0153-7255-43BB-A713-057104B39272}" type="presParOf" srcId="{E098AC11-3C32-43C2-B9A7-E6A7DBD8AF03}" destId="{558EB1F4-7960-479A-B735-D6F34B9EB388}" srcOrd="5" destOrd="0" presId="urn:microsoft.com/office/officeart/2005/8/layout/hierarchy3"/>
    <dgm:cxn modelId="{10CE5B92-2640-4EF1-BCC2-89BB323A3587}" type="presParOf" srcId="{E098AC11-3C32-43C2-B9A7-E6A7DBD8AF03}" destId="{D50BD059-DE79-47BB-878A-2FD1C270FE83}" srcOrd="6" destOrd="0" presId="urn:microsoft.com/office/officeart/2005/8/layout/hierarchy3"/>
    <dgm:cxn modelId="{FB06F7B5-D1E5-4791-AE27-FDBC7A5989FF}" type="presParOf" srcId="{E098AC11-3C32-43C2-B9A7-E6A7DBD8AF03}" destId="{538B0F8A-0539-46C0-BC07-A53ED5FD20D4}" srcOrd="7" destOrd="0" presId="urn:microsoft.com/office/officeart/2005/8/layout/hierarchy3"/>
    <dgm:cxn modelId="{3AA35C76-F7E6-42D8-A2C1-9E2AED130060}" type="presParOf" srcId="{42BE289E-9111-41E2-AC97-41727B3E3212}" destId="{6EF086EB-222C-4EB5-AB46-1C66B05294D4}" srcOrd="1" destOrd="0" presId="urn:microsoft.com/office/officeart/2005/8/layout/hierarchy3"/>
    <dgm:cxn modelId="{591E8DD0-81EA-4408-B374-184F73010F65}" type="presParOf" srcId="{6EF086EB-222C-4EB5-AB46-1C66B05294D4}" destId="{CFFE56E0-D651-4DB1-B876-E79D108A602D}" srcOrd="0" destOrd="0" presId="urn:microsoft.com/office/officeart/2005/8/layout/hierarchy3"/>
    <dgm:cxn modelId="{13D2780F-00AE-45D2-AC2A-2791ECEE7C47}" type="presParOf" srcId="{CFFE56E0-D651-4DB1-B876-E79D108A602D}" destId="{3C2758AE-CFCD-4726-91C9-5EC601957F73}" srcOrd="0" destOrd="0" presId="urn:microsoft.com/office/officeart/2005/8/layout/hierarchy3"/>
    <dgm:cxn modelId="{0A2612F9-F428-41FE-979D-EFCB9BEFE548}" type="presParOf" srcId="{CFFE56E0-D651-4DB1-B876-E79D108A602D}" destId="{2B3CD4F9-B795-465B-BAB7-3D94709D7AC2}" srcOrd="1" destOrd="0" presId="urn:microsoft.com/office/officeart/2005/8/layout/hierarchy3"/>
    <dgm:cxn modelId="{D1D6E06E-C24E-43B3-B013-39ACBA2B321F}" type="presParOf" srcId="{6EF086EB-222C-4EB5-AB46-1C66B05294D4}" destId="{34CDFA6A-5638-4994-98CC-3FF3F427D17D}" srcOrd="1" destOrd="0" presId="urn:microsoft.com/office/officeart/2005/8/layout/hierarchy3"/>
    <dgm:cxn modelId="{349613C0-2DE1-4654-B946-F145CE28A655}" type="presParOf" srcId="{34CDFA6A-5638-4994-98CC-3FF3F427D17D}" destId="{537F51EE-B300-4123-87DB-8592AFCB0CF0}" srcOrd="0" destOrd="0" presId="urn:microsoft.com/office/officeart/2005/8/layout/hierarchy3"/>
    <dgm:cxn modelId="{212DC283-8801-44F3-AD63-A136884398C8}" type="presParOf" srcId="{34CDFA6A-5638-4994-98CC-3FF3F427D17D}" destId="{61EC7249-7327-499D-B406-3A50F9D6356B}" srcOrd="1" destOrd="0" presId="urn:microsoft.com/office/officeart/2005/8/layout/hierarchy3"/>
    <dgm:cxn modelId="{B70D3BDF-053D-4959-9D70-CD29340BC072}" type="presParOf" srcId="{34CDFA6A-5638-4994-98CC-3FF3F427D17D}" destId="{2FEC50DA-3E10-436A-86B9-F30F5BFD2767}" srcOrd="2" destOrd="0" presId="urn:microsoft.com/office/officeart/2005/8/layout/hierarchy3"/>
    <dgm:cxn modelId="{46D3460C-2C0E-4275-B938-7D2E55CF1714}" type="presParOf" srcId="{34CDFA6A-5638-4994-98CC-3FF3F427D17D}" destId="{1DE64A3B-14FB-4A84-A168-84A9586DB56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72E7F4-EDF0-49A0-ABB0-3D364460ADF2}" type="doc">
      <dgm:prSet loTypeId="urn:microsoft.com/office/officeart/2005/8/layout/default#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21C48F-ED0A-49CB-BD6D-5E29F0B31C6E}">
      <dgm:prSet phldrT="[Текст]" custT="1"/>
      <dgm:spPr/>
      <dgm:t>
        <a:bodyPr>
          <a:sp3d extrusionH="57150">
            <a:bevelT h="25400" prst="softRound"/>
          </a:sp3d>
        </a:bodyPr>
        <a:lstStyle/>
        <a:p>
          <a:r>
            <a:rPr lang="ru-RU" sz="2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Категории по продолжительности контакта материала с организмом</a:t>
          </a:r>
          <a:endParaRPr lang="ru-RU" sz="2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470544C1-8301-4A8B-BE5D-D297725A700A}" type="parTrans" cxnId="{203DA29D-937E-4316-9B01-C47F9CE2E2BC}">
      <dgm:prSet/>
      <dgm:spPr/>
      <dgm:t>
        <a:bodyPr/>
        <a:lstStyle/>
        <a:p>
          <a:endParaRPr lang="ru-RU"/>
        </a:p>
      </dgm:t>
    </dgm:pt>
    <dgm:pt modelId="{41315CB3-29CD-4D95-BDE6-E19878347BA3}" type="sibTrans" cxnId="{203DA29D-937E-4316-9B01-C47F9CE2E2BC}">
      <dgm:prSet/>
      <dgm:spPr/>
      <dgm:t>
        <a:bodyPr/>
        <a:lstStyle/>
        <a:p>
          <a:endParaRPr lang="ru-RU"/>
        </a:p>
      </dgm:t>
    </dgm:pt>
    <dgm:pt modelId="{8FC1574D-9DDC-49BA-BCB7-3D77A78B9F71}">
      <dgm:prSet phldrT="[Текст]" custT="1"/>
      <dgm:spPr/>
      <dgm:t>
        <a:bodyPr>
          <a:sp3d extrusionH="57150">
            <a:bevelT h="25400" prst="softRound"/>
          </a:sp3d>
        </a:bodyPr>
        <a:lstStyle/>
        <a:p>
          <a:r>
            <a:rPr lang="ru-RU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Категории по характеру контакта материала с организмом</a:t>
          </a:r>
          <a:endParaRPr lang="ru-RU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3AEBF72-8EB0-49E5-B6DB-2F5DB1DF5D03}" type="parTrans" cxnId="{C5CF328B-BF52-4E5C-8EF5-7005C01C20E1}">
      <dgm:prSet/>
      <dgm:spPr/>
      <dgm:t>
        <a:bodyPr/>
        <a:lstStyle/>
        <a:p>
          <a:endParaRPr lang="ru-RU"/>
        </a:p>
      </dgm:t>
    </dgm:pt>
    <dgm:pt modelId="{B6BBD418-7BD4-4169-9573-4EB512629B30}" type="sibTrans" cxnId="{C5CF328B-BF52-4E5C-8EF5-7005C01C20E1}">
      <dgm:prSet/>
      <dgm:spPr/>
      <dgm:t>
        <a:bodyPr/>
        <a:lstStyle/>
        <a:p>
          <a:endParaRPr lang="ru-RU"/>
        </a:p>
      </dgm:t>
    </dgm:pt>
    <dgm:pt modelId="{713838C8-2F15-432C-9EE7-F648B9DB8662}">
      <dgm:prSet phldrT="[Текст]" custT="1"/>
      <dgm:spPr/>
      <dgm:t>
        <a:bodyPr>
          <a:sp3d extrusionH="57150">
            <a:bevelT h="25400" prst="softRound"/>
          </a:sp3d>
        </a:bodyPr>
        <a:lstStyle/>
        <a:p>
          <a:pPr algn="l"/>
          <a:r>
            <a:rPr lang="ru-RU" sz="2000" b="1" dirty="0" smtClean="0">
              <a:solidFill>
                <a:srgbClr val="0070C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rPr>
            <a:t>а) </a:t>
          </a:r>
          <a:r>
            <a:rPr lang="ru-RU" sz="2000" b="1" dirty="0" smtClean="0">
              <a:solidFill>
                <a:srgbClr val="0070C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однократно или многократно менее, 24 ч.</a:t>
          </a:r>
        </a:p>
        <a:p>
          <a:pPr algn="l"/>
          <a:r>
            <a:rPr lang="ru-RU" sz="2000" b="1" dirty="0" smtClean="0"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б) однократно или многократно, более 24ч, но менее 30сут</a:t>
          </a:r>
        </a:p>
        <a:p>
          <a:pPr algn="l"/>
          <a:r>
            <a:rPr lang="ru-RU" sz="2000" b="1" dirty="0" smtClean="0">
              <a:solidFill>
                <a:srgbClr val="7030A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в) постоянный контакт, более 30 сут.</a:t>
          </a:r>
          <a:endParaRPr lang="ru-RU" sz="2000" b="1" dirty="0">
            <a:solidFill>
              <a:srgbClr val="7030A0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latin typeface="Georgia" pitchFamily="18" charset="0"/>
          </a:endParaRPr>
        </a:p>
      </dgm:t>
    </dgm:pt>
    <dgm:pt modelId="{F4B182FC-22B5-45E3-9D0A-620454BA505B}" type="parTrans" cxnId="{64D9D523-E908-4009-B022-5A3F12B94716}">
      <dgm:prSet/>
      <dgm:spPr/>
      <dgm:t>
        <a:bodyPr/>
        <a:lstStyle/>
        <a:p>
          <a:endParaRPr lang="ru-RU"/>
        </a:p>
      </dgm:t>
    </dgm:pt>
    <dgm:pt modelId="{90948844-EA2D-449A-85FD-3080A117126D}" type="sibTrans" cxnId="{64D9D523-E908-4009-B022-5A3F12B94716}">
      <dgm:prSet/>
      <dgm:spPr/>
      <dgm:t>
        <a:bodyPr/>
        <a:lstStyle/>
        <a:p>
          <a:endParaRPr lang="ru-RU"/>
        </a:p>
      </dgm:t>
    </dgm:pt>
    <dgm:pt modelId="{1E6A9FF6-774A-4DA0-8E3F-D4712529B4D5}">
      <dgm:prSet phldrT="[Текст]" custT="1"/>
      <dgm:spPr/>
      <dgm:t>
        <a:bodyPr>
          <a:sp3d extrusionH="57150">
            <a:bevelT h="25400" prst="softRound"/>
          </a:sp3d>
        </a:bodyPr>
        <a:lstStyle/>
        <a:p>
          <a:pPr algn="l"/>
          <a:r>
            <a:rPr lang="ru-RU" sz="2000" b="1" dirty="0" smtClean="0">
              <a:solidFill>
                <a:schemeClr val="tx2"/>
              </a:solidFill>
              <a:latin typeface="Georgia" pitchFamily="18" charset="0"/>
            </a:rPr>
            <a:t>а) со слизистыми оболочками полости рта</a:t>
          </a:r>
        </a:p>
        <a:p>
          <a:pPr algn="l"/>
          <a:r>
            <a:rPr lang="ru-RU" sz="2000" b="1" dirty="0" smtClean="0">
              <a:solidFill>
                <a:srgbClr val="7030A0"/>
              </a:solidFill>
              <a:latin typeface="Georgia" pitchFamily="18" charset="0"/>
            </a:rPr>
            <a:t>б) с костной тканью, твердыми тканями зуба</a:t>
          </a:r>
        </a:p>
        <a:p>
          <a:pPr algn="l"/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rPr>
            <a:t>в) с тканями переодонта, с кровью</a:t>
          </a:r>
        </a:p>
        <a:p>
          <a:pPr algn="l"/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rPr>
            <a:t>г) с кожей</a:t>
          </a:r>
        </a:p>
        <a:p>
          <a:pPr algn="l"/>
          <a:r>
            <a:rPr lang="ru-RU" sz="2000" b="1" dirty="0" err="1" smtClean="0">
              <a:solidFill>
                <a:srgbClr val="002060"/>
              </a:solidFill>
              <a:latin typeface="Georgia" pitchFamily="18" charset="0"/>
            </a:rPr>
            <a:t>д</a:t>
          </a:r>
          <a:r>
            <a:rPr lang="ru-RU" sz="2000" b="1" dirty="0" smtClean="0">
              <a:solidFill>
                <a:srgbClr val="002060"/>
              </a:solidFill>
              <a:latin typeface="Georgia" pitchFamily="18" charset="0"/>
            </a:rPr>
            <a:t>) с пульпой зуба</a:t>
          </a:r>
          <a:endParaRPr lang="ru-RU" sz="2000" b="1" dirty="0">
            <a:solidFill>
              <a:srgbClr val="002060"/>
            </a:solidFill>
            <a:latin typeface="Georgia" pitchFamily="18" charset="0"/>
          </a:endParaRPr>
        </a:p>
      </dgm:t>
    </dgm:pt>
    <dgm:pt modelId="{AAE7B33C-3B8B-4A1B-AFBA-FF2F5FAD3CE0}" type="parTrans" cxnId="{A94DDFEC-819E-4AFC-9D2A-4091A72DE96B}">
      <dgm:prSet/>
      <dgm:spPr/>
      <dgm:t>
        <a:bodyPr/>
        <a:lstStyle/>
        <a:p>
          <a:endParaRPr lang="ru-RU"/>
        </a:p>
      </dgm:t>
    </dgm:pt>
    <dgm:pt modelId="{669C4FEC-7724-4EA2-82D3-0B6317DEDB04}" type="sibTrans" cxnId="{A94DDFEC-819E-4AFC-9D2A-4091A72DE96B}">
      <dgm:prSet/>
      <dgm:spPr/>
      <dgm:t>
        <a:bodyPr/>
        <a:lstStyle/>
        <a:p>
          <a:endParaRPr lang="ru-RU"/>
        </a:p>
      </dgm:t>
    </dgm:pt>
    <dgm:pt modelId="{136977AB-6F9B-45BE-ABA4-AF1BDDBFD31B}" type="pres">
      <dgm:prSet presAssocID="{4A72E7F4-EDF0-49A0-ABB0-3D364460AD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52583A-9867-43AA-8951-3036E6E416DE}" type="pres">
      <dgm:prSet presAssocID="{8821C48F-ED0A-49CB-BD6D-5E29F0B31C6E}" presName="node" presStyleLbl="node1" presStyleIdx="0" presStyleCnt="4" custScaleX="75174" custScaleY="46415" custLinFactNeighborX="-14693" custLinFactNeighborY="-14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73AF4-63FC-45A4-AD7C-73230C7A24A2}" type="pres">
      <dgm:prSet presAssocID="{41315CB3-29CD-4D95-BDE6-E19878347BA3}" presName="sibTrans" presStyleCnt="0"/>
      <dgm:spPr/>
    </dgm:pt>
    <dgm:pt modelId="{3D95F9DF-49F2-45F5-AAC7-D23355AD7DCC}" type="pres">
      <dgm:prSet presAssocID="{8FC1574D-9DDC-49BA-BCB7-3D77A78B9F71}" presName="node" presStyleLbl="node1" presStyleIdx="1" presStyleCnt="4" custScaleX="73987" custScaleY="56626" custLinFactNeighborX="3206" custLinFactNeighborY="-16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C6BE1-F5CB-4A23-B0FC-1BCB998C0131}" type="pres">
      <dgm:prSet presAssocID="{B6BBD418-7BD4-4169-9573-4EB512629B30}" presName="sibTrans" presStyleCnt="0"/>
      <dgm:spPr/>
    </dgm:pt>
    <dgm:pt modelId="{0C7096D1-9BEA-41A0-9B52-682FF34CAA16}" type="pres">
      <dgm:prSet presAssocID="{713838C8-2F15-432C-9EE7-F648B9DB8662}" presName="node" presStyleLbl="node1" presStyleIdx="2" presStyleCnt="4" custScaleX="93747" custScaleY="115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27893-6748-4D4E-AE0B-452CEDD90B4A}" type="pres">
      <dgm:prSet presAssocID="{90948844-EA2D-449A-85FD-3080A117126D}" presName="sibTrans" presStyleCnt="0"/>
      <dgm:spPr/>
    </dgm:pt>
    <dgm:pt modelId="{30A9586A-5359-4A15-9DC0-FB569DB551C8}" type="pres">
      <dgm:prSet presAssocID="{1E6A9FF6-774A-4DA0-8E3F-D4712529B4D5}" presName="node" presStyleLbl="node1" presStyleIdx="3" presStyleCnt="4" custScaleY="114413" custLinFactNeighborX="6281" custLinFactNeighborY="-2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DA7BF-B42E-4D79-B1B9-2D827DA27E8C}" type="presOf" srcId="{4A72E7F4-EDF0-49A0-ABB0-3D364460ADF2}" destId="{136977AB-6F9B-45BE-ABA4-AF1BDDBFD31B}" srcOrd="0" destOrd="0" presId="urn:microsoft.com/office/officeart/2005/8/layout/default#1"/>
    <dgm:cxn modelId="{D8EFF166-892C-41FB-8120-B358D5E631EA}" type="presOf" srcId="{8FC1574D-9DDC-49BA-BCB7-3D77A78B9F71}" destId="{3D95F9DF-49F2-45F5-AAC7-D23355AD7DCC}" srcOrd="0" destOrd="0" presId="urn:microsoft.com/office/officeart/2005/8/layout/default#1"/>
    <dgm:cxn modelId="{64D9D523-E908-4009-B022-5A3F12B94716}" srcId="{4A72E7F4-EDF0-49A0-ABB0-3D364460ADF2}" destId="{713838C8-2F15-432C-9EE7-F648B9DB8662}" srcOrd="2" destOrd="0" parTransId="{F4B182FC-22B5-45E3-9D0A-620454BA505B}" sibTransId="{90948844-EA2D-449A-85FD-3080A117126D}"/>
    <dgm:cxn modelId="{C5CF328B-BF52-4E5C-8EF5-7005C01C20E1}" srcId="{4A72E7F4-EDF0-49A0-ABB0-3D364460ADF2}" destId="{8FC1574D-9DDC-49BA-BCB7-3D77A78B9F71}" srcOrd="1" destOrd="0" parTransId="{B3AEBF72-8EB0-49E5-B6DB-2F5DB1DF5D03}" sibTransId="{B6BBD418-7BD4-4169-9573-4EB512629B30}"/>
    <dgm:cxn modelId="{295352BB-4E1F-4224-967C-B1D62195EC70}" type="presOf" srcId="{1E6A9FF6-774A-4DA0-8E3F-D4712529B4D5}" destId="{30A9586A-5359-4A15-9DC0-FB569DB551C8}" srcOrd="0" destOrd="0" presId="urn:microsoft.com/office/officeart/2005/8/layout/default#1"/>
    <dgm:cxn modelId="{F88B7231-01BD-4E7D-AFE4-9AFE5421299A}" type="presOf" srcId="{8821C48F-ED0A-49CB-BD6D-5E29F0B31C6E}" destId="{8052583A-9867-43AA-8951-3036E6E416DE}" srcOrd="0" destOrd="0" presId="urn:microsoft.com/office/officeart/2005/8/layout/default#1"/>
    <dgm:cxn modelId="{C1867CD8-D17C-4666-8615-9E22AD9C9160}" type="presOf" srcId="{713838C8-2F15-432C-9EE7-F648B9DB8662}" destId="{0C7096D1-9BEA-41A0-9B52-682FF34CAA16}" srcOrd="0" destOrd="0" presId="urn:microsoft.com/office/officeart/2005/8/layout/default#1"/>
    <dgm:cxn modelId="{203DA29D-937E-4316-9B01-C47F9CE2E2BC}" srcId="{4A72E7F4-EDF0-49A0-ABB0-3D364460ADF2}" destId="{8821C48F-ED0A-49CB-BD6D-5E29F0B31C6E}" srcOrd="0" destOrd="0" parTransId="{470544C1-8301-4A8B-BE5D-D297725A700A}" sibTransId="{41315CB3-29CD-4D95-BDE6-E19878347BA3}"/>
    <dgm:cxn modelId="{A94DDFEC-819E-4AFC-9D2A-4091A72DE96B}" srcId="{4A72E7F4-EDF0-49A0-ABB0-3D364460ADF2}" destId="{1E6A9FF6-774A-4DA0-8E3F-D4712529B4D5}" srcOrd="3" destOrd="0" parTransId="{AAE7B33C-3B8B-4A1B-AFBA-FF2F5FAD3CE0}" sibTransId="{669C4FEC-7724-4EA2-82D3-0B6317DEDB04}"/>
    <dgm:cxn modelId="{2A1F0E27-0143-4FAD-B6A0-4C33513130C1}" type="presParOf" srcId="{136977AB-6F9B-45BE-ABA4-AF1BDDBFD31B}" destId="{8052583A-9867-43AA-8951-3036E6E416DE}" srcOrd="0" destOrd="0" presId="urn:microsoft.com/office/officeart/2005/8/layout/default#1"/>
    <dgm:cxn modelId="{DB2F14A6-9BFE-41F4-A25B-AB13A7EA34B1}" type="presParOf" srcId="{136977AB-6F9B-45BE-ABA4-AF1BDDBFD31B}" destId="{77473AF4-63FC-45A4-AD7C-73230C7A24A2}" srcOrd="1" destOrd="0" presId="urn:microsoft.com/office/officeart/2005/8/layout/default#1"/>
    <dgm:cxn modelId="{AA3B1E86-4C0C-4FAA-A9F2-FE5AA8A8FF62}" type="presParOf" srcId="{136977AB-6F9B-45BE-ABA4-AF1BDDBFD31B}" destId="{3D95F9DF-49F2-45F5-AAC7-D23355AD7DCC}" srcOrd="2" destOrd="0" presId="urn:microsoft.com/office/officeart/2005/8/layout/default#1"/>
    <dgm:cxn modelId="{A44723F8-D56C-46DD-A06D-F274A2AC6165}" type="presParOf" srcId="{136977AB-6F9B-45BE-ABA4-AF1BDDBFD31B}" destId="{82CC6BE1-F5CB-4A23-B0FC-1BCB998C0131}" srcOrd="3" destOrd="0" presId="urn:microsoft.com/office/officeart/2005/8/layout/default#1"/>
    <dgm:cxn modelId="{7BFF2F14-E290-48A0-973D-2A6DFF05F0D4}" type="presParOf" srcId="{136977AB-6F9B-45BE-ABA4-AF1BDDBFD31B}" destId="{0C7096D1-9BEA-41A0-9B52-682FF34CAA16}" srcOrd="4" destOrd="0" presId="urn:microsoft.com/office/officeart/2005/8/layout/default#1"/>
    <dgm:cxn modelId="{6C64F442-70E5-436C-A170-1D66BA391E08}" type="presParOf" srcId="{136977AB-6F9B-45BE-ABA4-AF1BDDBFD31B}" destId="{2D127893-6748-4D4E-AE0B-452CEDD90B4A}" srcOrd="5" destOrd="0" presId="urn:microsoft.com/office/officeart/2005/8/layout/default#1"/>
    <dgm:cxn modelId="{DD1C0725-6349-405B-8621-B3E5E29A88F9}" type="presParOf" srcId="{136977AB-6F9B-45BE-ABA4-AF1BDDBFD31B}" destId="{30A9586A-5359-4A15-9DC0-FB569DB551C8}" srcOrd="6" destOrd="0" presId="urn:microsoft.com/office/officeart/2005/8/layout/default#1"/>
  </dgm:cxnLst>
  <dgm:bg>
    <a:gradFill flip="none" rotWithShape="1">
      <a:gsLst>
        <a:gs pos="41000">
          <a:srgbClr val="3399FF">
            <a:alpha val="53000"/>
          </a:srgbClr>
        </a:gs>
        <a:gs pos="16000">
          <a:srgbClr val="00CCCC"/>
        </a:gs>
        <a:gs pos="47000">
          <a:srgbClr val="9999FF"/>
        </a:gs>
        <a:gs pos="60001">
          <a:srgbClr val="2E6792"/>
        </a:gs>
        <a:gs pos="71001">
          <a:srgbClr val="3333CC"/>
        </a:gs>
        <a:gs pos="81000">
          <a:srgbClr val="1170FF"/>
        </a:gs>
        <a:gs pos="100000">
          <a:srgbClr val="006699"/>
        </a:gs>
      </a:gsLst>
      <a:path path="circle">
        <a:fillToRect l="50000" t="50000" r="50000" b="50000"/>
      </a:path>
      <a:tileRect/>
    </a:gradFill>
  </dgm:bg>
  <dgm:whole>
    <a:ln>
      <a:solidFill>
        <a:schemeClr val="accent4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777A58-A4F7-4490-9557-8C74833ED2F2}" type="doc">
      <dgm:prSet loTypeId="urn:microsoft.com/office/officeart/2005/8/layout/arrow2" loCatId="process" qsTypeId="urn:microsoft.com/office/officeart/2005/8/quickstyle/3d3" qsCatId="3D" csTypeId="urn:microsoft.com/office/officeart/2005/8/colors/colorful3" csCatId="colorful" phldr="1"/>
      <dgm:spPr/>
    </dgm:pt>
    <dgm:pt modelId="{84FAD391-FC93-428D-962A-7E37FBDD0631}">
      <dgm:prSet phldrT="[Текст]" custT="1"/>
      <dgm:spPr/>
      <dgm:t>
        <a:bodyPr/>
        <a:lstStyle/>
        <a:p>
          <a:r>
            <a:rPr lang="ru-RU" sz="2000" b="1" i="1" dirty="0" smtClean="0">
              <a:latin typeface="Georgia" pitchFamily="18" charset="0"/>
            </a:rPr>
            <a:t> </a:t>
          </a:r>
          <a:r>
            <a:rPr lang="en-US" sz="2000" b="1" i="1" u="sng" dirty="0" smtClean="0">
              <a:latin typeface="Georgia" pitchFamily="18" charset="0"/>
            </a:rPr>
            <a:t>I </a:t>
          </a:r>
          <a:r>
            <a:rPr lang="ru-RU" sz="2000" b="1" i="1" u="sng" dirty="0" smtClean="0">
              <a:latin typeface="Georgia" pitchFamily="18" charset="0"/>
            </a:rPr>
            <a:t>уровень</a:t>
          </a:r>
        </a:p>
        <a:p>
          <a:r>
            <a:rPr lang="ru-RU" sz="2000" b="1" i="1" dirty="0" smtClean="0">
              <a:latin typeface="Georgia" pitchFamily="18" charset="0"/>
            </a:rPr>
            <a:t>Начальные экспресс тесты</a:t>
          </a:r>
          <a:endParaRPr lang="ru-RU" sz="2000" b="1" i="1" dirty="0">
            <a:latin typeface="Georgia" pitchFamily="18" charset="0"/>
          </a:endParaRPr>
        </a:p>
      </dgm:t>
    </dgm:pt>
    <dgm:pt modelId="{3188F25E-FB15-4343-A940-1182B17CB91A}" type="parTrans" cxnId="{0B5BB321-59C0-4721-93CC-C8E60EA376C8}">
      <dgm:prSet/>
      <dgm:spPr/>
      <dgm:t>
        <a:bodyPr/>
        <a:lstStyle/>
        <a:p>
          <a:endParaRPr lang="ru-RU"/>
        </a:p>
      </dgm:t>
    </dgm:pt>
    <dgm:pt modelId="{FB21318F-A14A-4776-831F-6554847CB6EB}" type="sibTrans" cxnId="{0B5BB321-59C0-4721-93CC-C8E60EA376C8}">
      <dgm:prSet/>
      <dgm:spPr/>
      <dgm:t>
        <a:bodyPr/>
        <a:lstStyle/>
        <a:p>
          <a:endParaRPr lang="ru-RU"/>
        </a:p>
      </dgm:t>
    </dgm:pt>
    <dgm:pt modelId="{6972BAAB-1090-4CCD-8738-9A084A645027}">
      <dgm:prSet phldrT="[Текст]" custT="1"/>
      <dgm:spPr/>
      <dgm:t>
        <a:bodyPr/>
        <a:lstStyle/>
        <a:p>
          <a:r>
            <a:rPr lang="en-US" sz="2000" b="1" i="1" u="sng" dirty="0" smtClean="0">
              <a:latin typeface="Georgia" pitchFamily="18" charset="0"/>
            </a:rPr>
            <a:t>II </a:t>
          </a:r>
          <a:r>
            <a:rPr lang="ru-RU" sz="2000" b="1" i="1" u="sng" dirty="0" smtClean="0">
              <a:latin typeface="Georgia" pitchFamily="18" charset="0"/>
            </a:rPr>
            <a:t>уровень </a:t>
          </a:r>
          <a:r>
            <a:rPr lang="ru-RU" sz="2000" b="1" i="1" dirty="0" smtClean="0">
              <a:latin typeface="Georgia" pitchFamily="18" charset="0"/>
            </a:rPr>
            <a:t>Экспериментальные тесты на животных</a:t>
          </a:r>
          <a:r>
            <a:rPr lang="en-US" sz="2000" b="1" i="1" dirty="0" smtClean="0">
              <a:latin typeface="Georgia" pitchFamily="18" charset="0"/>
            </a:rPr>
            <a:t> </a:t>
          </a:r>
          <a:endParaRPr lang="ru-RU" sz="2000" b="1" i="1" dirty="0">
            <a:latin typeface="Georgia" pitchFamily="18" charset="0"/>
          </a:endParaRPr>
        </a:p>
      </dgm:t>
    </dgm:pt>
    <dgm:pt modelId="{9D02FAE7-E6BC-4E39-9016-5673F7BB2B53}" type="parTrans" cxnId="{D78EAB20-1FD1-4736-B135-3729F9050D4A}">
      <dgm:prSet/>
      <dgm:spPr/>
      <dgm:t>
        <a:bodyPr/>
        <a:lstStyle/>
        <a:p>
          <a:endParaRPr lang="ru-RU"/>
        </a:p>
      </dgm:t>
    </dgm:pt>
    <dgm:pt modelId="{33C234AA-303E-43E5-9027-47E437DB1045}" type="sibTrans" cxnId="{D78EAB20-1FD1-4736-B135-3729F9050D4A}">
      <dgm:prSet/>
      <dgm:spPr/>
      <dgm:t>
        <a:bodyPr/>
        <a:lstStyle/>
        <a:p>
          <a:endParaRPr lang="ru-RU"/>
        </a:p>
      </dgm:t>
    </dgm:pt>
    <dgm:pt modelId="{1D7E48A5-6B32-483C-A7F4-6C2B8D36EAFF}">
      <dgm:prSet phldrT="[Текст]" custT="1"/>
      <dgm:spPr/>
      <dgm:t>
        <a:bodyPr/>
        <a:lstStyle/>
        <a:p>
          <a:r>
            <a:rPr lang="en-US" sz="2000" b="1" i="1" u="sng" dirty="0" smtClean="0">
              <a:latin typeface="Georgia" pitchFamily="18" charset="0"/>
            </a:rPr>
            <a:t>III</a:t>
          </a:r>
          <a:r>
            <a:rPr lang="ru-RU" sz="2000" b="1" i="1" u="sng" dirty="0" smtClean="0">
              <a:latin typeface="Georgia" pitchFamily="18" charset="0"/>
            </a:rPr>
            <a:t> уровень</a:t>
          </a:r>
        </a:p>
        <a:p>
          <a:r>
            <a:rPr lang="ru-RU" sz="2000" b="1" i="1" dirty="0" smtClean="0">
              <a:latin typeface="Georgia" pitchFamily="18" charset="0"/>
            </a:rPr>
            <a:t>Доклинические тесты, назначения (на животных)</a:t>
          </a:r>
          <a:endParaRPr lang="ru-RU" sz="2000" b="1" i="1" dirty="0">
            <a:latin typeface="Georgia" pitchFamily="18" charset="0"/>
          </a:endParaRPr>
        </a:p>
      </dgm:t>
    </dgm:pt>
    <dgm:pt modelId="{FAA327CE-A153-4822-93F0-8017D79B71FD}" type="parTrans" cxnId="{239041F3-117A-4F6B-9779-76B90EC65376}">
      <dgm:prSet/>
      <dgm:spPr/>
      <dgm:t>
        <a:bodyPr/>
        <a:lstStyle/>
        <a:p>
          <a:endParaRPr lang="ru-RU"/>
        </a:p>
      </dgm:t>
    </dgm:pt>
    <dgm:pt modelId="{01110273-3D0B-4E14-A53A-69F4B9784A39}" type="sibTrans" cxnId="{239041F3-117A-4F6B-9779-76B90EC65376}">
      <dgm:prSet/>
      <dgm:spPr/>
      <dgm:t>
        <a:bodyPr/>
        <a:lstStyle/>
        <a:p>
          <a:endParaRPr lang="ru-RU"/>
        </a:p>
      </dgm:t>
    </dgm:pt>
    <dgm:pt modelId="{F9226542-208C-448A-BD44-B94CF13066BA}">
      <dgm:prSet custT="1"/>
      <dgm:spPr/>
      <dgm:t>
        <a:bodyPr/>
        <a:lstStyle/>
        <a:p>
          <a:r>
            <a:rPr lang="ru-RU" sz="2000" b="1" i="1" u="sng" dirty="0" smtClean="0">
              <a:latin typeface="Georgia" pitchFamily="18" charset="0"/>
            </a:rPr>
            <a:t>О уровень</a:t>
          </a:r>
        </a:p>
        <a:p>
          <a:r>
            <a:rPr lang="ru-RU" sz="2000" b="1" i="1" dirty="0" smtClean="0">
              <a:latin typeface="Georgia" pitchFamily="18" charset="0"/>
            </a:rPr>
            <a:t>Санитарно –химические тесты</a:t>
          </a:r>
          <a:endParaRPr lang="ru-RU" sz="2000" b="1" i="1" dirty="0">
            <a:latin typeface="Georgia" pitchFamily="18" charset="0"/>
          </a:endParaRPr>
        </a:p>
      </dgm:t>
    </dgm:pt>
    <dgm:pt modelId="{388085F6-13AC-4A91-9A23-888727023DC2}" type="parTrans" cxnId="{AAFBF76F-0D68-45DE-8B19-4F8AFE93807D}">
      <dgm:prSet/>
      <dgm:spPr/>
      <dgm:t>
        <a:bodyPr/>
        <a:lstStyle/>
        <a:p>
          <a:endParaRPr lang="ru-RU"/>
        </a:p>
      </dgm:t>
    </dgm:pt>
    <dgm:pt modelId="{A8522671-063C-4A2B-AEB7-BB408096E49B}" type="sibTrans" cxnId="{AAFBF76F-0D68-45DE-8B19-4F8AFE93807D}">
      <dgm:prSet/>
      <dgm:spPr/>
      <dgm:t>
        <a:bodyPr/>
        <a:lstStyle/>
        <a:p>
          <a:endParaRPr lang="ru-RU"/>
        </a:p>
      </dgm:t>
    </dgm:pt>
    <dgm:pt modelId="{9544A98C-F9D9-4059-90F9-D58217180C6A}" type="pres">
      <dgm:prSet presAssocID="{D7777A58-A4F7-4490-9557-8C74833ED2F2}" presName="arrowDiagram" presStyleCnt="0">
        <dgm:presLayoutVars>
          <dgm:chMax val="5"/>
          <dgm:dir/>
          <dgm:resizeHandles val="exact"/>
        </dgm:presLayoutVars>
      </dgm:prSet>
      <dgm:spPr/>
    </dgm:pt>
    <dgm:pt modelId="{8D562265-AD39-465E-838C-3A9AB2383F61}" type="pres">
      <dgm:prSet presAssocID="{D7777A58-A4F7-4490-9557-8C74833ED2F2}" presName="arrow" presStyleLbl="bgShp" presStyleIdx="0" presStyleCnt="1"/>
      <dgm:spPr/>
    </dgm:pt>
    <dgm:pt modelId="{19B6189E-22C3-4347-AB37-9CDD3DA7B2EF}" type="pres">
      <dgm:prSet presAssocID="{D7777A58-A4F7-4490-9557-8C74833ED2F2}" presName="arrowDiagram4" presStyleCnt="0"/>
      <dgm:spPr/>
    </dgm:pt>
    <dgm:pt modelId="{503C413D-BBA8-4285-9F68-197F0C06A1CB}" type="pres">
      <dgm:prSet presAssocID="{F9226542-208C-448A-BD44-B94CF13066BA}" presName="bullet4a" presStyleLbl="node1" presStyleIdx="0" presStyleCnt="4"/>
      <dgm:spPr/>
    </dgm:pt>
    <dgm:pt modelId="{48B6BB14-4F02-42F0-94BD-ADB7EBCF025E}" type="pres">
      <dgm:prSet presAssocID="{F9226542-208C-448A-BD44-B94CF13066BA}" presName="textBox4a" presStyleLbl="revTx" presStyleIdx="0" presStyleCnt="4" custScaleX="158394" custScaleY="61343" custLinFactNeighborX="4678" custLinFactNeighborY="16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88C73-674C-495E-B5A0-0818DAAD649B}" type="pres">
      <dgm:prSet presAssocID="{84FAD391-FC93-428D-962A-7E37FBDD0631}" presName="bullet4b" presStyleLbl="node1" presStyleIdx="1" presStyleCnt="4"/>
      <dgm:spPr/>
    </dgm:pt>
    <dgm:pt modelId="{9CCC6448-E0F0-4A50-8B90-45643469CAA6}" type="pres">
      <dgm:prSet presAssocID="{84FAD391-FC93-428D-962A-7E37FBDD0631}" presName="textBox4b" presStyleLbl="revTx" presStyleIdx="1" presStyleCnt="4" custScaleY="62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2EAC2-5614-4BE7-BE30-3DAB0C67B084}" type="pres">
      <dgm:prSet presAssocID="{6972BAAB-1090-4CCD-8738-9A084A645027}" presName="bullet4c" presStyleLbl="node1" presStyleIdx="2" presStyleCnt="4"/>
      <dgm:spPr/>
    </dgm:pt>
    <dgm:pt modelId="{67BFA1FF-3979-4EAC-A800-2D63656F766B}" type="pres">
      <dgm:prSet presAssocID="{6972BAAB-1090-4CCD-8738-9A084A645027}" presName="textBox4c" presStyleLbl="revTx" presStyleIdx="2" presStyleCnt="4" custScaleX="176671" custScaleY="33793" custLinFactNeighborX="-46870" custLinFactNeighborY="-75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F01CD-9488-4657-8CD1-CFD93FAB8164}" type="pres">
      <dgm:prSet presAssocID="{1D7E48A5-6B32-483C-A7F4-6C2B8D36EAFF}" presName="bullet4d" presStyleLbl="node1" presStyleIdx="3" presStyleCnt="4"/>
      <dgm:spPr/>
    </dgm:pt>
    <dgm:pt modelId="{F4C4F4BB-5C3E-43C7-988A-009EBDEDEBA0}" type="pres">
      <dgm:prSet presAssocID="{1D7E48A5-6B32-483C-A7F4-6C2B8D36EAFF}" presName="textBox4d" presStyleLbl="revTx" presStyleIdx="3" presStyleCnt="4" custScaleX="138830" custScaleY="50854" custLinFactNeighborX="9156" custLinFactNeighborY="-18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8EAB20-1FD1-4736-B135-3729F9050D4A}" srcId="{D7777A58-A4F7-4490-9557-8C74833ED2F2}" destId="{6972BAAB-1090-4CCD-8738-9A084A645027}" srcOrd="2" destOrd="0" parTransId="{9D02FAE7-E6BC-4E39-9016-5673F7BB2B53}" sibTransId="{33C234AA-303E-43E5-9027-47E437DB1045}"/>
    <dgm:cxn modelId="{239041F3-117A-4F6B-9779-76B90EC65376}" srcId="{D7777A58-A4F7-4490-9557-8C74833ED2F2}" destId="{1D7E48A5-6B32-483C-A7F4-6C2B8D36EAFF}" srcOrd="3" destOrd="0" parTransId="{FAA327CE-A153-4822-93F0-8017D79B71FD}" sibTransId="{01110273-3D0B-4E14-A53A-69F4B9784A39}"/>
    <dgm:cxn modelId="{ECFA374C-150E-4FB5-8314-4EFE1A5E496B}" type="presOf" srcId="{84FAD391-FC93-428D-962A-7E37FBDD0631}" destId="{9CCC6448-E0F0-4A50-8B90-45643469CAA6}" srcOrd="0" destOrd="0" presId="urn:microsoft.com/office/officeart/2005/8/layout/arrow2"/>
    <dgm:cxn modelId="{B9E0BE81-6C77-4499-80A8-965CF6984E5F}" type="presOf" srcId="{D7777A58-A4F7-4490-9557-8C74833ED2F2}" destId="{9544A98C-F9D9-4059-90F9-D58217180C6A}" srcOrd="0" destOrd="0" presId="urn:microsoft.com/office/officeart/2005/8/layout/arrow2"/>
    <dgm:cxn modelId="{EEE51ED8-E2E7-43AB-9B2B-96BAD87A2154}" type="presOf" srcId="{F9226542-208C-448A-BD44-B94CF13066BA}" destId="{48B6BB14-4F02-42F0-94BD-ADB7EBCF025E}" srcOrd="0" destOrd="0" presId="urn:microsoft.com/office/officeart/2005/8/layout/arrow2"/>
    <dgm:cxn modelId="{1F1AB23D-2519-435D-9208-02EB5284A8B0}" type="presOf" srcId="{6972BAAB-1090-4CCD-8738-9A084A645027}" destId="{67BFA1FF-3979-4EAC-A800-2D63656F766B}" srcOrd="0" destOrd="0" presId="urn:microsoft.com/office/officeart/2005/8/layout/arrow2"/>
    <dgm:cxn modelId="{AAFBF76F-0D68-45DE-8B19-4F8AFE93807D}" srcId="{D7777A58-A4F7-4490-9557-8C74833ED2F2}" destId="{F9226542-208C-448A-BD44-B94CF13066BA}" srcOrd="0" destOrd="0" parTransId="{388085F6-13AC-4A91-9A23-888727023DC2}" sibTransId="{A8522671-063C-4A2B-AEB7-BB408096E49B}"/>
    <dgm:cxn modelId="{0B5BB321-59C0-4721-93CC-C8E60EA376C8}" srcId="{D7777A58-A4F7-4490-9557-8C74833ED2F2}" destId="{84FAD391-FC93-428D-962A-7E37FBDD0631}" srcOrd="1" destOrd="0" parTransId="{3188F25E-FB15-4343-A940-1182B17CB91A}" sibTransId="{FB21318F-A14A-4776-831F-6554847CB6EB}"/>
    <dgm:cxn modelId="{D6EF5797-3F7C-4E7D-A197-A035F29B3F75}" type="presOf" srcId="{1D7E48A5-6B32-483C-A7F4-6C2B8D36EAFF}" destId="{F4C4F4BB-5C3E-43C7-988A-009EBDEDEBA0}" srcOrd="0" destOrd="0" presId="urn:microsoft.com/office/officeart/2005/8/layout/arrow2"/>
    <dgm:cxn modelId="{5581E2CD-BE39-49E5-BAD3-E25F0C52AB76}" type="presParOf" srcId="{9544A98C-F9D9-4059-90F9-D58217180C6A}" destId="{8D562265-AD39-465E-838C-3A9AB2383F61}" srcOrd="0" destOrd="0" presId="urn:microsoft.com/office/officeart/2005/8/layout/arrow2"/>
    <dgm:cxn modelId="{9F31C500-8FB7-4758-9119-97F2F6916DFA}" type="presParOf" srcId="{9544A98C-F9D9-4059-90F9-D58217180C6A}" destId="{19B6189E-22C3-4347-AB37-9CDD3DA7B2EF}" srcOrd="1" destOrd="0" presId="urn:microsoft.com/office/officeart/2005/8/layout/arrow2"/>
    <dgm:cxn modelId="{B11481BA-306B-4602-A3E1-FCA31179CD18}" type="presParOf" srcId="{19B6189E-22C3-4347-AB37-9CDD3DA7B2EF}" destId="{503C413D-BBA8-4285-9F68-197F0C06A1CB}" srcOrd="0" destOrd="0" presId="urn:microsoft.com/office/officeart/2005/8/layout/arrow2"/>
    <dgm:cxn modelId="{F6A918CA-EC91-47B0-AEDA-E62C6A183D66}" type="presParOf" srcId="{19B6189E-22C3-4347-AB37-9CDD3DA7B2EF}" destId="{48B6BB14-4F02-42F0-94BD-ADB7EBCF025E}" srcOrd="1" destOrd="0" presId="urn:microsoft.com/office/officeart/2005/8/layout/arrow2"/>
    <dgm:cxn modelId="{673AB9C6-2FB2-4D9F-80DA-B3C466574CBB}" type="presParOf" srcId="{19B6189E-22C3-4347-AB37-9CDD3DA7B2EF}" destId="{CEC88C73-674C-495E-B5A0-0818DAAD649B}" srcOrd="2" destOrd="0" presId="urn:microsoft.com/office/officeart/2005/8/layout/arrow2"/>
    <dgm:cxn modelId="{16C49F44-673B-4761-BCE8-F267F44D78CD}" type="presParOf" srcId="{19B6189E-22C3-4347-AB37-9CDD3DA7B2EF}" destId="{9CCC6448-E0F0-4A50-8B90-45643469CAA6}" srcOrd="3" destOrd="0" presId="urn:microsoft.com/office/officeart/2005/8/layout/arrow2"/>
    <dgm:cxn modelId="{5DFA3030-419C-4CB6-95F1-0F28DAFAE9E9}" type="presParOf" srcId="{19B6189E-22C3-4347-AB37-9CDD3DA7B2EF}" destId="{6A52EAC2-5614-4BE7-BE30-3DAB0C67B084}" srcOrd="4" destOrd="0" presId="urn:microsoft.com/office/officeart/2005/8/layout/arrow2"/>
    <dgm:cxn modelId="{B1BA1D00-E3D2-45FD-B984-2C1B7A3F2306}" type="presParOf" srcId="{19B6189E-22C3-4347-AB37-9CDD3DA7B2EF}" destId="{67BFA1FF-3979-4EAC-A800-2D63656F766B}" srcOrd="5" destOrd="0" presId="urn:microsoft.com/office/officeart/2005/8/layout/arrow2"/>
    <dgm:cxn modelId="{10F93B8C-1A10-4F00-AADA-C0012CA89A68}" type="presParOf" srcId="{19B6189E-22C3-4347-AB37-9CDD3DA7B2EF}" destId="{B58F01CD-9488-4657-8CD1-CFD93FAB8164}" srcOrd="6" destOrd="0" presId="urn:microsoft.com/office/officeart/2005/8/layout/arrow2"/>
    <dgm:cxn modelId="{37D09B7A-2873-4504-BB50-18C13E144C11}" type="presParOf" srcId="{19B6189E-22C3-4347-AB37-9CDD3DA7B2EF}" destId="{F4C4F4BB-5C3E-43C7-988A-009EBDEDEBA0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B98C95-3E80-4D97-9A61-F96A76EFF9B5}" type="doc">
      <dgm:prSet loTypeId="urn:microsoft.com/office/officeart/2005/8/layout/cycle7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5D1B04E-56D4-4C50-94B3-5385DB39DC0C}" type="pres">
      <dgm:prSet presAssocID="{44B98C95-3E80-4D97-9A61-F96A76EFF9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5315EF1-4069-4D61-82F0-C737705EED40}" type="presOf" srcId="{44B98C95-3E80-4D97-9A61-F96A76EFF9B5}" destId="{E5D1B04E-56D4-4C50-94B3-5385DB39DC0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10C231-69E8-4680-AD82-9B4AB90660FC}" type="doc">
      <dgm:prSet loTypeId="urn:microsoft.com/office/officeart/2005/8/layout/default#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29959C0-6C4B-4A0D-8486-96F2979B2D2E}">
      <dgm:prSet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Международная организация по стандартизации, ISO</a:t>
          </a:r>
          <a:r>
            <a:rPr lang="ru-RU" b="1" dirty="0" smtClean="0"/>
            <a:t/>
          </a:r>
          <a:br>
            <a:rPr lang="ru-RU" b="1" dirty="0" smtClean="0"/>
          </a:br>
          <a:r>
            <a:rPr lang="ru-RU" b="1" dirty="0" smtClean="0"/>
            <a:t/>
          </a:r>
          <a:br>
            <a:rPr lang="ru-RU" b="1" dirty="0" smtClean="0"/>
          </a:br>
          <a:endParaRPr lang="ru-RU" b="1" dirty="0"/>
        </a:p>
      </dgm:t>
    </dgm:pt>
    <dgm:pt modelId="{20B057BB-0D5B-48EE-8B7D-063FEE0050CA}" type="parTrans" cxnId="{F2FF2BCB-DF85-47B5-915B-BC48CD929D85}">
      <dgm:prSet/>
      <dgm:spPr/>
      <dgm:t>
        <a:bodyPr/>
        <a:lstStyle/>
        <a:p>
          <a:endParaRPr lang="ru-RU"/>
        </a:p>
      </dgm:t>
    </dgm:pt>
    <dgm:pt modelId="{AD8B0BBA-500C-4BA7-B361-DADE37219134}" type="sibTrans" cxnId="{F2FF2BCB-DF85-47B5-915B-BC48CD929D85}">
      <dgm:prSet/>
      <dgm:spPr/>
      <dgm:t>
        <a:bodyPr/>
        <a:lstStyle/>
        <a:p>
          <a:endParaRPr lang="ru-RU"/>
        </a:p>
      </dgm:t>
    </dgm:pt>
    <dgm:pt modelId="{4F402C64-E892-4838-AE59-BE2B0E8FF5F7}">
      <dgm:prSet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Международная федерация стоматологов, FDI</a:t>
          </a:r>
          <a:endParaRPr lang="ru-RU" b="1" dirty="0">
            <a:latin typeface="Georgia" pitchFamily="18" charset="0"/>
          </a:endParaRPr>
        </a:p>
      </dgm:t>
    </dgm:pt>
    <dgm:pt modelId="{D9E988AF-6789-42A6-AD90-6DC32424E7E8}" type="parTrans" cxnId="{621141D9-5C32-429B-A557-93E27376B759}">
      <dgm:prSet/>
      <dgm:spPr/>
      <dgm:t>
        <a:bodyPr/>
        <a:lstStyle/>
        <a:p>
          <a:endParaRPr lang="ru-RU"/>
        </a:p>
      </dgm:t>
    </dgm:pt>
    <dgm:pt modelId="{7E1FC516-3655-4328-A366-9A9E6D92D5F7}" type="sibTrans" cxnId="{621141D9-5C32-429B-A557-93E27376B759}">
      <dgm:prSet custAng="81322" custScaleX="169620" custScaleY="52582" custLinFactNeighborX="2614" custLinFactNeighborY="16232"/>
      <dgm:spPr/>
      <dgm:t>
        <a:bodyPr/>
        <a:lstStyle/>
        <a:p>
          <a:endParaRPr lang="ru-RU"/>
        </a:p>
      </dgm:t>
    </dgm:pt>
    <dgm:pt modelId="{C301ED37-C192-4408-9A8C-306A2F1D588B}">
      <dgm:prSet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ТК 106</a:t>
          </a:r>
        </a:p>
        <a:p>
          <a:r>
            <a:rPr lang="ru-RU" b="1" dirty="0" smtClean="0">
              <a:latin typeface="Georgia" pitchFamily="18" charset="0"/>
            </a:rPr>
            <a:t> (год образования 1963)</a:t>
          </a:r>
          <a:br>
            <a:rPr lang="ru-RU" b="1" dirty="0" smtClean="0">
              <a:latin typeface="Georgia" pitchFamily="18" charset="0"/>
            </a:rPr>
          </a:br>
          <a:r>
            <a:rPr lang="ru-RU" b="1" dirty="0" smtClean="0">
              <a:latin typeface="Georgia" pitchFamily="18" charset="0"/>
            </a:rPr>
            <a:t>Россия - ТК 279, 1980</a:t>
          </a:r>
          <a:br>
            <a:rPr lang="ru-RU" b="1" dirty="0" smtClean="0">
              <a:latin typeface="Georgia" pitchFamily="18" charset="0"/>
            </a:rPr>
          </a:br>
          <a:r>
            <a:rPr lang="ru-RU" b="1" dirty="0" smtClean="0">
              <a:latin typeface="Georgia" pitchFamily="18" charset="0"/>
            </a:rPr>
            <a:t>США - АDА, 1966</a:t>
          </a:r>
          <a:br>
            <a:rPr lang="ru-RU" b="1" dirty="0" smtClean="0">
              <a:latin typeface="Georgia" pitchFamily="18" charset="0"/>
            </a:rPr>
          </a:br>
          <a:r>
            <a:rPr lang="ru-RU" b="1" dirty="0" smtClean="0">
              <a:latin typeface="Georgia" pitchFamily="18" charset="0"/>
            </a:rPr>
            <a:t>Австралия - 1973</a:t>
          </a:r>
          <a:br>
            <a:rPr lang="ru-RU" b="1" dirty="0" smtClean="0">
              <a:latin typeface="Georgia" pitchFamily="18" charset="0"/>
            </a:rPr>
          </a:br>
          <a:r>
            <a:rPr lang="ru-RU" b="1" dirty="0" smtClean="0">
              <a:latin typeface="Georgia" pitchFamily="18" charset="0"/>
            </a:rPr>
            <a:t>Скандинавские страны - 1973</a:t>
          </a:r>
          <a:br>
            <a:rPr lang="ru-RU" b="1" dirty="0" smtClean="0">
              <a:latin typeface="Georgia" pitchFamily="18" charset="0"/>
            </a:rPr>
          </a:br>
          <a:r>
            <a:rPr lang="ru-RU" b="1" dirty="0" smtClean="0">
              <a:latin typeface="Georgia" pitchFamily="18" charset="0"/>
            </a:rPr>
            <a:t>Европейский комитет нормализации, 1995</a:t>
          </a:r>
          <a:endParaRPr lang="ru-RU" b="1" dirty="0">
            <a:latin typeface="Georgia" pitchFamily="18" charset="0"/>
          </a:endParaRPr>
        </a:p>
      </dgm:t>
    </dgm:pt>
    <dgm:pt modelId="{0A68349C-9DBC-4C9F-8E43-A409BD5630DE}" type="parTrans" cxnId="{09C289D4-CF76-4DC0-9D6D-92F0DBE53D92}">
      <dgm:prSet/>
      <dgm:spPr/>
      <dgm:t>
        <a:bodyPr/>
        <a:lstStyle/>
        <a:p>
          <a:endParaRPr lang="ru-RU"/>
        </a:p>
      </dgm:t>
    </dgm:pt>
    <dgm:pt modelId="{1C4F3707-A8FC-4D1E-A986-9AB1AC57260F}" type="sibTrans" cxnId="{09C289D4-CF76-4DC0-9D6D-92F0DBE53D92}">
      <dgm:prSet/>
      <dgm:spPr/>
      <dgm:t>
        <a:bodyPr/>
        <a:lstStyle/>
        <a:p>
          <a:endParaRPr lang="ru-RU"/>
        </a:p>
      </dgm:t>
    </dgm:pt>
    <dgm:pt modelId="{B9A5C6D3-8281-483B-A2B0-DDF3113FDB70}" type="pres">
      <dgm:prSet presAssocID="{4610C231-69E8-4680-AD82-9B4AB90660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BEE51F-CBBA-4BF9-BD5D-7FF547F43B91}" type="pres">
      <dgm:prSet presAssocID="{029959C0-6C4B-4A0D-8486-96F2979B2D2E}" presName="node" presStyleLbl="node1" presStyleIdx="0" presStyleCnt="3" custScaleX="30634" custScaleY="26058" custLinFactNeighborX="-9432" custLinFactNeighborY="8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316E2-EC25-4561-A1ED-C64E7740B3E9}" type="pres">
      <dgm:prSet presAssocID="{AD8B0BBA-500C-4BA7-B361-DADE37219134}" presName="sibTrans" presStyleCnt="0"/>
      <dgm:spPr/>
    </dgm:pt>
    <dgm:pt modelId="{D54EEAE8-80F5-42D2-86D6-61963525908B}" type="pres">
      <dgm:prSet presAssocID="{4F402C64-E892-4838-AE59-BE2B0E8FF5F7}" presName="node" presStyleLbl="node1" presStyleIdx="1" presStyleCnt="3" custScaleX="29411" custScaleY="28760" custLinFactNeighborX="13412" custLinFactNeighborY="9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AE2E6-596A-4324-8579-E002CA8A1700}" type="pres">
      <dgm:prSet presAssocID="{7E1FC516-3655-4328-A366-9A9E6D92D5F7}" presName="sibTrans" presStyleCnt="0"/>
      <dgm:spPr/>
    </dgm:pt>
    <dgm:pt modelId="{456A34C1-6D3A-48FD-B10E-53CCC815B7A3}" type="pres">
      <dgm:prSet presAssocID="{C301ED37-C192-4408-9A8C-306A2F1D588B}" presName="node" presStyleLbl="node1" presStyleIdx="2" presStyleCnt="3" custScaleX="50561" custScaleY="38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289D4-CF76-4DC0-9D6D-92F0DBE53D92}" srcId="{4610C231-69E8-4680-AD82-9B4AB90660FC}" destId="{C301ED37-C192-4408-9A8C-306A2F1D588B}" srcOrd="2" destOrd="0" parTransId="{0A68349C-9DBC-4C9F-8E43-A409BD5630DE}" sibTransId="{1C4F3707-A8FC-4D1E-A986-9AB1AC57260F}"/>
    <dgm:cxn modelId="{3B1D9216-0011-45A6-8CAA-E283DD1299DB}" type="presOf" srcId="{4610C231-69E8-4680-AD82-9B4AB90660FC}" destId="{B9A5C6D3-8281-483B-A2B0-DDF3113FDB70}" srcOrd="0" destOrd="0" presId="urn:microsoft.com/office/officeart/2005/8/layout/default#2"/>
    <dgm:cxn modelId="{233608CA-F816-43CC-898D-B8BC891C799A}" type="presOf" srcId="{4F402C64-E892-4838-AE59-BE2B0E8FF5F7}" destId="{D54EEAE8-80F5-42D2-86D6-61963525908B}" srcOrd="0" destOrd="0" presId="urn:microsoft.com/office/officeart/2005/8/layout/default#2"/>
    <dgm:cxn modelId="{F2FF2BCB-DF85-47B5-915B-BC48CD929D85}" srcId="{4610C231-69E8-4680-AD82-9B4AB90660FC}" destId="{029959C0-6C4B-4A0D-8486-96F2979B2D2E}" srcOrd="0" destOrd="0" parTransId="{20B057BB-0D5B-48EE-8B7D-063FEE0050CA}" sibTransId="{AD8B0BBA-500C-4BA7-B361-DADE37219134}"/>
    <dgm:cxn modelId="{46E479D9-0FDB-4673-B66E-E6A9A4E95E45}" type="presOf" srcId="{029959C0-6C4B-4A0D-8486-96F2979B2D2E}" destId="{BCBEE51F-CBBA-4BF9-BD5D-7FF547F43B91}" srcOrd="0" destOrd="0" presId="urn:microsoft.com/office/officeart/2005/8/layout/default#2"/>
    <dgm:cxn modelId="{D1278618-5C87-4639-82EB-6C7DFCC96040}" type="presOf" srcId="{C301ED37-C192-4408-9A8C-306A2F1D588B}" destId="{456A34C1-6D3A-48FD-B10E-53CCC815B7A3}" srcOrd="0" destOrd="0" presId="urn:microsoft.com/office/officeart/2005/8/layout/default#2"/>
    <dgm:cxn modelId="{621141D9-5C32-429B-A557-93E27376B759}" srcId="{4610C231-69E8-4680-AD82-9B4AB90660FC}" destId="{4F402C64-E892-4838-AE59-BE2B0E8FF5F7}" srcOrd="1" destOrd="0" parTransId="{D9E988AF-6789-42A6-AD90-6DC32424E7E8}" sibTransId="{7E1FC516-3655-4328-A366-9A9E6D92D5F7}"/>
    <dgm:cxn modelId="{4D72BC8A-B6F9-4C85-8A1B-2F99D4581A8A}" type="presParOf" srcId="{B9A5C6D3-8281-483B-A2B0-DDF3113FDB70}" destId="{BCBEE51F-CBBA-4BF9-BD5D-7FF547F43B91}" srcOrd="0" destOrd="0" presId="urn:microsoft.com/office/officeart/2005/8/layout/default#2"/>
    <dgm:cxn modelId="{737BFB82-0F38-4548-BCF4-6EF7C20E4998}" type="presParOf" srcId="{B9A5C6D3-8281-483B-A2B0-DDF3113FDB70}" destId="{E2D316E2-EC25-4561-A1ED-C64E7740B3E9}" srcOrd="1" destOrd="0" presId="urn:microsoft.com/office/officeart/2005/8/layout/default#2"/>
    <dgm:cxn modelId="{F9A6920D-4AD0-4202-B0C1-A6B91C665EAF}" type="presParOf" srcId="{B9A5C6D3-8281-483B-A2B0-DDF3113FDB70}" destId="{D54EEAE8-80F5-42D2-86D6-61963525908B}" srcOrd="2" destOrd="0" presId="urn:microsoft.com/office/officeart/2005/8/layout/default#2"/>
    <dgm:cxn modelId="{9EA2B554-C4D5-4338-99E5-0C2CD19672D7}" type="presParOf" srcId="{B9A5C6D3-8281-483B-A2B0-DDF3113FDB70}" destId="{6C8AE2E6-596A-4324-8579-E002CA8A1700}" srcOrd="3" destOrd="0" presId="urn:microsoft.com/office/officeart/2005/8/layout/default#2"/>
    <dgm:cxn modelId="{DC9A45B5-AD10-413A-9553-0AC8E69D0C08}" type="presParOf" srcId="{B9A5C6D3-8281-483B-A2B0-DDF3113FDB70}" destId="{456A34C1-6D3A-48FD-B10E-53CCC815B7A3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635C8-F3D2-4402-8A5B-E0DC38844607}">
      <dsp:nvSpPr>
        <dsp:cNvPr id="0" name=""/>
        <dsp:cNvSpPr/>
      </dsp:nvSpPr>
      <dsp:spPr>
        <a:xfrm>
          <a:off x="0" y="0"/>
          <a:ext cx="2546406" cy="968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биоинертный</a:t>
          </a:r>
          <a:endParaRPr lang="ru-RU" sz="2800" kern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latin typeface="Georgia" pitchFamily="18" charset="0"/>
          </a:endParaRPr>
        </a:p>
      </dsp:txBody>
      <dsp:txXfrm>
        <a:off x="28377" y="28377"/>
        <a:ext cx="2489652" cy="912117"/>
      </dsp:txXfrm>
    </dsp:sp>
    <dsp:sp modelId="{A0D44532-E6BD-41CA-9D01-82B62DB1F992}">
      <dsp:nvSpPr>
        <dsp:cNvPr id="0" name=""/>
        <dsp:cNvSpPr/>
      </dsp:nvSpPr>
      <dsp:spPr>
        <a:xfrm>
          <a:off x="254640" y="968871"/>
          <a:ext cx="102520" cy="587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131"/>
              </a:lnTo>
              <a:lnTo>
                <a:pt x="102520" y="5871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0BE9E-1BDE-4E7B-8144-7F16D7848959}">
      <dsp:nvSpPr>
        <dsp:cNvPr id="0" name=""/>
        <dsp:cNvSpPr/>
      </dsp:nvSpPr>
      <dsp:spPr>
        <a:xfrm>
          <a:off x="357160" y="1071566"/>
          <a:ext cx="4691676" cy="96887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Не</a:t>
          </a:r>
          <a:r>
            <a:rPr lang="ru-RU" sz="2000" kern="12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 </a:t>
          </a:r>
          <a:r>
            <a:rPr lang="ru-RU" sz="2000" b="1" kern="12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повреждает пульпу и мягкие ткани полости рта</a:t>
          </a:r>
          <a:endParaRPr lang="ru-RU" sz="2000" b="1" kern="1200" dirty="0"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latin typeface="Georgia" pitchFamily="18" charset="0"/>
          </a:endParaRPr>
        </a:p>
      </dsp:txBody>
      <dsp:txXfrm>
        <a:off x="385537" y="1099943"/>
        <a:ext cx="4634922" cy="912117"/>
      </dsp:txXfrm>
    </dsp:sp>
    <dsp:sp modelId="{FC8FE8B1-D4CA-4B93-B68E-E33169B8134C}">
      <dsp:nvSpPr>
        <dsp:cNvPr id="0" name=""/>
        <dsp:cNvSpPr/>
      </dsp:nvSpPr>
      <dsp:spPr>
        <a:xfrm>
          <a:off x="254640" y="968871"/>
          <a:ext cx="173953" cy="1587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267"/>
              </a:lnTo>
              <a:lnTo>
                <a:pt x="173953" y="15872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2229D-1F73-411E-9B3C-61293B65C422}">
      <dsp:nvSpPr>
        <dsp:cNvPr id="0" name=""/>
        <dsp:cNvSpPr/>
      </dsp:nvSpPr>
      <dsp:spPr>
        <a:xfrm>
          <a:off x="428593" y="2071703"/>
          <a:ext cx="4773217" cy="96887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Не</a:t>
          </a:r>
          <a:r>
            <a:rPr lang="ru-RU" sz="2000" b="1" kern="1200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 содержит веществ повреждающего действия</a:t>
          </a:r>
          <a:endParaRPr lang="ru-RU" sz="2000" b="1" kern="1200" dirty="0"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latin typeface="Georgia" pitchFamily="18" charset="0"/>
          </a:endParaRPr>
        </a:p>
      </dsp:txBody>
      <dsp:txXfrm>
        <a:off x="456970" y="2100080"/>
        <a:ext cx="4716463" cy="912117"/>
      </dsp:txXfrm>
    </dsp:sp>
    <dsp:sp modelId="{C2B75CFF-A96E-4975-9630-85E17307696F}">
      <dsp:nvSpPr>
        <dsp:cNvPr id="0" name=""/>
        <dsp:cNvSpPr/>
      </dsp:nvSpPr>
      <dsp:spPr>
        <a:xfrm>
          <a:off x="254640" y="968871"/>
          <a:ext cx="173953" cy="2856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6474"/>
              </a:lnTo>
              <a:lnTo>
                <a:pt x="173953" y="28564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EB1F4-7960-479A-B735-D6F34B9EB388}">
      <dsp:nvSpPr>
        <dsp:cNvPr id="0" name=""/>
        <dsp:cNvSpPr/>
      </dsp:nvSpPr>
      <dsp:spPr>
        <a:xfrm>
          <a:off x="428593" y="3214709"/>
          <a:ext cx="4729966" cy="1221271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Не</a:t>
          </a:r>
          <a:r>
            <a:rPr lang="ru-RU" sz="2000" b="1" kern="1200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 содержит сенсибилизирующих веществ вызывающих аллергическую реакцию</a:t>
          </a:r>
          <a:endParaRPr lang="ru-RU" sz="2000" b="1" kern="1200" dirty="0"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latin typeface="Georgia" pitchFamily="18" charset="0"/>
          </a:endParaRPr>
        </a:p>
      </dsp:txBody>
      <dsp:txXfrm>
        <a:off x="464363" y="3250479"/>
        <a:ext cx="4658426" cy="1149731"/>
      </dsp:txXfrm>
    </dsp:sp>
    <dsp:sp modelId="{D50BD059-DE79-47BB-878A-2FD1C270FE83}">
      <dsp:nvSpPr>
        <dsp:cNvPr id="0" name=""/>
        <dsp:cNvSpPr/>
      </dsp:nvSpPr>
      <dsp:spPr>
        <a:xfrm>
          <a:off x="254640" y="968871"/>
          <a:ext cx="102520" cy="408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7594"/>
              </a:lnTo>
              <a:lnTo>
                <a:pt x="102520" y="40875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B0F8A-0539-46C0-BC07-A53ED5FD20D4}">
      <dsp:nvSpPr>
        <dsp:cNvPr id="0" name=""/>
        <dsp:cNvSpPr/>
      </dsp:nvSpPr>
      <dsp:spPr>
        <a:xfrm>
          <a:off x="357160" y="4572030"/>
          <a:ext cx="4729982" cy="968871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9000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C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Не</a:t>
          </a:r>
          <a:r>
            <a:rPr lang="ru-RU" sz="2000" b="1" kern="12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 обладает канцерогенностью</a:t>
          </a:r>
          <a:endParaRPr lang="ru-RU" sz="2000" b="1" kern="1200" dirty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latin typeface="Georgia" pitchFamily="18" charset="0"/>
          </a:endParaRPr>
        </a:p>
      </dsp:txBody>
      <dsp:txXfrm>
        <a:off x="385537" y="4600407"/>
        <a:ext cx="4673228" cy="912117"/>
      </dsp:txXfrm>
    </dsp:sp>
    <dsp:sp modelId="{3C2758AE-CFCD-4726-91C9-5EC601957F73}">
      <dsp:nvSpPr>
        <dsp:cNvPr id="0" name=""/>
        <dsp:cNvSpPr/>
      </dsp:nvSpPr>
      <dsp:spPr>
        <a:xfrm>
          <a:off x="5252149" y="69579"/>
          <a:ext cx="2950522" cy="968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биосовместимый</a:t>
          </a:r>
          <a:endParaRPr lang="ru-RU" sz="2400" kern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latin typeface="Georgia" pitchFamily="18" charset="0"/>
          </a:endParaRPr>
        </a:p>
      </dsp:txBody>
      <dsp:txXfrm>
        <a:off x="5280526" y="97956"/>
        <a:ext cx="2893768" cy="912117"/>
      </dsp:txXfrm>
    </dsp:sp>
    <dsp:sp modelId="{537F51EE-B300-4123-87DB-8592AFCB0CF0}">
      <dsp:nvSpPr>
        <dsp:cNvPr id="0" name=""/>
        <dsp:cNvSpPr/>
      </dsp:nvSpPr>
      <dsp:spPr>
        <a:xfrm>
          <a:off x="5547201" y="1038450"/>
          <a:ext cx="457810" cy="1109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904"/>
              </a:lnTo>
              <a:lnTo>
                <a:pt x="457810" y="110990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C7249-7327-499D-B406-3A50F9D6356B}">
      <dsp:nvSpPr>
        <dsp:cNvPr id="0" name=""/>
        <dsp:cNvSpPr/>
      </dsp:nvSpPr>
      <dsp:spPr>
        <a:xfrm>
          <a:off x="6005012" y="1301537"/>
          <a:ext cx="3063787" cy="169363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Оказывает оздоравливающее и регенерирующее действие</a:t>
          </a:r>
          <a:endParaRPr lang="ru-RU" sz="2000" b="1" kern="1200" dirty="0"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latin typeface="Georgia" pitchFamily="18" charset="0"/>
          </a:endParaRPr>
        </a:p>
      </dsp:txBody>
      <dsp:txXfrm>
        <a:off x="6054617" y="1351142"/>
        <a:ext cx="2964577" cy="1594425"/>
      </dsp:txXfrm>
    </dsp:sp>
    <dsp:sp modelId="{2FEC50DA-3E10-436A-86B9-F30F5BFD2767}">
      <dsp:nvSpPr>
        <dsp:cNvPr id="0" name=""/>
        <dsp:cNvSpPr/>
      </dsp:nvSpPr>
      <dsp:spPr>
        <a:xfrm>
          <a:off x="5547201" y="1038450"/>
          <a:ext cx="269648" cy="3466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6049"/>
              </a:lnTo>
              <a:lnTo>
                <a:pt x="269648" y="346604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64A3B-14FB-4A84-A168-84A9586DB565}">
      <dsp:nvSpPr>
        <dsp:cNvPr id="0" name=""/>
        <dsp:cNvSpPr/>
      </dsp:nvSpPr>
      <dsp:spPr>
        <a:xfrm>
          <a:off x="5816850" y="3575536"/>
          <a:ext cx="3327149" cy="185792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Образует адгезивное соединение с твердыми тканями зуба</a:t>
          </a:r>
          <a:endParaRPr lang="ru-RU" sz="2000" b="1" kern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latin typeface="Georgia" pitchFamily="18" charset="0"/>
          </a:endParaRPr>
        </a:p>
      </dsp:txBody>
      <dsp:txXfrm>
        <a:off x="5871267" y="3629953"/>
        <a:ext cx="3218315" cy="1749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6C72-5AE9-4F5A-96CE-0012B8E4CC7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658E-DDE2-4F6A-965C-A6F26B983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6C72-5AE9-4F5A-96CE-0012B8E4CC7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658E-DDE2-4F6A-965C-A6F26B983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6C72-5AE9-4F5A-96CE-0012B8E4CC7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658E-DDE2-4F6A-965C-A6F26B983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6C72-5AE9-4F5A-96CE-0012B8E4CC7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658E-DDE2-4F6A-965C-A6F26B983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6C72-5AE9-4F5A-96CE-0012B8E4CC7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658E-DDE2-4F6A-965C-A6F26B983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6C72-5AE9-4F5A-96CE-0012B8E4CC7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658E-DDE2-4F6A-965C-A6F26B983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6C72-5AE9-4F5A-96CE-0012B8E4CC7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658E-DDE2-4F6A-965C-A6F26B983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6C72-5AE9-4F5A-96CE-0012B8E4CC7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658E-DDE2-4F6A-965C-A6F26B983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6C72-5AE9-4F5A-96CE-0012B8E4CC7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658E-DDE2-4F6A-965C-A6F26B983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6C72-5AE9-4F5A-96CE-0012B8E4CC7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658E-DDE2-4F6A-965C-A6F26B983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6C72-5AE9-4F5A-96CE-0012B8E4CC7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658E-DDE2-4F6A-965C-A6F26B983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7999">
              <a:schemeClr val="accent3">
                <a:lumMod val="60000"/>
                <a:lumOff val="40000"/>
              </a:schemeClr>
            </a:gs>
            <a:gs pos="36000">
              <a:schemeClr val="accent5">
                <a:lumMod val="60000"/>
                <a:lumOff val="40000"/>
              </a:schemeClr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26C72-5AE9-4F5A-96CE-0012B8E4CC7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B658E-DDE2-4F6A-965C-A6F26B983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Принципы контроля качества стоматологических материалов.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2500306"/>
            <a:ext cx="3643338" cy="3852874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Критерии качества стоматологических материалов. </a:t>
            </a:r>
            <a:r>
              <a:rPr lang="ru-RU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Системы международных и национальных стандартов.</a:t>
            </a:r>
          </a:p>
        </p:txBody>
      </p:sp>
      <p:pic>
        <p:nvPicPr>
          <p:cNvPr id="2050" name="Picture 2" descr="штамповка коро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4580707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404664"/>
            <a:ext cx="46982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Важным для безопасности применения материала в клинике являются </a:t>
            </a:r>
            <a:r>
              <a:rPr lang="ru-RU" sz="28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токсикологические</a:t>
            </a:r>
            <a:r>
              <a:rPr lang="ru-RU" sz="2400" b="1" dirty="0" smtClean="0"/>
              <a:t> испытания, определяющие комплекс свойств материала, оценивающий его  </a:t>
            </a:r>
            <a:r>
              <a:rPr lang="ru-RU" sz="28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биосовместимость</a:t>
            </a:r>
            <a:r>
              <a:rPr lang="ru-RU" sz="2400" b="1" dirty="0" smtClean="0"/>
              <a:t>.</a:t>
            </a:r>
          </a:p>
        </p:txBody>
      </p:sp>
      <p:pic>
        <p:nvPicPr>
          <p:cNvPr id="2050" name="Picture 2" descr="http://www.kebmi.ru/files/Image/ispytatel_naja-laborator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44094"/>
            <a:ext cx="3677394" cy="27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wixstatic.com/media/2c1247_5f2cd498368f4f77aa11e9a04f61ecb5.jpg/v1/fill/w_327,h_154,al_c,q_80/2c1247_5f2cd498368f4f77aa11e9a04f61ec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6" y="476672"/>
            <a:ext cx="443410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05" y="2780928"/>
            <a:ext cx="44640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n w="1905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Определив, к какой категории относится стоматологический материал, предложенный для токсикологических испытаний, приступают непосредственно к составлению программы испытаний, включающей ряд методов или тестов, которые подразделяют на три основные группы или три уровня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88601802"/>
              </p:ext>
            </p:extLst>
          </p:nvPr>
        </p:nvGraphicFramePr>
        <p:xfrm>
          <a:off x="142844" y="642918"/>
          <a:ext cx="9001156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5720" y="142852"/>
            <a:ext cx="8572560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МЕТОДЫ ИСПЫТАНИЙ ДЛЯ БИОЛОГИЧЕСКОЙ ОЦЕНКИ СТОМАТОЛОГИЧЕСКИХ МАТЕРИАЛОВ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5602" name="Picture 2" descr="http://www.isletmecilerrehberi.com/galeri/-158d4624e7d2c4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85860"/>
            <a:ext cx="2857488" cy="2428892"/>
          </a:xfrm>
          <a:prstGeom prst="rect">
            <a:avLst/>
          </a:prstGeom>
          <a:noFill/>
        </p:spPr>
      </p:pic>
      <p:pic>
        <p:nvPicPr>
          <p:cNvPr id="25604" name="Picture 4" descr="http://c257.r57.cf3.rackcdn.com/health-fitness_03_temp-1323092443-4edcc9db-620x34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16707" y="4357694"/>
            <a:ext cx="4327293" cy="250030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Токсикологические испытания на экспериментальных животных длительны и дорогостоящие. </a:t>
            </a:r>
          </a:p>
          <a:p>
            <a:r>
              <a:rPr lang="ru-RU" sz="2400" b="1" dirty="0" smtClean="0"/>
              <a:t>Поэтому для предварительной оценки часто применяют «0» уровень - это санитарно-химические испытания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08967" y="2564904"/>
            <a:ext cx="32146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уровень актуален для содержания в стоматологических материалах химических веществ, для которых известны предельно допустимые концентрации при контакте с организмом.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22" name="Picture 2" descr="http://img0.liveinternet.ru/images/attach/c/2/71/167/71167340_1298571051_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324100"/>
            <a:ext cx="5720282" cy="40338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63888" y="3068960"/>
            <a:ext cx="55006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Гигиенические</a:t>
            </a: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2000" b="1" i="1" dirty="0" smtClean="0"/>
              <a:t>свойства - способность стоматологических материалов </a:t>
            </a:r>
            <a:r>
              <a:rPr lang="ru-RU" sz="2000" b="1" i="1" u="sng" dirty="0" smtClean="0"/>
              <a:t>очищаться обычными средствами гигиенической </a:t>
            </a:r>
            <a:r>
              <a:rPr lang="ru-RU" sz="2000" b="1" i="1" dirty="0" smtClean="0"/>
              <a:t>чистки зубов и не изменять своих свойств под действием различных средств гигиены. </a:t>
            </a:r>
            <a:endParaRPr lang="ru-RU" sz="2000" b="1" i="1" dirty="0"/>
          </a:p>
        </p:txBody>
      </p:sp>
      <p:pic>
        <p:nvPicPr>
          <p:cNvPr id="3074" name="Picture 2" descr="http://biostoma.ru/images/stories/professionalnaya-gigiena-polosti-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93081"/>
            <a:ext cx="2550333" cy="170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rthodontics-clinic.ru/wp-content/uploads/2015/11/dental_hygiene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4" y="292460"/>
            <a:ext cx="8796083" cy="270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tomatlife.ru/sites/default/files/field/image/zubnye_shchet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2" y="3091899"/>
            <a:ext cx="3270688" cy="24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nipponrf.ru/images/cms/data/img_8727_-_kopiy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131063"/>
            <a:ext cx="2448272" cy="16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http://prem-plus.com.ua/img_0/hea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4561" y="116632"/>
            <a:ext cx="3258877" cy="2160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1772816"/>
            <a:ext cx="56783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 биологическим требованиям примыкают </a:t>
            </a:r>
            <a:r>
              <a:rPr lang="ru-RU" sz="2400" b="1" i="1" dirty="0" smtClean="0">
                <a:solidFill>
                  <a:schemeClr val="accent2"/>
                </a:solidFill>
              </a:rPr>
              <a:t>органолептические</a:t>
            </a:r>
            <a:r>
              <a:rPr lang="ru-RU" sz="2400" b="1" dirty="0" smtClean="0">
                <a:solidFill>
                  <a:schemeClr val="accent2"/>
                </a:solidFill>
              </a:rPr>
              <a:t> </a:t>
            </a:r>
            <a:r>
              <a:rPr lang="ru-RU" sz="2400" b="1" dirty="0" smtClean="0"/>
              <a:t>- восстановительный материал </a:t>
            </a:r>
            <a:r>
              <a:rPr lang="ru-RU" sz="2400" b="1" u="sng" dirty="0" smtClean="0">
                <a:solidFill>
                  <a:srgbClr val="FF0000"/>
                </a:solidFill>
              </a:rPr>
              <a:t>не должен </a:t>
            </a:r>
            <a:r>
              <a:rPr lang="ru-RU" sz="2400" b="1" dirty="0" smtClean="0"/>
              <a:t>обладать неприятным вкусом и запахом.</a:t>
            </a:r>
            <a:endParaRPr lang="ru-RU" sz="2400" b="1" dirty="0"/>
          </a:p>
        </p:txBody>
      </p:sp>
      <p:pic>
        <p:nvPicPr>
          <p:cNvPr id="5" name="Picture 2" descr="http://kobident.ru/img/gigiena_polosti_r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619884"/>
            <a:ext cx="5698210" cy="3256121"/>
          </a:xfrm>
          <a:prstGeom prst="rect">
            <a:avLst/>
          </a:prstGeom>
          <a:noFill/>
        </p:spPr>
      </p:pic>
      <p:pic>
        <p:nvPicPr>
          <p:cNvPr id="4098" name="Picture 2" descr="http://resteqio.ru/wp-content/uploads/2015/08/pochemu-vonjaet-izo-rta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7112"/>
            <a:ext cx="384337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akak.ru/recipes/pictures/000/010/484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152" y="106027"/>
            <a:ext cx="3048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Технические</a:t>
            </a:r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 </a:t>
            </a:r>
            <a:r>
              <a:rPr lang="ru-RU" sz="28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физико-химические и физико-механические свойства</a:t>
            </a:r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  <a:b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9FF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 </a:t>
            </a:r>
            <a:r>
              <a:rPr lang="ru-RU" sz="2800" b="1" i="1" u="sng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9FF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эстетические</a:t>
            </a:r>
            <a:r>
              <a:rPr lang="ru-RU" sz="2800" b="1" u="sng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9FF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цвет и цветостойкость,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полупрозрачность,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 w="1905"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гладкость поверхности,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 w="1905">
                  <a:solidFill>
                    <a:srgbClr val="00206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флуоресценция.</a:t>
            </a:r>
            <a:endParaRPr lang="ru-RU" sz="2000" dirty="0">
              <a:ln w="1905">
                <a:solidFill>
                  <a:srgbClr val="002060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7106" name="Picture 2" descr="http://www.julia-v.ru/images/adm_uploads/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9632" y="1484784"/>
            <a:ext cx="4176027" cy="2714644"/>
          </a:xfrm>
          <a:prstGeom prst="rect">
            <a:avLst/>
          </a:prstGeom>
          <a:noFill/>
        </p:spPr>
      </p:pic>
      <p:pic>
        <p:nvPicPr>
          <p:cNvPr id="47108" name="Picture 4" descr="http://cs11490.userapi.com/u155107338/-14/x_f6d621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4365104"/>
            <a:ext cx="3168352" cy="2108738"/>
          </a:xfrm>
          <a:prstGeom prst="rect">
            <a:avLst/>
          </a:prstGeom>
          <a:noFill/>
        </p:spPr>
      </p:pic>
      <p:pic>
        <p:nvPicPr>
          <p:cNvPr id="5122" name="Picture 2" descr="http://fun2mass.ru/images/cache/w500-h334/uploads/shutterstock_967772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1" y="3212976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68" y="980728"/>
            <a:ext cx="5765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u="sng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технологические</a:t>
            </a:r>
            <a:r>
              <a:rPr lang="ru-RU" sz="24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время смешивания компонентов, </a:t>
            </a:r>
          </a:p>
          <a:p>
            <a:pPr>
              <a:buFont typeface="Arial" pitchFamily="34" charset="0"/>
              <a:buChar char="•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время твердения, </a:t>
            </a:r>
          </a:p>
          <a:p>
            <a:pPr>
              <a:buFont typeface="Arial" pitchFamily="34" charset="0"/>
              <a:buChar char="•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консистенция и текучесть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4514" name="Picture 2" descr="http://www.dental-revue.ru/Article/Photogallery/Images/Proflab/prof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1166" y="2550388"/>
            <a:ext cx="5282840" cy="3643338"/>
          </a:xfrm>
          <a:prstGeom prst="rect">
            <a:avLst/>
          </a:prstGeom>
          <a:noFill/>
        </p:spPr>
      </p:pic>
      <p:pic>
        <p:nvPicPr>
          <p:cNvPr id="64516" name="Picture 4" descr="http://www.shofu-meisinger.ru/1_2005/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197462"/>
            <a:ext cx="3351886" cy="2352926"/>
          </a:xfrm>
          <a:prstGeom prst="rect">
            <a:avLst/>
          </a:prstGeom>
          <a:noFill/>
        </p:spPr>
      </p:pic>
      <p:pic>
        <p:nvPicPr>
          <p:cNvPr id="6146" name="Picture 2" descr="http://i3.imgbb.ru/img8/7/b/a/7ba50d8950c9a75dc0f659b93c16a51e_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50388"/>
            <a:ext cx="2948218" cy="221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3.imgbb.ru/img8/5/4/9/54903d7bef9f5a7856b33821e875d894_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76" y="4221088"/>
            <a:ext cx="3011331" cy="225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67" y="476672"/>
            <a:ext cx="892971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Для объективной оценки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света, а также других эстетических характеристик</a:t>
            </a:r>
            <a:r>
              <a:rPr lang="ru-RU" sz="2400" b="1" dirty="0" smtClean="0"/>
              <a:t> </a:t>
            </a:r>
            <a:r>
              <a:rPr lang="ru-RU" sz="2000" b="1" dirty="0" smtClean="0"/>
              <a:t>восстановительных материалов используют стандартные условия с помощью спектрофотометров и колориметров. </a:t>
            </a:r>
          </a:p>
          <a:p>
            <a:r>
              <a:rPr lang="ru-RU" sz="2400" b="1" dirty="0" smtClean="0"/>
              <a:t>Предложено несколько систем измерения для применения в восстановительной стоматологии, например, </a:t>
            </a:r>
            <a:r>
              <a:rPr lang="ru-RU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цветовая система Манселла</a:t>
            </a:r>
            <a:r>
              <a:rPr lang="ru-RU" sz="2400" b="1" dirty="0" smtClean="0"/>
              <a:t>, которая включает в себя 3 координаты: </a:t>
            </a:r>
            <a:endParaRPr lang="ru-RU" b="1" dirty="0" smtClean="0"/>
          </a:p>
        </p:txBody>
      </p:sp>
      <p:pic>
        <p:nvPicPr>
          <p:cNvPr id="43012" name="Picture 4" descr="http://webimg.ru/images/11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2" y="3137458"/>
            <a:ext cx="4601727" cy="2979618"/>
          </a:xfrm>
          <a:prstGeom prst="rect">
            <a:avLst/>
          </a:prstGeom>
          <a:noFill/>
        </p:spPr>
      </p:pic>
      <p:pic>
        <p:nvPicPr>
          <p:cNvPr id="43014" name="Picture 6" descr="http://www.cis.rit.edu/research/mcsl2/about/munsell_wi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66" y="3137458"/>
            <a:ext cx="3142714" cy="34004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pcontent.answers.com/wikipedia/commons/thumb/d/d5/Munsell-system.svg/290px-Munsell-system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71808" cy="4095752"/>
          </a:xfrm>
          <a:prstGeom prst="rect">
            <a:avLst/>
          </a:prstGeom>
          <a:noFill/>
        </p:spPr>
      </p:pic>
      <p:pic>
        <p:nvPicPr>
          <p:cNvPr id="68610" name="Picture 2" descr="http://www.naturephotographers.net/articles0809/ab0809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2927982"/>
            <a:ext cx="4716016" cy="39300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437112"/>
            <a:ext cx="4427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2400" b="1" i="1" u="sng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цвет</a:t>
            </a:r>
            <a:r>
              <a:rPr lang="ru-RU" sz="2400" b="1" dirty="0" smtClean="0"/>
              <a:t>, </a:t>
            </a:r>
            <a:r>
              <a:rPr lang="ru-RU" sz="2000" b="1" dirty="0" smtClean="0"/>
              <a:t>основная характеристика, определяющая наблюдаемый цвет предмета, связанный со спектром света, отраженного предмета;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60648"/>
            <a:ext cx="55721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2800" b="1" i="1" u="sng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светлота</a:t>
            </a:r>
            <a:r>
              <a:rPr lang="ru-RU" sz="2400" b="1" u="sng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smtClean="0"/>
              <a:t>- </a:t>
            </a:r>
            <a:r>
              <a:rPr lang="ru-RU" sz="2400" b="1" dirty="0" smtClean="0"/>
              <a:t>характеризует свет как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светлый или темный</a:t>
            </a:r>
            <a:r>
              <a:rPr lang="ru-RU" sz="2400" b="1" dirty="0" smtClean="0"/>
              <a:t>, если </a:t>
            </a:r>
            <a:r>
              <a:rPr lang="ru-RU" sz="2400" b="1" i="1" dirty="0" smtClean="0"/>
              <a:t>показатель </a:t>
            </a:r>
            <a:r>
              <a:rPr lang="ru-RU" sz="2400" b="1" i="1" dirty="0" smtClean="0">
                <a:solidFill>
                  <a:srgbClr val="FFFF00"/>
                </a:solidFill>
              </a:rPr>
              <a:t>низкий</a:t>
            </a:r>
            <a:r>
              <a:rPr lang="ru-RU" sz="2400" b="1" i="1" dirty="0" smtClean="0"/>
              <a:t>, цвет </a:t>
            </a:r>
            <a:r>
              <a:rPr lang="ru-RU" sz="2400" b="1" dirty="0" smtClean="0"/>
              <a:t>восстанавливаемого зуба кажется </a:t>
            </a:r>
            <a:r>
              <a:rPr lang="ru-RU" sz="2400" b="1" i="1" dirty="0" smtClean="0">
                <a:solidFill>
                  <a:srgbClr val="FFFF00"/>
                </a:solidFill>
              </a:rPr>
              <a:t>серым и неживым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r>
              <a:rPr lang="ru-RU" sz="24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2800" b="1" i="1" u="sng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насыщенность</a:t>
            </a:r>
            <a:r>
              <a:rPr lang="ru-RU" sz="2400" b="1" u="sng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smtClean="0"/>
              <a:t>- </a:t>
            </a:r>
            <a:r>
              <a:rPr lang="ru-RU" sz="2000" b="1" dirty="0" smtClean="0"/>
              <a:t>мера интенсивности цвета (более светлые тона или более темные одного цвета).</a:t>
            </a:r>
            <a:endParaRPr lang="ru-RU" sz="2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475696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Международная система </a:t>
            </a:r>
            <a:r>
              <a:rPr lang="ru-RU" sz="2400" b="1" dirty="0" smtClean="0">
                <a:solidFill>
                  <a:schemeClr val="accent2"/>
                </a:solidFill>
              </a:rPr>
              <a:t>СIE L*</a:t>
            </a:r>
            <a:r>
              <a:rPr lang="ru-RU" sz="2400" b="1" dirty="0" err="1" smtClean="0">
                <a:solidFill>
                  <a:schemeClr val="accent2"/>
                </a:solidFill>
              </a:rPr>
              <a:t>a</a:t>
            </a:r>
            <a:r>
              <a:rPr lang="ru-RU" sz="2400" b="1" dirty="0" smtClean="0">
                <a:solidFill>
                  <a:schemeClr val="accent2"/>
                </a:solidFill>
              </a:rPr>
              <a:t>*</a:t>
            </a:r>
            <a:r>
              <a:rPr lang="ru-RU" sz="2400" b="1" dirty="0" err="1" smtClean="0">
                <a:solidFill>
                  <a:schemeClr val="accent2"/>
                </a:solidFill>
              </a:rPr>
              <a:t>b</a:t>
            </a:r>
            <a:r>
              <a:rPr lang="ru-RU" sz="2400" b="1" dirty="0" smtClean="0">
                <a:solidFill>
                  <a:schemeClr val="accent2"/>
                </a:solidFill>
              </a:rPr>
              <a:t>*</a:t>
            </a:r>
            <a:r>
              <a:rPr lang="ru-RU" sz="2400" b="1" dirty="0" smtClean="0"/>
              <a:t> для аппаратурного измерения цвета, где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L*</a:t>
            </a:r>
            <a:r>
              <a:rPr lang="ru-RU" sz="2400" b="1" dirty="0" smtClean="0"/>
              <a:t> - определяет степень белизны от черного (0) до белого (100);</a:t>
            </a:r>
          </a:p>
          <a:p>
            <a:r>
              <a:rPr lang="ru-RU" sz="2400" b="1" dirty="0" err="1" smtClean="0">
                <a:solidFill>
                  <a:schemeClr val="accent2"/>
                </a:solidFill>
              </a:rPr>
              <a:t>a</a:t>
            </a:r>
            <a:r>
              <a:rPr lang="ru-RU" sz="2400" b="1" dirty="0" smtClean="0">
                <a:solidFill>
                  <a:schemeClr val="accent2"/>
                </a:solidFill>
              </a:rPr>
              <a:t>*</a:t>
            </a:r>
            <a:r>
              <a:rPr lang="ru-RU" sz="2400" b="1" dirty="0" smtClean="0"/>
              <a:t> - определяет зеленый и красный цвета; </a:t>
            </a:r>
          </a:p>
          <a:p>
            <a:r>
              <a:rPr lang="ru-RU" sz="2400" b="1" dirty="0" err="1" smtClean="0">
                <a:solidFill>
                  <a:schemeClr val="accent2"/>
                </a:solidFill>
              </a:rPr>
              <a:t>b</a:t>
            </a:r>
            <a:r>
              <a:rPr lang="ru-RU" sz="2400" b="1" dirty="0" smtClean="0">
                <a:solidFill>
                  <a:schemeClr val="accent2"/>
                </a:solidFill>
              </a:rPr>
              <a:t>* </a:t>
            </a:r>
            <a:r>
              <a:rPr lang="ru-RU" sz="2400" b="1" dirty="0" smtClean="0"/>
              <a:t>- определяет синий и желтый цвета. </a:t>
            </a:r>
          </a:p>
          <a:p>
            <a:r>
              <a:rPr lang="ru-RU" sz="2400" b="1" dirty="0" smtClean="0"/>
              <a:t>Образцы расцветок следует выполнять с учетом природы восстановительного материала, для которого они предназначены.</a:t>
            </a:r>
            <a:endParaRPr lang="ru-RU" sz="2400" b="1" dirty="0"/>
          </a:p>
        </p:txBody>
      </p:sp>
      <p:pic>
        <p:nvPicPr>
          <p:cNvPr id="61442" name="Picture 2" descr="http://www.dental-revue.ru/Article/Photogallery/Images/Ah/AH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143248"/>
            <a:ext cx="5285431" cy="3530585"/>
          </a:xfrm>
          <a:prstGeom prst="rect">
            <a:avLst/>
          </a:prstGeom>
          <a:noFill/>
        </p:spPr>
      </p:pic>
      <p:pic>
        <p:nvPicPr>
          <p:cNvPr id="61444" name="Picture 4" descr="http://navistom.net/website-scripts/files/upload/Untitled-2(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92971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 </a:t>
            </a:r>
            <a:r>
              <a:rPr lang="ru-RU" sz="2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пригодности  </a:t>
            </a:r>
            <a:r>
              <a:rPr lang="ru-RU" sz="2400" b="1" dirty="0" smtClean="0"/>
              <a:t>того или иного материала для замещения тканей зубов или элементов зубочелюстной системы можно судить только 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отдаленным результатам </a:t>
            </a:r>
            <a:r>
              <a:rPr lang="ru-RU" sz="2400" b="1" dirty="0" smtClean="0"/>
              <a:t>многочисленных клинических наблюдений.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Поэтому  чтобы судить о качестве и надежности стоматологического материала необходимы долгие годы наблюдений. </a:t>
            </a:r>
          </a:p>
        </p:txBody>
      </p:sp>
      <p:pic>
        <p:nvPicPr>
          <p:cNvPr id="33794" name="Picture 2" descr="http://xydeem.dmitrix.net/images/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14686"/>
            <a:ext cx="8297132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Цветовая система </a:t>
            </a:r>
            <a:r>
              <a:rPr lang="ru-RU" sz="24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92D050"/>
                </a:solidFill>
              </a:rPr>
              <a:t>Х, У, Z </a:t>
            </a:r>
            <a:r>
              <a:rPr lang="ru-RU" sz="2400" b="1" dirty="0" smtClean="0"/>
              <a:t>и 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chemeClr val="accent2"/>
                </a:solidFill>
              </a:rPr>
              <a:t>СIE L*</a:t>
            </a:r>
            <a:r>
              <a:rPr lang="ru-RU" sz="2400" b="1" dirty="0" err="1" smtClean="0">
                <a:ln>
                  <a:solidFill>
                    <a:srgbClr val="C00000"/>
                  </a:solidFill>
                </a:ln>
                <a:solidFill>
                  <a:schemeClr val="accent2"/>
                </a:solidFill>
              </a:rPr>
              <a:t>a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chemeClr val="accent2"/>
                </a:solidFill>
              </a:rPr>
              <a:t>*</a:t>
            </a:r>
            <a:r>
              <a:rPr lang="ru-RU" sz="2400" b="1" dirty="0" err="1" smtClean="0">
                <a:ln>
                  <a:solidFill>
                    <a:srgbClr val="C00000"/>
                  </a:solidFill>
                </a:ln>
                <a:solidFill>
                  <a:schemeClr val="accent2"/>
                </a:solidFill>
              </a:rPr>
              <a:t>b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chemeClr val="accent2"/>
                </a:solidFill>
              </a:rPr>
              <a:t>* </a:t>
            </a:r>
            <a:r>
              <a:rPr lang="ru-RU" sz="2400" b="1" dirty="0" smtClean="0"/>
              <a:t>основаны на спектральных характеристиках величины коэффициента отражения на определенной длине волны, но они громоздки и не удобны для практического использования в оценке света стоматологических материалов.</a:t>
            </a:r>
          </a:p>
        </p:txBody>
      </p:sp>
      <p:pic>
        <p:nvPicPr>
          <p:cNvPr id="35842" name="Picture 2" descr="http://www.sicenter.ru/img/uploads/1f1b/20120515165800-598d3281920dd2addbb84d000dd04804-easyshade_compa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2162817"/>
            <a:ext cx="2880320" cy="2033739"/>
          </a:xfrm>
          <a:prstGeom prst="rect">
            <a:avLst/>
          </a:prstGeom>
          <a:noFill/>
        </p:spPr>
      </p:pic>
      <p:pic>
        <p:nvPicPr>
          <p:cNvPr id="35844" name="Picture 4" descr="http://www.zfx-dental.com/sites/default/files/content/shade_erfassungsprozess_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643446"/>
            <a:ext cx="6419850" cy="18859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0063" y="2924944"/>
            <a:ext cx="33513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/>
                </a:solidFill>
              </a:rPr>
              <a:t>В стоматологической практике используется аппаратный метод определения цвета зубной ткани</a:t>
            </a:r>
            <a:endParaRPr lang="ru-RU" sz="2000" b="1" i="1" dirty="0">
              <a:solidFill>
                <a:schemeClr val="accent2"/>
              </a:solidFill>
            </a:endParaRPr>
          </a:p>
        </p:txBody>
      </p:sp>
      <p:pic>
        <p:nvPicPr>
          <p:cNvPr id="6" name="Picture 2" descr="http://dentprestij.narod.ru/dentprestij_files/4490828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786322"/>
            <a:ext cx="4286250" cy="1571626"/>
          </a:xfrm>
          <a:prstGeom prst="rect">
            <a:avLst/>
          </a:prstGeom>
          <a:noFill/>
        </p:spPr>
      </p:pic>
      <p:pic>
        <p:nvPicPr>
          <p:cNvPr id="7170" name="Picture 2" descr="http://www.dentaljazz.ru/IMG/st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54" y="1963399"/>
            <a:ext cx="3648864" cy="243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27242"/>
            <a:ext cx="5072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практике для определения цвета зубов и подбора восстановительного материала применяют стандартные шкалы цветов. </a:t>
            </a:r>
          </a:p>
          <a:p>
            <a:r>
              <a:rPr lang="ru-RU" sz="20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 шкала расцветок должна охватывать все возможные оттенки натуральных зубов.</a:t>
            </a:r>
            <a:endParaRPr lang="ru-RU" sz="2000" b="1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4820" name="Picture 4" descr="http://www.dentaltechnic.info/Bjuking_Stomatologicheskaja_sokrovishhnica_files/Bjuking_Stomatologicheskaja_sokrovishhnica-8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908720"/>
            <a:ext cx="3857262" cy="2616197"/>
          </a:xfrm>
          <a:prstGeom prst="rect">
            <a:avLst/>
          </a:prstGeom>
          <a:noFill/>
        </p:spPr>
      </p:pic>
      <p:pic>
        <p:nvPicPr>
          <p:cNvPr id="8194" name="Picture 2" descr="http://www.startsmile.ru/upload/iblock/d3d/vita_1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6234"/>
            <a:ext cx="4462419" cy="266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http://www.dentaltechnic.info/Bjuking_Stomatologicheskaja_sokrovishhnica_files/Bjuking_Stomatologicheskaja_sokrovishhnica-8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124" y="4437112"/>
            <a:ext cx="4785485" cy="22835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nsksmyle.ru/public/storage/projects/nsksmyle/page/terap/kuron33_68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780928"/>
            <a:ext cx="5857884" cy="3928028"/>
          </a:xfrm>
          <a:prstGeom prst="rect">
            <a:avLst/>
          </a:prstGeom>
          <a:noFill/>
        </p:spPr>
      </p:pic>
      <p:pic>
        <p:nvPicPr>
          <p:cNvPr id="33796" name="Picture 4" descr="http://euro-dent.biz/wp-content/uploads/2012/03/otbel2bi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4730"/>
            <a:ext cx="5036379" cy="3357586"/>
          </a:xfrm>
          <a:prstGeom prst="rect">
            <a:avLst/>
          </a:prstGeom>
          <a:noFill/>
        </p:spPr>
      </p:pic>
      <p:pic>
        <p:nvPicPr>
          <p:cNvPr id="9218" name="Picture 2" descr="http://www.prezi-dent.ru/assets/images/site/pechatniki/works/shamonov/02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299520" cy="219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869187"/>
            <a:ext cx="4139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Наибольшую популярность приобрела шкала расцветки фирмы «VITA», </a:t>
            </a:r>
            <a:endParaRPr lang="ru-RU" sz="2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zubi-protezi.ru/images/dental-implants-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483654"/>
            <a:ext cx="4121421" cy="3000396"/>
          </a:xfrm>
          <a:prstGeom prst="rect">
            <a:avLst/>
          </a:prstGeom>
          <a:noFill/>
        </p:spPr>
      </p:pic>
      <p:pic>
        <p:nvPicPr>
          <p:cNvPr id="60418" name="Picture 2" descr="http://cariesu.net/images/vita_shade_guide_classic_rascve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2941" y="573075"/>
            <a:ext cx="4735563" cy="2841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8024" y="3645024"/>
            <a:ext cx="40731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Цифрами обозначают степень светлости и насыщенности данного цвета </a:t>
            </a:r>
          </a:p>
          <a:p>
            <a:r>
              <a:rPr lang="ru-RU" sz="2400" b="1" dirty="0" smtClean="0"/>
              <a:t>(например, цвет А1 менее насыщен, и более светлый, чем А3,5).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9378" y="692696"/>
            <a:ext cx="55867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которой буквой 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обозначены красно-оранжевые оттенки,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2400" b="1" dirty="0" smtClean="0">
                <a:ln w="1905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желтоватые,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</a:t>
            </a:r>
            <a:r>
              <a:rPr lang="ru-RU" sz="24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- сероватые - зеленые,</a:t>
            </a:r>
            <a:endParaRPr lang="ru-RU" sz="2400" b="1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2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коричневатые.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5" y="606846"/>
            <a:ext cx="8858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Технические свойства материалов определяют в лабораториях на стандартных образцах. </a:t>
            </a:r>
          </a:p>
          <a:p>
            <a:r>
              <a:rPr lang="ru-RU" sz="2400" b="1" dirty="0" smtClean="0"/>
              <a:t>Выбор показателей качества зависит от его назначения и химической природы (эстетические качества амальгамы определять бессмысленно и т.п.). </a:t>
            </a:r>
          </a:p>
          <a:p>
            <a:r>
              <a:rPr lang="ru-RU" sz="2400" b="1" dirty="0" smtClean="0"/>
              <a:t>В России существует порядок разработки стоматологических материалов до получения разрешения на их применение в клинической практике </a:t>
            </a:r>
            <a:r>
              <a:rPr lang="ru-RU" sz="2400" b="1" i="1" u="sng" dirty="0" smtClean="0">
                <a:solidFill>
                  <a:schemeClr val="accent5">
                    <a:lumMod val="75000"/>
                  </a:schemeClr>
                </a:solidFill>
              </a:rPr>
              <a:t>(ГОСТ Р 15013-94).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6215082"/>
            <a:ext cx="3535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ГОСТ</a:t>
            </a:r>
            <a:r>
              <a:rPr lang="ru-RU" dirty="0" smtClean="0"/>
              <a:t> (</a:t>
            </a:r>
            <a:r>
              <a:rPr lang="ru-RU" b="1" dirty="0" smtClean="0"/>
              <a:t>Государственный стандарт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42" name="Picture 2" descr="http://www.2do2go.ru/uploads/full/4ce95018e4bcded885e50ef089923874_w960_h2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65" y="3561283"/>
            <a:ext cx="3672408" cy="283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unhome.ru/UsersGallery/Cards/mezhdunarodnii_den_standartov_otkri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0800" y="3356992"/>
            <a:ext cx="2283673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8-tub-ru.yandex.net/i?id=488864240-0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8728" y="4572007"/>
            <a:ext cx="2571768" cy="2119589"/>
          </a:xfrm>
          <a:prstGeom prst="rect">
            <a:avLst/>
          </a:prstGeom>
          <a:noFill/>
        </p:spPr>
      </p:pic>
      <p:pic>
        <p:nvPicPr>
          <p:cNvPr id="13316" name="Picture 4" descr="http://www.exporesearch.ru/199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3705225"/>
            <a:ext cx="2690818" cy="2690818"/>
          </a:xfrm>
          <a:prstGeom prst="rect">
            <a:avLst/>
          </a:prstGeom>
          <a:noFill/>
        </p:spPr>
      </p:pic>
      <p:pic>
        <p:nvPicPr>
          <p:cNvPr id="13318" name="Picture 6" descr="http://uploads.neatorama.com/wp-content/uploads/2008/07/apollon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2786050" cy="49165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52" y="5357826"/>
            <a:ext cx="2214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Св. Апполония покровительница стоматологии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97943" y="227350"/>
            <a:ext cx="60722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В настоящее время Международная федерация стоматологов (Federation Dentaire Internationale FDI, созданная в Париже в 1900 г.) </a:t>
            </a:r>
          </a:p>
          <a:p>
            <a:r>
              <a:rPr lang="ru-RU" sz="2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и Международная организация по стандартизации (International Organization for Standardization ISO) </a:t>
            </a:r>
            <a:r>
              <a:rPr lang="ru-RU" sz="2000" b="1" dirty="0" smtClean="0">
                <a:latin typeface="Georgia" pitchFamily="18" charset="0"/>
              </a:rPr>
              <a:t>работают над созданием новых и совершенствованием существующих стандартов стоматологических материалов.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36890"/>
            <a:ext cx="90011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Стандартами стоматологических материалов в ISO (ИСО) занимается технический комитет ТК 106 (год образования 1963-й). В него входят национальные комитеты по стандартизации стоматологических материалов из более 80 стран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44038" name="Picture 6" descr="http://www.medclipart.ru/albums/userpics/10001/normal_medclipart_0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61" y="2636912"/>
            <a:ext cx="2760000" cy="2760000"/>
          </a:xfrm>
          <a:prstGeom prst="rect">
            <a:avLst/>
          </a:prstGeom>
          <a:noFill/>
        </p:spPr>
      </p:pic>
      <p:pic>
        <p:nvPicPr>
          <p:cNvPr id="11266" name="Picture 2" descr="http://rpp.nashaucheba.ru/pars_docs/refs/38/37726/img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5941324" cy="445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328" y="188640"/>
            <a:ext cx="6304388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24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Структура стандарта (ГОСТ Р):</a:t>
            </a:r>
            <a:br>
              <a:rPr lang="ru-RU" sz="24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I. Область </a:t>
            </a:r>
            <a:r>
              <a:rPr lang="ru-RU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применения стандарта.</a:t>
            </a:r>
            <a:r>
              <a:rPr lang="ru-RU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II. Термины и определения.</a:t>
            </a:r>
            <a:r>
              <a:rPr lang="ru-RU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III. Классификация.</a:t>
            </a:r>
            <a:r>
              <a:rPr lang="ru-RU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IV. Требования (нормы) показателей свойств.</a:t>
            </a:r>
            <a:r>
              <a:rPr lang="ru-RU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V. Методы испытаний.</a:t>
            </a:r>
            <a:r>
              <a:rPr lang="ru-RU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VI. Требования к упаковке и инструкции.</a:t>
            </a:r>
            <a:endParaRPr lang="ru-RU" sz="2000" b="1" dirty="0" smtClean="0">
              <a:ln>
                <a:solidFill>
                  <a:schemeClr val="accent5">
                    <a:lumMod val="50000"/>
                  </a:schemeClr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4" descr="http://16.rospotrebnadzor.ru/image/image_gallery?uuid=75f6b3a6-bb9d-419d-8a64-4c55271e2828&amp;groupId=152224&amp;t=1352134609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6296" y="404664"/>
            <a:ext cx="1765422" cy="17654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4797152"/>
            <a:ext cx="84931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Эти нормы (как и методики их определения) являются основным содержанием стандартов стоматологических материалов. 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</a:rPr>
              <a:t>Любой вновь разработанный материал обязательно проходит испытания на соответствующие требования согласно классификации стоматологических материалов. </a:t>
            </a:r>
          </a:p>
        </p:txBody>
      </p:sp>
    </p:spTree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779220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CC00CC"/>
                  </a:solidFill>
                  <a:prstDash val="solid"/>
                </a:ln>
                <a:solidFill>
                  <a:srgbClr val="FF66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Членом ИСО является и Россия, представленная техническим комитетом по стандартизации стоматологических аппаратов, приборов и материалов ТК 279 (Зубоврачебное дело). </a:t>
            </a:r>
          </a:p>
        </p:txBody>
      </p:sp>
      <p:pic>
        <p:nvPicPr>
          <p:cNvPr id="11266" name="Picture 2" descr="http://udoktora.net/wp-content/uploads/2012/02/59632/orhit-i-ooforit-----e%60to-chto--460x3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5868" y="2348880"/>
            <a:ext cx="5058132" cy="343073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6915" y="2348880"/>
            <a:ext cx="3923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Работа по стандартизации в рамках Международной организации ИСО включает определение требований и норм показателей свойств каждого класса материалов стоматологического назначения, стандартизацию терминологии и методов испытаний.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07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Стоматолог, который работает с материалами, отвечающими требованиям стандартов, может быть спокоен, что применяемый материал не даст существенных отрицательных результатов в процессе его клинического применения.</a:t>
            </a:r>
            <a:endParaRPr lang="ru-RU" sz="24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0" name="Picture 2" descr="http://asko40.ru/netcat_files/2543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53136"/>
            <a:ext cx="326061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3445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В настоящем времени сложилась система </a:t>
            </a:r>
            <a:r>
              <a:rPr lang="ru-RU" sz="24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доклинической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</a:rPr>
              <a:t>оценки качества материалов, позволяющая установить возможность их применения в стоматологии. </a:t>
            </a:r>
          </a:p>
          <a:p>
            <a:r>
              <a:rPr lang="ru-RU" sz="2400" b="1" dirty="0" smtClean="0">
                <a:latin typeface="Georgia" pitchFamily="18" charset="0"/>
              </a:rPr>
              <a:t>	Эта система опирается на изучение свойств материалов определенного назначения, позволяющих в </a:t>
            </a:r>
            <a:r>
              <a:rPr lang="ru-RU" sz="2400" b="1" i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модельных лабораторных испытаниях предсказать поведение материала </a:t>
            </a:r>
            <a:r>
              <a:rPr lang="ru-RU" sz="24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 реальных условиях клинической практики</a:t>
            </a:r>
            <a:r>
              <a:rPr lang="ru-RU" sz="2400" b="1" dirty="0" smtClean="0">
                <a:latin typeface="Georgia" pitchFamily="18" charset="0"/>
              </a:rPr>
              <a:t>. 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49154" name="Picture 2" descr="http://www.ukrboard.com.ua/imgs/board/1/92938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3717032"/>
            <a:ext cx="4357686" cy="3016336"/>
          </a:xfrm>
          <a:prstGeom prst="rect">
            <a:avLst/>
          </a:prstGeom>
          <a:noFill/>
        </p:spPr>
      </p:pic>
      <p:pic>
        <p:nvPicPr>
          <p:cNvPr id="49156" name="Picture 4" descr="http://www.med157.ru/images/u_img/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3536181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52" y="476672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/>
                </a:solidFill>
                <a:latin typeface="Georgia" pitchFamily="18" charset="0"/>
              </a:rPr>
              <a:t> 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Georgia" pitchFamily="18" charset="0"/>
              </a:rPr>
              <a:t>Международные и национальные организации по стандартизации стоматологических материалов</a:t>
            </a:r>
            <a:endParaRPr lang="ru-RU" sz="2400" b="1" i="1" dirty="0">
              <a:ln>
                <a:solidFill>
                  <a:srgbClr val="002060"/>
                </a:solidFill>
              </a:ln>
              <a:solidFill>
                <a:schemeClr val="accent4"/>
              </a:solidFill>
              <a:latin typeface="Georgia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97705728"/>
              </p:ext>
            </p:extLst>
          </p:nvPr>
        </p:nvGraphicFramePr>
        <p:xfrm>
          <a:off x="529840" y="1729388"/>
          <a:ext cx="8136904" cy="501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Двойная стрелка влево/вправо 7"/>
          <p:cNvSpPr/>
          <p:nvPr/>
        </p:nvSpPr>
        <p:spPr>
          <a:xfrm>
            <a:off x="3643306" y="2636912"/>
            <a:ext cx="2071702" cy="484632"/>
          </a:xfrm>
          <a:prstGeom prst="leftRight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7999">
                <a:schemeClr val="accent3">
                  <a:lumMod val="60000"/>
                  <a:lumOff val="40000"/>
                </a:schemeClr>
              </a:gs>
              <a:gs pos="36000">
                <a:schemeClr val="accent5">
                  <a:lumMod val="60000"/>
                  <a:lumOff val="40000"/>
                </a:schemeClr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55976" y="3068960"/>
            <a:ext cx="484632" cy="1214446"/>
          </a:xfrm>
          <a:prstGeom prst="down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7999">
                <a:schemeClr val="accent3">
                  <a:lumMod val="60000"/>
                  <a:lumOff val="40000"/>
                </a:schemeClr>
              </a:gs>
              <a:gs pos="36000">
                <a:schemeClr val="accent5">
                  <a:lumMod val="60000"/>
                  <a:lumOff val="40000"/>
                </a:schemeClr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60648"/>
            <a:ext cx="9001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Стандартизации стоматологических материалов уделяется много внимания в других странах.</a:t>
            </a:r>
          </a:p>
          <a:p>
            <a:r>
              <a:rPr lang="ru-RU" sz="2400" b="1" dirty="0" smtClean="0">
                <a:latin typeface="Georgia" pitchFamily="18" charset="0"/>
              </a:rPr>
              <a:t> Разработкой стандартов стоматологических материалов в США начали заниматься с 1926 г. после создания первого стандарта для стоматологической амальгамы.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47106" name="Picture 2" descr="http://www.columbia.edu/itc/hs/dental/operative/images/amalgam-car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2276872"/>
            <a:ext cx="5233214" cy="3924912"/>
          </a:xfrm>
          <a:prstGeom prst="rect">
            <a:avLst/>
          </a:prstGeom>
          <a:noFill/>
        </p:spPr>
      </p:pic>
      <p:pic>
        <p:nvPicPr>
          <p:cNvPr id="14338" name="Picture 2" descr="http://www.happy-giraffe.ru/upload/userfiles/images/2012/03/11/Image1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29" y="3717032"/>
            <a:ext cx="3851920" cy="256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3501008"/>
            <a:ext cx="89297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В настоящее время большинство материалов, применяемых в стоматологии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 о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хватывают стандарты АДА (ADA - Американская стоматологическая ассоциация)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 В Австралии в 1936 г. была образована Австралийская лаборатория по стандартизации стоматологических материалов.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В Канаде, Японии, Франции, Греции, Германии, Венгрии, Израиле, Польше и Южной Африке также созданы службы по стандартизации стоматологических изделий.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6083" name="Picture 3" descr="http://im2-tub-ru.yandex.net/i?id=495973495-4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620688"/>
            <a:ext cx="4420583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57941"/>
            <a:ext cx="90011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 1969 г. объединенными усилиями скандинавских стран (Дания, Финляндия, Исландия, Норвегия и Швеция) был организован Скандинавский институт стоматологических материалов (NIOM).</a:t>
            </a:r>
          </a:p>
          <a:p>
            <a:r>
              <a:rPr lang="ru-RU" sz="2400" b="1" dirty="0" smtClean="0">
                <a:latin typeface="Georgia" pitchFamily="18" charset="0"/>
              </a:rPr>
              <a:t> В нем проводились испытания, сертификация и исследования материалов и оборудования, применяемых в клинической практике этих стран. </a:t>
            </a:r>
          </a:p>
        </p:txBody>
      </p:sp>
      <p:pic>
        <p:nvPicPr>
          <p:cNvPr id="57346" name="Picture 2" descr="http://gfx.nrk.no/57FOENZ4e1WrMSKdC3b08A1u5YLeD5WplY8f7QICpA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53" y="3212976"/>
            <a:ext cx="6191250" cy="34861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8" y="5486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В 1937 г. институт стал активно участвовать в стандартизации. </a:t>
            </a:r>
          </a:p>
          <a:p>
            <a:r>
              <a:rPr lang="ru-RU" sz="2400" b="1" dirty="0" smtClean="0">
                <a:latin typeface="Georgia" pitchFamily="18" charset="0"/>
              </a:rPr>
              <a:t>Для разработки общеевропейских стандартов была организована рабочая группа 55 при Европейском комитете нормализации (CEN).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58370" name="Picture 2" descr="http://www.inescop.es/0servidor0/inescop/img/cen-co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24" y="1844824"/>
            <a:ext cx="3397748" cy="2857520"/>
          </a:xfrm>
          <a:prstGeom prst="rect">
            <a:avLst/>
          </a:prstGeom>
          <a:noFill/>
        </p:spPr>
      </p:pic>
      <p:pic>
        <p:nvPicPr>
          <p:cNvPr id="58372" name="Picture 4" descr="http://www.i-g-t.org/wp-content/uploads/2012/01/verhovnaya_rada_1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5988184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43" y="476672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Все медицинские изделия, продаваемые на рынке стран Европейского союза, должны иметь документ соответствия европейским стандартам. </a:t>
            </a:r>
          </a:p>
          <a:p>
            <a:r>
              <a:rPr lang="ru-RU" sz="2000" b="1" dirty="0" smtClean="0">
                <a:latin typeface="Georgia" pitchFamily="18" charset="0"/>
              </a:rPr>
              <a:t>Для определенных изделий некоторые страны вырабатывают собственные внутренние стандарты. Например, в Швеции запрещено применять в качестве литейных стоматологических сплавов сплавы с никелем из-за проблем с его биосовместимостью, в то время как в США нет таких ограничений.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56322" name="Picture 2" descr="http://orisprom.ru/images/diploma/diploma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57628"/>
            <a:ext cx="1586981" cy="22145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215082"/>
            <a:ext cx="2618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"Европейский стандарт"</a:t>
            </a:r>
            <a:endParaRPr lang="ru-RU" dirty="0"/>
          </a:p>
        </p:txBody>
      </p:sp>
      <p:pic>
        <p:nvPicPr>
          <p:cNvPr id="56324" name="Picture 4" descr="http://gmstar.ru/files/tvr/6197_1_0_34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939" y="4286256"/>
            <a:ext cx="2705061" cy="20287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11732" y="6286520"/>
            <a:ext cx="3242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Сертификат соответствия ГОСТ</a:t>
            </a:r>
            <a:endParaRPr lang="ru-RU" dirty="0"/>
          </a:p>
        </p:txBody>
      </p:sp>
      <p:pic>
        <p:nvPicPr>
          <p:cNvPr id="56328" name="Picture 8" descr="http://www.medi-salon.ru/files/Image/R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571876"/>
            <a:ext cx="2857500" cy="16097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71736" y="5143512"/>
            <a:ext cx="3741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Европейский стандарт качества </a:t>
            </a:r>
            <a:r>
              <a:rPr lang="en-BZ" dirty="0" smtClean="0"/>
              <a:t>RAL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428604"/>
            <a:ext cx="42148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Окончательным критерием качества стоматологического материала является его поведение в условиях полости рта пациента. </a:t>
            </a:r>
          </a:p>
        </p:txBody>
      </p:sp>
      <p:pic>
        <p:nvPicPr>
          <p:cNvPr id="44034" name="Picture 2" descr="http://www.fin-crisis.ru/_nw/11/064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9925" y="2643182"/>
            <a:ext cx="5934075" cy="3952876"/>
          </a:xfrm>
          <a:prstGeom prst="rect">
            <a:avLst/>
          </a:prstGeom>
          <a:noFill/>
        </p:spPr>
      </p:pic>
      <p:pic>
        <p:nvPicPr>
          <p:cNvPr id="44036" name="Picture 4" descr="http://www.simbioz.org/wp-content/uploads/2012/02/stomatol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4908" cy="3143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00438"/>
            <a:ext cx="2857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Это может оценить только </a:t>
            </a:r>
            <a:r>
              <a:rPr lang="ru-RU" sz="2400" b="1" i="1" u="sng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клиницист на основании своих наблюдений</a:t>
            </a:r>
            <a:r>
              <a:rPr lang="ru-RU" sz="2400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, анализа успешных результатов и неудач.</a:t>
            </a:r>
            <a:br>
              <a:rPr lang="ru-RU" sz="2400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</a:br>
            <a:endParaRPr lang="ru-RU" sz="2400" b="1" dirty="0">
              <a:ln w="10541" cmpd="sng">
                <a:solidFill>
                  <a:srgbClr val="FFFF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Литература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Основная</a:t>
            </a:r>
            <a:r>
              <a:rPr lang="ru-RU" dirty="0" smtClean="0">
                <a:latin typeface="Georgia" pitchFamily="18" charset="0"/>
              </a:rPr>
              <a:t>: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1. </a:t>
            </a:r>
            <a:r>
              <a:rPr lang="ru-RU" dirty="0" err="1" smtClean="0">
                <a:latin typeface="Georgia" pitchFamily="18" charset="0"/>
              </a:rPr>
              <a:t>Базикян</a:t>
            </a:r>
            <a:r>
              <a:rPr lang="ru-RU" dirty="0" smtClean="0">
                <a:latin typeface="Georgia" pitchFamily="18" charset="0"/>
              </a:rPr>
              <a:t> Э.А. Пропедевтическая стоматология. Учебник для медицинских вузов. - М.: Издательство «</a:t>
            </a:r>
            <a:r>
              <a:rPr lang="ru-RU" dirty="0" err="1" smtClean="0">
                <a:latin typeface="Georgia" pitchFamily="18" charset="0"/>
              </a:rPr>
              <a:t>ГЭОТАР-Медиа</a:t>
            </a:r>
            <a:r>
              <a:rPr lang="ru-RU" dirty="0" smtClean="0">
                <a:latin typeface="Georgia" pitchFamily="18" charset="0"/>
              </a:rPr>
              <a:t>», 2008. - С. 482-489, 518-527.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2. Попков В.А., Нестерова О.В., </a:t>
            </a:r>
            <a:r>
              <a:rPr lang="ru-RU" dirty="0" err="1" smtClean="0">
                <a:latin typeface="Georgia" pitchFamily="18" charset="0"/>
              </a:rPr>
              <a:t>Решетняк</a:t>
            </a:r>
            <a:r>
              <a:rPr lang="ru-RU" dirty="0" smtClean="0">
                <a:latin typeface="Georgia" pitchFamily="18" charset="0"/>
              </a:rPr>
              <a:t> В.Ю., </a:t>
            </a:r>
            <a:r>
              <a:rPr lang="ru-RU" dirty="0" err="1" smtClean="0">
                <a:latin typeface="Georgia" pitchFamily="18" charset="0"/>
              </a:rPr>
              <a:t>Аверцева</a:t>
            </a:r>
            <a:r>
              <a:rPr lang="ru-RU" dirty="0" smtClean="0">
                <a:latin typeface="Georgia" pitchFamily="18" charset="0"/>
              </a:rPr>
              <a:t> И.Н. Стоматологическое материаловедение. - М.: Издательство «</a:t>
            </a:r>
            <a:r>
              <a:rPr lang="ru-RU" dirty="0" err="1" smtClean="0">
                <a:latin typeface="Georgia" pitchFamily="18" charset="0"/>
              </a:rPr>
              <a:t>Медиапресс-информ</a:t>
            </a:r>
            <a:r>
              <a:rPr lang="ru-RU" dirty="0" smtClean="0">
                <a:latin typeface="Georgia" pitchFamily="18" charset="0"/>
              </a:rPr>
              <a:t>», 2006, - С.5-19.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3. Методические разработки кафедры пропедевтики стоматологических заболеваний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Дополнительная: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1. </a:t>
            </a:r>
            <a:r>
              <a:rPr lang="ru-RU" dirty="0" err="1" smtClean="0">
                <a:latin typeface="Georgia" pitchFamily="18" charset="0"/>
              </a:rPr>
              <a:t>Поюровская</a:t>
            </a:r>
            <a:r>
              <a:rPr lang="ru-RU" dirty="0" smtClean="0">
                <a:latin typeface="Georgia" pitchFamily="18" charset="0"/>
              </a:rPr>
              <a:t> И.Я. Стоматологическое материаловедение. Учебное пособие. - М.: Издательская группа «</a:t>
            </a:r>
            <a:r>
              <a:rPr lang="ru-RU" dirty="0" err="1" smtClean="0">
                <a:latin typeface="Georgia" pitchFamily="18" charset="0"/>
              </a:rPr>
              <a:t>ГЭОТАР-Медиа</a:t>
            </a:r>
            <a:r>
              <a:rPr lang="ru-RU" dirty="0" smtClean="0">
                <a:latin typeface="Georgia" pitchFamily="18" charset="0"/>
              </a:rPr>
              <a:t>», 2007. - С.5-10.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2. </a:t>
            </a:r>
            <a:r>
              <a:rPr lang="ru-RU" dirty="0" err="1" smtClean="0">
                <a:latin typeface="Georgia" pitchFamily="18" charset="0"/>
              </a:rPr>
              <a:t>Вязьмитина</a:t>
            </a:r>
            <a:r>
              <a:rPr lang="ru-RU" dirty="0" smtClean="0">
                <a:latin typeface="Georgia" pitchFamily="18" charset="0"/>
              </a:rPr>
              <a:t> А.В., </a:t>
            </a:r>
            <a:r>
              <a:rPr lang="ru-RU" dirty="0" err="1" smtClean="0">
                <a:latin typeface="Georgia" pitchFamily="18" charset="0"/>
              </a:rPr>
              <a:t>Усевич</a:t>
            </a:r>
            <a:r>
              <a:rPr lang="ru-RU" dirty="0" smtClean="0">
                <a:latin typeface="Georgia" pitchFamily="18" charset="0"/>
              </a:rPr>
              <a:t> Т.Л. Материаловедение в стоматологии. Учебное пособие. - Ростов-на-Дону, 2002. - С. 11-15.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3. </a:t>
            </a:r>
            <a:r>
              <a:rPr lang="ru-RU" dirty="0" err="1" smtClean="0">
                <a:latin typeface="Georgia" pitchFamily="18" charset="0"/>
              </a:rPr>
              <a:t>Крег</a:t>
            </a:r>
            <a:r>
              <a:rPr lang="ru-RU" dirty="0" smtClean="0">
                <a:latin typeface="Georgia" pitchFamily="18" charset="0"/>
              </a:rPr>
              <a:t> Р., </a:t>
            </a:r>
            <a:r>
              <a:rPr lang="ru-RU" dirty="0" err="1" smtClean="0">
                <a:latin typeface="Georgia" pitchFamily="18" charset="0"/>
              </a:rPr>
              <a:t>Пауэрс</a:t>
            </a:r>
            <a:r>
              <a:rPr lang="ru-RU" dirty="0" smtClean="0">
                <a:latin typeface="Georgia" pitchFamily="18" charset="0"/>
              </a:rPr>
              <a:t> Дж., Ватага Дж. Стоматологические материалы: свойства и применение. Перевод с английского Шульги О.А. - М.: Издательство «МЕДИ», 2005. - С.9-38.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4. Трезубов В.Н., </a:t>
            </a:r>
            <a:r>
              <a:rPr lang="ru-RU" dirty="0" err="1" smtClean="0">
                <a:latin typeface="Georgia" pitchFamily="18" charset="0"/>
              </a:rPr>
              <a:t>Мишнев</a:t>
            </a:r>
            <a:r>
              <a:rPr lang="ru-RU" dirty="0" smtClean="0">
                <a:latin typeface="Georgia" pitchFamily="18" charset="0"/>
              </a:rPr>
              <a:t> Л.М., </a:t>
            </a:r>
            <a:r>
              <a:rPr lang="ru-RU" dirty="0" err="1" smtClean="0">
                <a:latin typeface="Georgia" pitchFamily="18" charset="0"/>
              </a:rPr>
              <a:t>Жулев</a:t>
            </a:r>
            <a:r>
              <a:rPr lang="ru-RU" dirty="0" smtClean="0">
                <a:latin typeface="Georgia" pitchFamily="18" charset="0"/>
              </a:rPr>
              <a:t> Е.Н. Ортопедическая стоматология. Прикладное материаловедение. Учебник для медицинских вузов. - М.: </a:t>
            </a:r>
            <a:r>
              <a:rPr lang="ru-RU" dirty="0" err="1" smtClean="0">
                <a:latin typeface="Georgia" pitchFamily="18" charset="0"/>
              </a:rPr>
              <a:t>МЕДИпресс-информ</a:t>
            </a:r>
            <a:r>
              <a:rPr lang="ru-RU" dirty="0" smtClean="0">
                <a:latin typeface="Georgia" pitchFamily="18" charset="0"/>
              </a:rPr>
              <a:t>», 2008. - С.9-11.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5. Дмитриева Л.А. Современные пломбировочные материалы и лекарственные препараты в терапевтической стоматологии. - М.: Медицинское информационное агентство, 2011. - С.6-13.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01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3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Контроль качества стоматологических материалов</a:t>
            </a:r>
            <a:endParaRPr lang="ru-RU" sz="3600" b="1" i="1" dirty="0" smtClean="0">
              <a:solidFill>
                <a:schemeClr val="accent6"/>
              </a:solidFill>
            </a:endParaRPr>
          </a:p>
          <a:p>
            <a:r>
              <a:rPr lang="ru-RU" sz="2400" b="1" i="1" dirty="0" smtClean="0"/>
              <a:t>Основные группы свойств материалов для </a:t>
            </a:r>
            <a:r>
              <a:rPr lang="ru-RU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доклинической</a:t>
            </a:r>
            <a:r>
              <a:rPr lang="ru-RU" sz="2400" b="1" i="1" dirty="0" smtClean="0"/>
              <a:t> оценки их качества:</a:t>
            </a:r>
            <a:br>
              <a:rPr lang="ru-RU" sz="2400" b="1" i="1" dirty="0" smtClean="0"/>
            </a:br>
            <a:r>
              <a:rPr lang="ru-RU" sz="2800" b="1" i="1" u="sng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Биологические:</a:t>
            </a:r>
            <a:r>
              <a:rPr lang="ru-RU" sz="2800" b="1" u="sng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 </a:t>
            </a:r>
            <a:r>
              <a:rPr lang="ru-RU" sz="2400" b="1" i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ПОКАЗАТЕЛИ БИОСОВМЕСТИМОСТИ</a:t>
            </a:r>
            <a:r>
              <a:rPr lang="ru-RU" sz="24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 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 </a:t>
            </a:r>
            <a:r>
              <a:rPr lang="ru-RU" sz="2400" b="1" i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ГИГИЕНИЧЕСКИЕ СВОЙСТВА</a:t>
            </a:r>
            <a:r>
              <a:rPr lang="ru-RU" sz="24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 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9FF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 </a:t>
            </a:r>
            <a:r>
              <a:rPr lang="ru-RU" sz="2400" b="1" i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9FF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ОРГАНОЛЕПТИЧЕСКИЕ</a:t>
            </a: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9FF33"/>
                </a:solidFill>
              </a:rPr>
              <a:t>.</a:t>
            </a:r>
            <a:endParaRPr lang="ru-RU" dirty="0"/>
          </a:p>
        </p:txBody>
      </p:sp>
      <p:pic>
        <p:nvPicPr>
          <p:cNvPr id="49154" name="Picture 2" descr="http://shop.dentomir.ru/upload/iblock/4bc/dental_material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214686"/>
            <a:ext cx="4524375" cy="3390900"/>
          </a:xfrm>
          <a:prstGeom prst="rect">
            <a:avLst/>
          </a:prstGeom>
          <a:noFill/>
        </p:spPr>
      </p:pic>
      <p:pic>
        <p:nvPicPr>
          <p:cNvPr id="49156" name="Picture 4" descr="http://im6-tub-ru.yandex.net/i?id=447240728-5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53720"/>
            <a:ext cx="3429024" cy="23812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Любой стоматологический материал взаимодействует на местном и системном уровнях с организмом пациента. </a:t>
            </a:r>
          </a:p>
          <a:p>
            <a:r>
              <a:rPr lang="ru-RU" sz="2000" b="1" dirty="0" smtClean="0">
                <a:latin typeface="Georgia" pitchFamily="18" charset="0"/>
              </a:rPr>
              <a:t>Следовательно, 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стоматологический материал </a:t>
            </a:r>
            <a:r>
              <a:rPr lang="ru-RU" sz="2400" b="1" i="1" dirty="0" smtClean="0">
                <a:solidFill>
                  <a:schemeClr val="accent5"/>
                </a:solidFill>
                <a:latin typeface="Georgia" pitchFamily="18" charset="0"/>
              </a:rPr>
              <a:t>- </a:t>
            </a:r>
            <a:r>
              <a:rPr lang="ru-RU" sz="2400" b="1" i="1" dirty="0" smtClean="0">
                <a:latin typeface="Georgia" pitchFamily="18" charset="0"/>
              </a:rPr>
              <a:t>не просто материал определенной химической природы</a:t>
            </a:r>
            <a:r>
              <a:rPr lang="ru-RU" sz="2400" b="1" dirty="0" smtClean="0">
                <a:latin typeface="Georgia" pitchFamily="18" charset="0"/>
              </a:rPr>
              <a:t>. </a:t>
            </a:r>
          </a:p>
          <a:p>
            <a:r>
              <a:rPr lang="ru-RU" sz="2400" b="1" dirty="0" smtClean="0">
                <a:latin typeface="Georgia" pitchFamily="18" charset="0"/>
              </a:rPr>
              <a:t>К нему применимо понятие </a:t>
            </a:r>
            <a:r>
              <a:rPr lang="ru-RU" sz="2800" b="1" i="1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9FF33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БИОЛОГИЧЕСКИЙ МАТЕРИАЛ </a:t>
            </a:r>
            <a:r>
              <a:rPr lang="ru-RU" sz="2400" b="1" i="1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9FF33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ИЛИ </a:t>
            </a:r>
            <a:r>
              <a:rPr lang="ru-RU" sz="2800" b="1" i="1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9FF33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БИОМАТЕРИАЛ</a:t>
            </a:r>
            <a:r>
              <a:rPr lang="ru-RU" sz="2400" b="1" i="1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9FF33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. </a:t>
            </a:r>
            <a:endParaRPr lang="ru-RU" sz="2400" b="1" i="1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9FF33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	</a:t>
            </a:r>
            <a:endParaRPr lang="ru-RU" sz="2400" b="1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latin typeface="Georgia" pitchFamily="18" charset="0"/>
            </a:endParaRPr>
          </a:p>
        </p:txBody>
      </p:sp>
      <p:pic>
        <p:nvPicPr>
          <p:cNvPr id="31746" name="Picture 2" descr="http://www.tdoctor.ru/pub/25/inlay-provid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2780928"/>
            <a:ext cx="4078806" cy="21947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4939" y="3356992"/>
            <a:ext cx="51480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ln w="1905"/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Биоматериал </a:t>
            </a:r>
            <a:r>
              <a:rPr lang="ru-RU" sz="2000" b="1" dirty="0">
                <a:ln w="1905"/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-любой инородный материал, который помещается в ткани организма на любое время для того, чтобы устранить деформации или дефекты, заместить поврежденные или утраченные в результате травм или заболеваний натуральные ткани организма.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815" y="332656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Биоматериал любого назначения должен обладать свойствами </a:t>
            </a:r>
            <a:r>
              <a:rPr lang="ru-RU" sz="2400" b="1" u="sng" dirty="0" smtClean="0">
                <a:solidFill>
                  <a:srgbClr val="C00000"/>
                </a:solidFill>
                <a:latin typeface="Georgia" pitchFamily="18" charset="0"/>
              </a:rPr>
              <a:t>биосовместимости</a:t>
            </a:r>
            <a:r>
              <a:rPr lang="ru-RU" sz="2400" b="1" dirty="0" smtClean="0">
                <a:latin typeface="Georgia" pitchFamily="18" charset="0"/>
              </a:rPr>
              <a:t>. </a:t>
            </a:r>
          </a:p>
          <a:p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</a:rPr>
              <a:t>материал не оказывает вредного воздействия на окружающие ткани и не взаимодействует с ними. </a:t>
            </a:r>
          </a:p>
        </p:txBody>
      </p:sp>
      <p:pic>
        <p:nvPicPr>
          <p:cNvPr id="1030" name="Picture 6" descr="http://www.dentalpalace.ru/img/serv11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815" y="1902316"/>
            <a:ext cx="3429024" cy="2743219"/>
          </a:xfrm>
          <a:prstGeom prst="rect">
            <a:avLst/>
          </a:prstGeom>
          <a:noFill/>
        </p:spPr>
      </p:pic>
      <p:pic>
        <p:nvPicPr>
          <p:cNvPr id="1032" name="Picture 8" descr="http://orldent-dubna.ru/images/site27/orldent_foto/protez_orlov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4107" y="1902316"/>
            <a:ext cx="3262302" cy="2609841"/>
          </a:xfrm>
          <a:prstGeom prst="rect">
            <a:avLst/>
          </a:prstGeom>
          <a:noFill/>
        </p:spPr>
      </p:pic>
      <p:pic>
        <p:nvPicPr>
          <p:cNvPr id="1026" name="Picture 2" descr="http://elirka.com/wp-content/uploads/2011/03/pre-op-n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42238"/>
            <a:ext cx="3816424" cy="25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0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Основные требования к биоинертному и биосовместимому материалам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rot="5400000">
            <a:off x="3429389" y="3857231"/>
            <a:ext cx="400052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5072066" y="228599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5072066" y="5929330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5143504" y="328612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5143504" y="464344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905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При оценке биосовместимости материалы </a:t>
            </a:r>
            <a:r>
              <a:rPr lang="ru-RU" sz="2800" b="1" i="1" u="sng" dirty="0" smtClean="0">
                <a:ln w="1905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различают</a:t>
            </a:r>
            <a:r>
              <a:rPr lang="ru-RU" sz="2800" b="1" i="1" dirty="0" smtClean="0">
                <a:ln w="1905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по типам их воздействия на организм:</a:t>
            </a:r>
          </a:p>
          <a:p>
            <a:r>
              <a:rPr lang="ru-RU" sz="2400" dirty="0" smtClean="0">
                <a:latin typeface="Georgia" pitchFamily="18" charset="0"/>
              </a:rPr>
              <a:t>•  </a:t>
            </a:r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rgbClr val="99FF33"/>
                </a:solidFill>
                <a:latin typeface="Georgia" pitchFamily="18" charset="0"/>
              </a:rPr>
              <a:t>общее 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rgbClr val="99FF33"/>
                </a:solidFill>
                <a:latin typeface="Georgia" pitchFamily="18" charset="0"/>
              </a:rPr>
              <a:t>-</a:t>
            </a:r>
            <a:r>
              <a:rPr lang="ru-RU" sz="2400" dirty="0" smtClean="0">
                <a:latin typeface="Georgia" pitchFamily="18" charset="0"/>
              </a:rPr>
              <a:t> токсическое, аллергическое, психологическое;</a:t>
            </a:r>
          </a:p>
          <a:p>
            <a:r>
              <a:rPr lang="ru-RU" sz="2400" dirty="0" smtClean="0">
                <a:latin typeface="Georgia" pitchFamily="18" charset="0"/>
              </a:rPr>
              <a:t>•  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местное </a:t>
            </a:r>
            <a:r>
              <a:rPr lang="ru-RU" sz="2400" dirty="0" smtClean="0">
                <a:latin typeface="Georgia" pitchFamily="18" charset="0"/>
              </a:rPr>
              <a:t>- механическое, токсическое местное, температурное (изменения в температурном восприятии).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714620"/>
            <a:ext cx="47863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Для того чтобы определить, является ли материал, предназначенный для применения в стоматологии, биосовместимым, до его клинического применения проводят </a:t>
            </a:r>
            <a:r>
              <a:rPr lang="ru-RU" sz="2000" b="1" dirty="0" smtClean="0">
                <a:solidFill>
                  <a:srgbClr val="C00000"/>
                </a:solidFill>
              </a:rPr>
              <a:t>испытания</a:t>
            </a:r>
            <a:r>
              <a:rPr lang="ru-RU" sz="2000" b="1" dirty="0" smtClean="0"/>
              <a:t>, которые позволяют оценить его биологическое действие согласно стандартам ГОСТ Р ИСО 10993. </a:t>
            </a:r>
          </a:p>
          <a:p>
            <a:r>
              <a:rPr lang="ru-RU" sz="2000" b="1" dirty="0" smtClean="0"/>
              <a:t>Их называют </a:t>
            </a:r>
            <a:r>
              <a:rPr lang="ru-RU" b="1" i="1" dirty="0" smtClean="0">
                <a:solidFill>
                  <a:srgbClr val="0070C0"/>
                </a:solidFill>
                <a:latin typeface="Georgia" pitchFamily="18" charset="0"/>
              </a:rPr>
              <a:t>испытаниями на соответствие материала нормам и требованиям биосовместимости или токсикологическими испытаниями</a:t>
            </a:r>
            <a:endParaRPr lang="ru-RU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71682" name="Picture 2" descr="http://www.dentistpodol.kiev.ua/krasivue_rov_zybu/perekras_zybu/7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857496"/>
            <a:ext cx="3344855" cy="267031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3000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214290"/>
            <a:ext cx="8858280" cy="52322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 Категории стоматологических биоматериалов</a:t>
            </a:r>
            <a:endParaRPr lang="ru-RU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714480" y="2357430"/>
            <a:ext cx="28575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715140" y="2428868"/>
            <a:ext cx="28575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1214</Words>
  <Application>Microsoft Office PowerPoint</Application>
  <PresentationFormat>Экран (4:3)</PresentationFormat>
  <Paragraphs>121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Принципы контроля качества стоматологических материалов.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контроля качества стоматологических материалов.</dc:title>
  <dc:creator>Пользователь</dc:creator>
  <cp:lastModifiedBy>Nitrium</cp:lastModifiedBy>
  <cp:revision>167</cp:revision>
  <dcterms:created xsi:type="dcterms:W3CDTF">2013-01-15T13:46:55Z</dcterms:created>
  <dcterms:modified xsi:type="dcterms:W3CDTF">2020-05-15T06:08:41Z</dcterms:modified>
</cp:coreProperties>
</file>