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64"/>
  </p:notesMasterIdLst>
  <p:sldIdLst>
    <p:sldId id="256" r:id="rId2"/>
    <p:sldId id="257" r:id="rId3"/>
    <p:sldId id="258" r:id="rId4"/>
    <p:sldId id="293" r:id="rId5"/>
    <p:sldId id="259" r:id="rId6"/>
    <p:sldId id="294" r:id="rId7"/>
    <p:sldId id="305" r:id="rId8"/>
    <p:sldId id="319" r:id="rId9"/>
    <p:sldId id="260" r:id="rId10"/>
    <p:sldId id="304" r:id="rId11"/>
    <p:sldId id="295" r:id="rId12"/>
    <p:sldId id="296" r:id="rId13"/>
    <p:sldId id="261" r:id="rId14"/>
    <p:sldId id="262" r:id="rId15"/>
    <p:sldId id="297" r:id="rId16"/>
    <p:sldId id="306" r:id="rId17"/>
    <p:sldId id="263" r:id="rId18"/>
    <p:sldId id="298" r:id="rId19"/>
    <p:sldId id="299" r:id="rId20"/>
    <p:sldId id="264" r:id="rId21"/>
    <p:sldId id="307" r:id="rId22"/>
    <p:sldId id="265" r:id="rId23"/>
    <p:sldId id="266" r:id="rId24"/>
    <p:sldId id="300" r:id="rId25"/>
    <p:sldId id="267" r:id="rId26"/>
    <p:sldId id="301" r:id="rId27"/>
    <p:sldId id="268" r:id="rId28"/>
    <p:sldId id="269" r:id="rId29"/>
    <p:sldId id="313" r:id="rId30"/>
    <p:sldId id="270" r:id="rId31"/>
    <p:sldId id="314" r:id="rId32"/>
    <p:sldId id="271" r:id="rId33"/>
    <p:sldId id="315" r:id="rId34"/>
    <p:sldId id="272" r:id="rId35"/>
    <p:sldId id="273" r:id="rId36"/>
    <p:sldId id="274" r:id="rId37"/>
    <p:sldId id="316" r:id="rId38"/>
    <p:sldId id="275" r:id="rId39"/>
    <p:sldId id="317" r:id="rId40"/>
    <p:sldId id="309" r:id="rId41"/>
    <p:sldId id="276" r:id="rId42"/>
    <p:sldId id="278" r:id="rId43"/>
    <p:sldId id="318" r:id="rId44"/>
    <p:sldId id="308" r:id="rId45"/>
    <p:sldId id="279" r:id="rId46"/>
    <p:sldId id="310" r:id="rId47"/>
    <p:sldId id="280" r:id="rId48"/>
    <p:sldId id="311" r:id="rId49"/>
    <p:sldId id="282" r:id="rId50"/>
    <p:sldId id="312" r:id="rId51"/>
    <p:sldId id="283" r:id="rId52"/>
    <p:sldId id="284" r:id="rId53"/>
    <p:sldId id="285" r:id="rId54"/>
    <p:sldId id="286" r:id="rId55"/>
    <p:sldId id="292" r:id="rId56"/>
    <p:sldId id="287" r:id="rId57"/>
    <p:sldId id="288" r:id="rId58"/>
    <p:sldId id="289" r:id="rId59"/>
    <p:sldId id="302" r:id="rId60"/>
    <p:sldId id="290" r:id="rId61"/>
    <p:sldId id="291" r:id="rId62"/>
    <p:sldId id="303" r:id="rId6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FF"/>
    <a:srgbClr val="CC3399"/>
    <a:srgbClr val="009900"/>
    <a:srgbClr val="FF3300"/>
    <a:srgbClr val="669900"/>
    <a:srgbClr val="33CC33"/>
    <a:srgbClr val="3399FF"/>
    <a:srgbClr val="3333CC"/>
    <a:srgbClr val="FF99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99" autoAdjust="0"/>
    <p:restoredTop sz="94660"/>
  </p:normalViewPr>
  <p:slideViewPr>
    <p:cSldViewPr>
      <p:cViewPr>
        <p:scale>
          <a:sx n="76" d="100"/>
          <a:sy n="76" d="100"/>
        </p:scale>
        <p:origin x="-1158" y="-1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03D3B5-362B-40BF-BF16-2A70EE1F3807}" type="datetimeFigureOut">
              <a:rPr lang="ru-RU" smtClean="0"/>
              <a:pPr/>
              <a:t>15.05.2020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D45CBD-8AF8-4A00-84B8-8D867F9DD0AB}" type="slidenum">
              <a:rPr lang="ru-RU" smtClean="0"/>
              <a:pPr/>
              <a:t>‹#›</a:t>
            </a:fld>
            <a:endParaRPr lang="ru-RU"/>
          </a:p>
        </p:txBody>
      </p:sp>
    </p:spTree>
    <p:extLst>
      <p:ext uri="{BB962C8B-B14F-4D97-AF65-F5344CB8AC3E}">
        <p14:creationId xmlns:p14="http://schemas.microsoft.com/office/powerpoint/2010/main" val="408714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71D45CBD-8AF8-4A00-84B8-8D867F9DD0AB}" type="slidenum">
              <a:rPr lang="ru-RU" smtClean="0"/>
              <a:pPr/>
              <a:t>58</a:t>
            </a:fld>
            <a:endParaRPr lang="ru-RU"/>
          </a:p>
        </p:txBody>
      </p:sp>
    </p:spTree>
    <p:extLst>
      <p:ext uri="{BB962C8B-B14F-4D97-AF65-F5344CB8AC3E}">
        <p14:creationId xmlns:p14="http://schemas.microsoft.com/office/powerpoint/2010/main" val="173393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E2A2CCD-ACCD-4220-8ED8-663C222ED3D7}" type="datetimeFigureOut">
              <a:rPr lang="ru-RU" smtClean="0"/>
              <a:pPr/>
              <a:t>15.05.2020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654F89-DD2D-4203-86F8-244D110C49CD}"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E2A2CCD-ACCD-4220-8ED8-663C222ED3D7}" type="datetimeFigureOut">
              <a:rPr lang="ru-RU" smtClean="0"/>
              <a:pPr/>
              <a:t>15.05.2020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654F89-DD2D-4203-86F8-244D110C49CD}"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E2A2CCD-ACCD-4220-8ED8-663C222ED3D7}" type="datetimeFigureOut">
              <a:rPr lang="ru-RU" smtClean="0"/>
              <a:pPr/>
              <a:t>15.05.2020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654F89-DD2D-4203-86F8-244D110C49CD}"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E2A2CCD-ACCD-4220-8ED8-663C222ED3D7}" type="datetimeFigureOut">
              <a:rPr lang="ru-RU" smtClean="0"/>
              <a:pPr/>
              <a:t>15.05.2020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654F89-DD2D-4203-86F8-244D110C49CD}"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E2A2CCD-ACCD-4220-8ED8-663C222ED3D7}" type="datetimeFigureOut">
              <a:rPr lang="ru-RU" smtClean="0"/>
              <a:pPr/>
              <a:t>15.05.2020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D654F89-DD2D-4203-86F8-244D110C49CD}"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E2A2CCD-ACCD-4220-8ED8-663C222ED3D7}" type="datetimeFigureOut">
              <a:rPr lang="ru-RU" smtClean="0"/>
              <a:pPr/>
              <a:t>15.05.2020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D654F89-DD2D-4203-86F8-244D110C49CD}"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E2A2CCD-ACCD-4220-8ED8-663C222ED3D7}" type="datetimeFigureOut">
              <a:rPr lang="ru-RU" smtClean="0"/>
              <a:pPr/>
              <a:t>15.05.2020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D654F89-DD2D-4203-86F8-244D110C49CD}"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E2A2CCD-ACCD-4220-8ED8-663C222ED3D7}" type="datetimeFigureOut">
              <a:rPr lang="ru-RU" smtClean="0"/>
              <a:pPr/>
              <a:t>15.05.2020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D654F89-DD2D-4203-86F8-244D110C49CD}"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E2A2CCD-ACCD-4220-8ED8-663C222ED3D7}" type="datetimeFigureOut">
              <a:rPr lang="ru-RU" smtClean="0"/>
              <a:pPr/>
              <a:t>15.05.2020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D654F89-DD2D-4203-86F8-244D110C49CD}"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E2A2CCD-ACCD-4220-8ED8-663C222ED3D7}" type="datetimeFigureOut">
              <a:rPr lang="ru-RU" smtClean="0"/>
              <a:pPr/>
              <a:t>15.05.2020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D654F89-DD2D-4203-86F8-244D110C49CD}"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E2A2CCD-ACCD-4220-8ED8-663C222ED3D7}" type="datetimeFigureOut">
              <a:rPr lang="ru-RU" smtClean="0"/>
              <a:pPr/>
              <a:t>15.05.2020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D654F89-DD2D-4203-86F8-244D110C49CD}"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2000">
              <a:schemeClr val="accent3">
                <a:lumMod val="60000"/>
                <a:lumOff val="40000"/>
              </a:schemeClr>
            </a:gs>
            <a:gs pos="84000">
              <a:schemeClr val="accent2">
                <a:lumMod val="40000"/>
                <a:lumOff val="60000"/>
              </a:schemeClr>
            </a:gs>
            <a:gs pos="45000">
              <a:schemeClr val="accent5">
                <a:lumMod val="60000"/>
                <a:lumOff val="40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A2CCD-ACCD-4220-8ED8-663C222ED3D7}" type="datetimeFigureOut">
              <a:rPr lang="ru-RU" smtClean="0"/>
              <a:pPr/>
              <a:t>15.05.2020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654F89-DD2D-4203-86F8-244D110C49CD}"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hyperlink" Target="http://images.yandex.ru/" TargetMode="External"/><Relationship Id="rId1" Type="http://schemas.openxmlformats.org/officeDocument/2006/relationships/slideLayout" Target="../slideLayouts/slideLayout6.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images.yandex.ru/" TargetMode="Externa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images.yandex.ru/" TargetMode="Externa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images.yandex.ru/"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images.yandex.ru/" TargetMode="Externa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images.yandex.ru/" TargetMode="Externa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images.yandex.ru/" TargetMode="Externa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images.yandex.ru/" TargetMode="Externa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images.yandex.ru/" TargetMode="External"/><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6.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hyperlink" Target="http://images.yandex.ru/" TargetMode="Externa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3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3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images.yandex.ru/" TargetMode="Externa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3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images.yandex.ru/" TargetMode="External"/><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4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4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46.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http://images.yandex.ru/" TargetMode="External"/><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109.jpeg"/></Relationships>
</file>

<file path=ppt/slides/_rels/slide4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49.xml.rels><?xml version="1.0" encoding="UTF-8" standalone="yes"?>
<Relationships xmlns="http://schemas.openxmlformats.org/package/2006/relationships"><Relationship Id="rId3" Type="http://schemas.openxmlformats.org/officeDocument/2006/relationships/hyperlink" Target="http://images.yandex.ru/" TargetMode="External"/><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images.yandex.ru/" TargetMode="Externa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images.yandex.ru/" TargetMode="External"/><Relationship Id="rId2" Type="http://schemas.openxmlformats.org/officeDocument/2006/relationships/image" Target="../media/image105.jpeg"/><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5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images.yandex.ru/" TargetMode="External"/><Relationship Id="rId2" Type="http://schemas.openxmlformats.org/officeDocument/2006/relationships/image" Target="../media/image122.jpeg"/><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55.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hyperlink" Target="http://images.yandex.ru/" TargetMode="External"/><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5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7.xml"/><Relationship Id="rId5" Type="http://schemas.openxmlformats.org/officeDocument/2006/relationships/image" Target="../media/image133.jpeg"/><Relationship Id="rId4" Type="http://schemas.openxmlformats.org/officeDocument/2006/relationships/image" Target="../media/image132.jpeg"/></Relationships>
</file>

<file path=ppt/slides/_rels/slide57.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image" Target="../media/image137.jpeg"/><Relationship Id="rId2" Type="http://schemas.openxmlformats.org/officeDocument/2006/relationships/hyperlink" Target="http://images.yandex.ru/" TargetMode="External"/><Relationship Id="rId1" Type="http://schemas.openxmlformats.org/officeDocument/2006/relationships/slideLayout" Target="../slideLayouts/slideLayout7.xml"/><Relationship Id="rId6" Type="http://schemas.openxmlformats.org/officeDocument/2006/relationships/image" Target="../media/image136.jpeg"/><Relationship Id="rId5" Type="http://schemas.openxmlformats.org/officeDocument/2006/relationships/image" Target="../media/image31.jpeg"/><Relationship Id="rId4" Type="http://schemas.openxmlformats.org/officeDocument/2006/relationships/image" Target="../media/image135.jpeg"/></Relationships>
</file>

<file path=ppt/slides/_rels/slide58.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14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59.xml.rels><?xml version="1.0" encoding="UTF-8" standalone="yes"?>
<Relationships xmlns="http://schemas.openxmlformats.org/package/2006/relationships"><Relationship Id="rId3" Type="http://schemas.openxmlformats.org/officeDocument/2006/relationships/image" Target="../media/image144.jpeg"/><Relationship Id="rId7" Type="http://schemas.openxmlformats.org/officeDocument/2006/relationships/image" Target="../media/image148.jpeg"/><Relationship Id="rId2" Type="http://schemas.openxmlformats.org/officeDocument/2006/relationships/image" Target="../media/image143.jpg"/><Relationship Id="rId1" Type="http://schemas.openxmlformats.org/officeDocument/2006/relationships/slideLayout" Target="../slideLayouts/slideLayout7.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hyperlink" Target="http://images.yandex.ru/" TargetMode="External"/><Relationship Id="rId1" Type="http://schemas.openxmlformats.org/officeDocument/2006/relationships/slideLayout" Target="../slideLayouts/slideLayout7.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6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hyperlink" Target="http://images.yandex.ru/"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7.xml"/><Relationship Id="rId5" Type="http://schemas.openxmlformats.org/officeDocument/2006/relationships/image" Target="../media/image157.jpeg"/><Relationship Id="rId4" Type="http://schemas.openxmlformats.org/officeDocument/2006/relationships/image" Target="../media/image156.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8305" y="2451865"/>
            <a:ext cx="5751618" cy="1322442"/>
          </a:xfrm>
        </p:spPr>
        <p:txBody>
          <a:bodyPr>
            <a:noAutofit/>
          </a:bodyPr>
          <a:lstStyle/>
          <a:p>
            <a:r>
              <a:rPr lang="ru-RU" sz="3200" b="1" cap="all" dirty="0" smtClean="0">
                <a:ln w="9000" cmpd="sng">
                  <a:solidFill>
                    <a:srgbClr val="002060"/>
                  </a:solidFill>
                  <a:prstDash val="solid"/>
                </a:ln>
                <a:solidFill>
                  <a:srgbClr val="CC3399"/>
                </a:solidFill>
                <a:effectLst>
                  <a:glow rad="101600">
                    <a:schemeClr val="accent6">
                      <a:satMod val="175000"/>
                      <a:alpha val="40000"/>
                    </a:schemeClr>
                  </a:glow>
                  <a:reflection blurRad="6350" stA="60000" endA="900" endPos="60000" dist="29997" dir="5400000" sy="-100000" algn="bl" rotWithShape="0"/>
                </a:effectLst>
              </a:rPr>
              <a:t>Бизнес-модели </a:t>
            </a:r>
            <a:r>
              <a:rPr lang="ru-RU" sz="3200" b="1" cap="all" dirty="0">
                <a:ln w="9000" cmpd="sng">
                  <a:solidFill>
                    <a:srgbClr val="002060"/>
                  </a:solidFill>
                  <a:prstDash val="solid"/>
                </a:ln>
                <a:solidFill>
                  <a:srgbClr val="CC3399"/>
                </a:solidFill>
                <a:effectLst>
                  <a:glow rad="101600">
                    <a:schemeClr val="accent6">
                      <a:satMod val="175000"/>
                      <a:alpha val="40000"/>
                    </a:schemeClr>
                  </a:glow>
                  <a:reflection blurRad="6350" stA="60000" endA="900" endPos="60000" dist="29997" dir="5400000" sy="-100000" algn="bl" rotWithShape="0"/>
                </a:effectLst>
              </a:rPr>
              <a:t>стоматологических организаций</a:t>
            </a:r>
          </a:p>
        </p:txBody>
      </p:sp>
      <p:pic>
        <p:nvPicPr>
          <p:cNvPr id="5125" name="Picture 5" descr="http://www.gidpozubam.ru/data/small/diamant_dent_1.jpg">
            <a:hlinkClick r:id="rId2"/>
          </p:cNvPr>
          <p:cNvPicPr>
            <a:picLocks noChangeAspect="1" noChangeArrowheads="1"/>
          </p:cNvPicPr>
          <p:nvPr/>
        </p:nvPicPr>
        <p:blipFill>
          <a:blip r:embed="rId3" cstate="print"/>
          <a:srcRect/>
          <a:stretch>
            <a:fillRect/>
          </a:stretch>
        </p:blipFill>
        <p:spPr bwMode="auto">
          <a:xfrm>
            <a:off x="5357818" y="214290"/>
            <a:ext cx="3571868" cy="2632349"/>
          </a:xfrm>
          <a:prstGeom prst="rect">
            <a:avLst/>
          </a:prstGeom>
          <a:noFill/>
        </p:spPr>
      </p:pic>
      <p:pic>
        <p:nvPicPr>
          <p:cNvPr id="38914" name="Picture 2" descr="http://images.tiu.ru/5693842_w640_h640_businesslawindianapolis.jpg">
            <a:hlinkClick r:id="rId2"/>
          </p:cNvPr>
          <p:cNvPicPr>
            <a:picLocks noChangeAspect="1" noChangeArrowheads="1"/>
          </p:cNvPicPr>
          <p:nvPr/>
        </p:nvPicPr>
        <p:blipFill>
          <a:blip r:embed="rId4"/>
          <a:srcRect/>
          <a:stretch>
            <a:fillRect/>
          </a:stretch>
        </p:blipFill>
        <p:spPr bwMode="auto">
          <a:xfrm>
            <a:off x="214282" y="214290"/>
            <a:ext cx="3014684" cy="2000264"/>
          </a:xfrm>
          <a:prstGeom prst="rect">
            <a:avLst/>
          </a:prstGeom>
          <a:noFill/>
        </p:spPr>
      </p:pic>
      <p:pic>
        <p:nvPicPr>
          <p:cNvPr id="10" name="Picture 3" descr="http://www.epidemiolog.ru/upload/medialibrary/169/rfyogg%20rbcfvpxizmbwvypra%20gafrscqptwo.jpg">
            <a:hlinkClick r:id="rId2"/>
          </p:cNvPr>
          <p:cNvPicPr>
            <a:picLocks noChangeAspect="1" noChangeArrowheads="1"/>
          </p:cNvPicPr>
          <p:nvPr/>
        </p:nvPicPr>
        <p:blipFill>
          <a:blip r:embed="rId5"/>
          <a:srcRect/>
          <a:stretch>
            <a:fillRect/>
          </a:stretch>
        </p:blipFill>
        <p:spPr bwMode="auto">
          <a:xfrm>
            <a:off x="2790680" y="4148150"/>
            <a:ext cx="4197768" cy="2455694"/>
          </a:xfrm>
          <a:prstGeom prst="rect">
            <a:avLst/>
          </a:prstGeom>
          <a:noFill/>
        </p:spPr>
      </p:pic>
      <p:pic>
        <p:nvPicPr>
          <p:cNvPr id="1026" name="Picture 2" descr="http://skidki.kg.homecredit.ru/img/offer/middle/074/19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78130">
            <a:off x="6198603" y="2859362"/>
            <a:ext cx="2571750" cy="18764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dentalterapia.com/wp-content/uploads/2014/10/Paediatric.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960953">
            <a:off x="107504" y="4293096"/>
            <a:ext cx="2790680" cy="18615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7224" y="2708920"/>
            <a:ext cx="5040560" cy="3785652"/>
          </a:xfrm>
          <a:prstGeom prst="rect">
            <a:avLst/>
          </a:prstGeom>
        </p:spPr>
        <p:txBody>
          <a:bodyPr wrap="square">
            <a:spAutoFit/>
          </a:bodyPr>
          <a:lstStyle/>
          <a:p>
            <a:r>
              <a:rPr lang="ru-RU" sz="2400" b="1" i="1" dirty="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Из-за недостаточного финансирования большая часть материально-технической базы морально и физически устарела и не отвечает современным требованиям, инвестиции в профессиональную подготовку специалистов мизерны.</a:t>
            </a:r>
          </a:p>
        </p:txBody>
      </p:sp>
      <p:pic>
        <p:nvPicPr>
          <p:cNvPr id="4098" name="Picture 2" descr="http://fishki.net/picsw/062013/06/post/dantist/dantist-0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76672"/>
            <a:ext cx="2777885" cy="208341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msch52.ru/photos/0329_resiz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476672"/>
            <a:ext cx="4032448" cy="268707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pulson.ru/wp-content/uploads/2013/07/zubi_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5623">
            <a:off x="5191914" y="3705602"/>
            <a:ext cx="3770593" cy="2633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902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28926" y="357166"/>
            <a:ext cx="6215074" cy="3046988"/>
          </a:xfrm>
          <a:prstGeom prst="rect">
            <a:avLst/>
          </a:prstGeom>
        </p:spPr>
        <p:txBody>
          <a:bodyPr wrap="square">
            <a:spAutoFit/>
          </a:bodyPr>
          <a:lstStyle/>
          <a:p>
            <a:pPr algn="ctr"/>
            <a:r>
              <a:rPr lang="ru-RU" sz="2400" b="1" dirty="0" smtClean="0">
                <a:ln w="10541" cmpd="sng">
                  <a:solidFill>
                    <a:schemeClr val="accent6">
                      <a:lumMod val="50000"/>
                    </a:schemeClr>
                  </a:solidFill>
                  <a:prstDash val="solid"/>
                </a:ln>
                <a:solidFill>
                  <a:srgbClr val="3333CC"/>
                </a:solidFill>
              </a:rPr>
              <a:t>Качество диагностики и лечения, как правило, невысокое, но, тем не менее, вполне определенная конкуренция с частными клиниками существует за счет того, что в поликлиниках врач может официально вести платный прием на своем рабочем месте. </a:t>
            </a:r>
          </a:p>
        </p:txBody>
      </p:sp>
      <p:pic>
        <p:nvPicPr>
          <p:cNvPr id="56322" name="Picture 2" descr="http://www.innov.ru/np/2001_1-2/10-2.jpg"/>
          <p:cNvPicPr>
            <a:picLocks noChangeAspect="1" noChangeArrowheads="1"/>
          </p:cNvPicPr>
          <p:nvPr/>
        </p:nvPicPr>
        <p:blipFill>
          <a:blip r:embed="rId2"/>
          <a:srcRect/>
          <a:stretch>
            <a:fillRect/>
          </a:stretch>
        </p:blipFill>
        <p:spPr bwMode="auto">
          <a:xfrm>
            <a:off x="0" y="285728"/>
            <a:ext cx="2786050" cy="3910037"/>
          </a:xfrm>
          <a:prstGeom prst="rect">
            <a:avLst/>
          </a:prstGeom>
          <a:noFill/>
        </p:spPr>
      </p:pic>
      <p:pic>
        <p:nvPicPr>
          <p:cNvPr id="56324" name="Picture 4" descr="http://www.objectiv.tv/news2/72707/photo_big.jpg"/>
          <p:cNvPicPr>
            <a:picLocks noChangeAspect="1" noChangeArrowheads="1"/>
          </p:cNvPicPr>
          <p:nvPr/>
        </p:nvPicPr>
        <p:blipFill>
          <a:blip r:embed="rId3"/>
          <a:srcRect/>
          <a:stretch>
            <a:fillRect/>
          </a:stretch>
        </p:blipFill>
        <p:spPr bwMode="auto">
          <a:xfrm>
            <a:off x="467544" y="4293095"/>
            <a:ext cx="3472199" cy="2437625"/>
          </a:xfrm>
          <a:prstGeom prst="rect">
            <a:avLst/>
          </a:prstGeom>
          <a:noFill/>
        </p:spPr>
      </p:pic>
      <p:pic>
        <p:nvPicPr>
          <p:cNvPr id="5122" name="Picture 2" descr="http://stom-gor-ul.ru/up/photos/album/img_38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3898884"/>
            <a:ext cx="3775781" cy="28318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pull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404664"/>
            <a:ext cx="9144000" cy="3416320"/>
          </a:xfrm>
          <a:prstGeom prst="rect">
            <a:avLst/>
          </a:prstGeom>
        </p:spPr>
        <p:txBody>
          <a:bodyPr wrap="square">
            <a:spAutoFit/>
          </a:bodyPr>
          <a:lstStyle/>
          <a:p>
            <a:r>
              <a:rPr lang="ru-RU" sz="2400" b="1" dirty="0" smtClean="0">
                <a:ln w="10541" cmpd="sng">
                  <a:solidFill>
                    <a:schemeClr val="accent6">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Можно смело прогнозировать ( по прогнозам социологов ): </a:t>
            </a:r>
            <a:r>
              <a:rPr lang="ru-RU" sz="2400" b="1" dirty="0" smtClean="0">
                <a:ln w="10541" cmpd="sng">
                  <a:solidFill>
                    <a:schemeClr val="accent6">
                      <a:lumMod val="50000"/>
                    </a:schemeClr>
                  </a:solidFill>
                  <a:prstDash val="solid"/>
                </a:ln>
                <a:solidFill>
                  <a:srgbClr val="00FFFF"/>
                </a:solidFill>
                <a:effectLst>
                  <a:glow rad="101600">
                    <a:schemeClr val="accent4">
                      <a:satMod val="175000"/>
                      <a:alpha val="40000"/>
                    </a:schemeClr>
                  </a:glow>
                </a:effectLst>
              </a:rPr>
              <a:t>все идет к тому, что государство рано или поздно признает факт, что поддерживать качественную, на современном уровне стоматологию для всех слоев населения ему затруднительно, </a:t>
            </a:r>
            <a:r>
              <a:rPr lang="ru-RU" sz="2400" b="1" dirty="0" smtClean="0">
                <a:ln w="10541" cmpd="sng">
                  <a:solidFill>
                    <a:schemeClr val="accent6">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и присутствие на рынке государственных поликлиник неминуемо начнет сокращаться – останется только бесплатная помощь для социально необеспеченных слоев.</a:t>
            </a:r>
            <a:endParaRPr lang="ru-RU" sz="2400" b="1" dirty="0">
              <a:ln w="10541" cmpd="sng">
                <a:solidFill>
                  <a:schemeClr val="accent6">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34818" name="Picture 2" descr="http://www.minzdravao.ru/sites/default/files/resize/fasad_zdaniya_0-300x225.jpg"/>
          <p:cNvPicPr>
            <a:picLocks noChangeAspect="1" noChangeArrowheads="1"/>
          </p:cNvPicPr>
          <p:nvPr/>
        </p:nvPicPr>
        <p:blipFill>
          <a:blip r:embed="rId2"/>
          <a:srcRect/>
          <a:stretch>
            <a:fillRect/>
          </a:stretch>
        </p:blipFill>
        <p:spPr bwMode="auto">
          <a:xfrm>
            <a:off x="246825" y="3840963"/>
            <a:ext cx="3810027" cy="2857520"/>
          </a:xfrm>
          <a:prstGeom prst="rect">
            <a:avLst/>
          </a:prstGeom>
          <a:noFill/>
        </p:spPr>
      </p:pic>
      <p:pic>
        <p:nvPicPr>
          <p:cNvPr id="34820" name="Picture 4" descr="http://stalnews.ru/wp-content/uploads/2012/09/medicina-6-300x225.jpg"/>
          <p:cNvPicPr>
            <a:picLocks noChangeAspect="1" noChangeArrowheads="1"/>
          </p:cNvPicPr>
          <p:nvPr/>
        </p:nvPicPr>
        <p:blipFill>
          <a:blip r:embed="rId3"/>
          <a:srcRect/>
          <a:stretch>
            <a:fillRect/>
          </a:stretch>
        </p:blipFill>
        <p:spPr bwMode="auto">
          <a:xfrm>
            <a:off x="4929189" y="3573016"/>
            <a:ext cx="3905277" cy="2928958"/>
          </a:xfrm>
          <a:prstGeom prst="rect">
            <a:avLst/>
          </a:prstGeom>
          <a:noFill/>
        </p:spPr>
      </p:pic>
    </p:spTree>
  </p:cSld>
  <p:clrMapOvr>
    <a:masterClrMapping/>
  </p:clrMapOvr>
  <p:transition>
    <p:pull dir="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04970"/>
            <a:ext cx="9144000" cy="3724096"/>
          </a:xfrm>
          <a:prstGeom prst="rect">
            <a:avLst/>
          </a:prstGeom>
        </p:spPr>
        <p:txBody>
          <a:bodyPr wrap="square">
            <a:spAutoFit/>
          </a:bodyPr>
          <a:lstStyle/>
          <a:p>
            <a:pPr algn="ctr"/>
            <a:r>
              <a:rPr lang="ru-RU" sz="2800" b="1" dirty="0"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 Ведомственные стоматологические отделения и  кабинеты.</a:t>
            </a:r>
          </a:p>
          <a:p>
            <a:r>
              <a:rPr lang="ru-RU" sz="2000" b="1" dirty="0" smtClean="0"/>
              <a:t> Очень незначительный сегмент рынка </a:t>
            </a:r>
            <a:r>
              <a:rPr lang="ru-RU" sz="2000" b="1" i="1" dirty="0" smtClean="0">
                <a:solidFill>
                  <a:schemeClr val="accent2">
                    <a:lumMod val="75000"/>
                  </a:schemeClr>
                </a:solidFill>
              </a:rPr>
              <a:t>(около 1–3 %), </a:t>
            </a:r>
            <a:r>
              <a:rPr lang="ru-RU" sz="2000" b="1" dirty="0" smtClean="0"/>
              <a:t>только некоторые крупные предприятия их сохранили и должным образом финансируют для оказания стоматологической помощи как сотрудникам своих предприятий, так и сторонним пациентам.</a:t>
            </a:r>
          </a:p>
          <a:p>
            <a:r>
              <a:rPr lang="ru-RU" sz="2000" b="1" dirty="0"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Качество лечения, как правило, среднее, но из этого правила есть и исключения.</a:t>
            </a:r>
          </a:p>
          <a:p>
            <a:r>
              <a:rPr lang="ru-RU" sz="2000" b="1" dirty="0"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Развитие этого сектора напрямую связано с капитализацией и экономическими перспективами крупных предприятий.</a:t>
            </a:r>
          </a:p>
        </p:txBody>
      </p:sp>
      <p:pic>
        <p:nvPicPr>
          <p:cNvPr id="49154" name="Picture 2" descr="http://img1.liveinternet.ru/images/foto/b/3/378/3073378/f_17172850.jpg">
            <a:hlinkClick r:id="rId2"/>
          </p:cNvPr>
          <p:cNvPicPr>
            <a:picLocks noChangeAspect="1" noChangeArrowheads="1"/>
          </p:cNvPicPr>
          <p:nvPr/>
        </p:nvPicPr>
        <p:blipFill>
          <a:blip r:embed="rId3"/>
          <a:srcRect/>
          <a:stretch>
            <a:fillRect/>
          </a:stretch>
        </p:blipFill>
        <p:spPr bwMode="auto">
          <a:xfrm>
            <a:off x="755576" y="3991160"/>
            <a:ext cx="3816424" cy="2866840"/>
          </a:xfrm>
          <a:prstGeom prst="rect">
            <a:avLst/>
          </a:prstGeom>
          <a:noFill/>
        </p:spPr>
      </p:pic>
      <p:pic>
        <p:nvPicPr>
          <p:cNvPr id="49156" name="Picture 4" descr="http://www.xstream.ru/works/img/2009/foto20.jpg">
            <a:hlinkClick r:id="rId2"/>
          </p:cNvPr>
          <p:cNvPicPr>
            <a:picLocks noChangeAspect="1" noChangeArrowheads="1"/>
          </p:cNvPicPr>
          <p:nvPr/>
        </p:nvPicPr>
        <p:blipFill>
          <a:blip r:embed="rId4"/>
          <a:srcRect/>
          <a:stretch>
            <a:fillRect/>
          </a:stretch>
        </p:blipFill>
        <p:spPr bwMode="auto">
          <a:xfrm>
            <a:off x="5614344" y="3929066"/>
            <a:ext cx="3334395" cy="2781297"/>
          </a:xfrm>
          <a:prstGeom prst="rect">
            <a:avLst/>
          </a:prstGeom>
          <a:noFill/>
        </p:spPr>
      </p:pic>
    </p:spTree>
  </p:cSld>
  <p:clrMapOvr>
    <a:masterClrMapping/>
  </p:clrMapOvr>
  <p:transition>
    <p:wheel spokes="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60648"/>
            <a:ext cx="9144000" cy="584775"/>
          </a:xfrm>
          <a:prstGeom prst="rect">
            <a:avLst/>
          </a:prstGeom>
        </p:spPr>
        <p:txBody>
          <a:bodyPr wrap="square">
            <a:spAutoFit/>
          </a:bodyPr>
          <a:lstStyle/>
          <a:p>
            <a:pPr algn="ctr"/>
            <a:r>
              <a:rPr lang="ru-RU" sz="3200" b="1" dirty="0"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 Крупные медицинские центры</a:t>
            </a:r>
            <a:endParaRPr lang="ru-RU" sz="2800" b="1" dirty="0"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6146" name="Picture 2" descr="http://p0.zoon.ru/preview/ujOkBOGqf_hjD9apA1sqDg/520x270x85/1/c/9/original_4f974ffc3c72dd6b6300002f_4fe05b7383c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134897"/>
            <a:ext cx="49530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yubik.net.ru/_pu/47/918920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141" y="845423"/>
            <a:ext cx="4180944" cy="313570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28830" y="5013176"/>
            <a:ext cx="8686339" cy="1015663"/>
          </a:xfrm>
          <a:prstGeom prst="rect">
            <a:avLst/>
          </a:prstGeom>
        </p:spPr>
        <p:txBody>
          <a:bodyPr wrap="square">
            <a:spAutoFit/>
          </a:bodyPr>
          <a:lstStyle/>
          <a:p>
            <a:r>
              <a:rPr lang="ru-RU" sz="2000" b="1" dirty="0"/>
              <a:t>предлагают обширный перечень медицинских услуг, в том числе и стоматологические.</a:t>
            </a:r>
          </a:p>
          <a:p>
            <a:r>
              <a:rPr lang="ru-RU" sz="2000" b="1" dirty="0"/>
              <a:t>Также незначительный сегмент рынка </a:t>
            </a:r>
            <a:r>
              <a:rPr lang="ru-RU" sz="2000" b="1" i="1" dirty="0">
                <a:solidFill>
                  <a:schemeClr val="accent2">
                    <a:lumMod val="75000"/>
                  </a:schemeClr>
                </a:solidFill>
              </a:rPr>
              <a:t>(менее 1 </a:t>
            </a:r>
            <a:r>
              <a:rPr lang="ru-RU" sz="2000" b="1" i="1" dirty="0" smtClean="0">
                <a:solidFill>
                  <a:schemeClr val="accent2">
                    <a:lumMod val="75000"/>
                  </a:schemeClr>
                </a:solidFill>
              </a:rPr>
              <a:t>%).</a:t>
            </a:r>
            <a:endParaRPr lang="ru-RU" sz="2000" b="1" i="1" dirty="0">
              <a:solidFill>
                <a:schemeClr val="accent2">
                  <a:lumMod val="75000"/>
                </a:schemeClr>
              </a:solidFill>
            </a:endParaRPr>
          </a:p>
        </p:txBody>
      </p:sp>
    </p:spTree>
  </p:cSld>
  <p:clrMapOvr>
    <a:masterClrMapping/>
  </p:clrMapOvr>
  <p:transition>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mydentalnet.com/file/7e/e6/48/stomatologicheskaya-klinika-dind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832662"/>
            <a:ext cx="4980806" cy="238442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0"/>
            <a:ext cx="9144000" cy="3847207"/>
          </a:xfrm>
          <a:prstGeom prst="rect">
            <a:avLst/>
          </a:prstGeom>
        </p:spPr>
        <p:txBody>
          <a:bodyPr wrap="square">
            <a:spAutoFit/>
          </a:bodyPr>
          <a:lstStyle/>
          <a:p>
            <a:pPr algn="ctr"/>
            <a:r>
              <a:rPr lang="ru-RU" sz="2400" b="1" dirty="0" smtClean="0">
                <a:ln w="10541" cmpd="sng">
                  <a:solidFill>
                    <a:srgbClr val="9933FF"/>
                  </a:solidFill>
                  <a:prstDash val="solid"/>
                </a:ln>
                <a:solidFill>
                  <a:srgbClr val="3333CC"/>
                </a:solidFill>
              </a:rPr>
              <a:t>Стандартная модель организации: </a:t>
            </a:r>
          </a:p>
          <a:p>
            <a:pPr algn="ctr"/>
            <a:r>
              <a:rPr lang="ru-RU" sz="2000" b="1" dirty="0" smtClean="0"/>
              <a:t>далекие от стоматологии владельцы медицинского бизнеса, наслышанные в медицинских кругах о феноменальной рентабельности последнего, переманивают именитого специалиста из государственной или частной клиники, который, собственно, все и организует, а именно: </a:t>
            </a:r>
          </a:p>
          <a:p>
            <a:pPr>
              <a:buFont typeface="Wingdings" pitchFamily="2" charset="2"/>
              <a:buChar char="ü"/>
            </a:pPr>
            <a:r>
              <a:rPr lang="ru-RU" sz="2000" b="1" i="1" dirty="0" smtClean="0">
                <a:ln>
                  <a:solidFill>
                    <a:srgbClr val="9933FF"/>
                  </a:solidFill>
                </a:ln>
                <a:solidFill>
                  <a:srgbClr val="FF0000"/>
                </a:solidFill>
              </a:rPr>
              <a:t>   выбор оборудования (далеко не оптимальный, т. к., поработав на одной или двух установках, ему не с чем сравнить), </a:t>
            </a:r>
          </a:p>
          <a:p>
            <a:pPr>
              <a:buFont typeface="Wingdings" pitchFamily="2" charset="2"/>
              <a:buChar char="ü"/>
            </a:pPr>
            <a:r>
              <a:rPr lang="ru-RU" sz="2000" b="1" i="1" dirty="0" smtClean="0">
                <a:ln>
                  <a:solidFill>
                    <a:srgbClr val="C00000"/>
                  </a:solidFill>
                </a:ln>
                <a:solidFill>
                  <a:srgbClr val="9933FF"/>
                </a:solidFill>
              </a:rPr>
              <a:t>   подбор персонала (обычно из круга знакомых),</a:t>
            </a:r>
          </a:p>
          <a:p>
            <a:pPr>
              <a:buFont typeface="Wingdings" pitchFamily="2" charset="2"/>
              <a:buChar char="ü"/>
            </a:pPr>
            <a:r>
              <a:rPr lang="ru-RU" sz="2000" b="1" i="1" dirty="0" smtClean="0">
                <a:ln>
                  <a:solidFill>
                    <a:srgbClr val="002060"/>
                  </a:solidFill>
                </a:ln>
                <a:solidFill>
                  <a:srgbClr val="0070C0"/>
                </a:solidFill>
              </a:rPr>
              <a:t>   менеджмент (декларируется избитый слоган  «Все виды стоматологических </a:t>
            </a:r>
            <a:r>
              <a:rPr lang="ru-RU" sz="2000" b="1" dirty="0" smtClean="0">
                <a:ln>
                  <a:solidFill>
                    <a:srgbClr val="002060"/>
                  </a:solidFill>
                </a:ln>
                <a:solidFill>
                  <a:srgbClr val="0070C0"/>
                </a:solidFill>
              </a:rPr>
              <a:t>услуг»). </a:t>
            </a:r>
          </a:p>
        </p:txBody>
      </p:sp>
      <p:pic>
        <p:nvPicPr>
          <p:cNvPr id="1026" name="Picture 2" descr="http://foto.cheb.ru/foto/foto.cheb.ru-77563.jpg"/>
          <p:cNvPicPr>
            <a:picLocks noChangeAspect="1" noChangeArrowheads="1"/>
          </p:cNvPicPr>
          <p:nvPr/>
        </p:nvPicPr>
        <p:blipFill>
          <a:blip r:embed="rId3" cstate="print"/>
          <a:srcRect/>
          <a:stretch>
            <a:fillRect/>
          </a:stretch>
        </p:blipFill>
        <p:spPr bwMode="auto">
          <a:xfrm>
            <a:off x="3995936" y="4581128"/>
            <a:ext cx="2664296" cy="2102533"/>
          </a:xfrm>
          <a:prstGeom prst="rect">
            <a:avLst/>
          </a:prstGeom>
          <a:noFill/>
        </p:spPr>
      </p:pic>
      <p:pic>
        <p:nvPicPr>
          <p:cNvPr id="7172" name="Picture 4" descr="http://xanora.ru/uploads/blog-048855900137130867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5643" y="3573016"/>
            <a:ext cx="2729880" cy="18221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diamon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715" y="4725144"/>
            <a:ext cx="8604448" cy="1569660"/>
          </a:xfrm>
          <a:prstGeom prst="rect">
            <a:avLst/>
          </a:prstGeom>
        </p:spPr>
        <p:txBody>
          <a:bodyPr wrap="square">
            <a:spAutoFit/>
          </a:bodyPr>
          <a:lstStyle/>
          <a:p>
            <a:pPr algn="ctr"/>
            <a:r>
              <a:rPr lang="ru-RU" sz="2400" b="1" dirty="0" smtClean="0">
                <a:ln w="1905">
                  <a:solidFill>
                    <a:srgbClr val="9933FF"/>
                  </a:solidFill>
                </a:ln>
                <a:solidFill>
                  <a:srgbClr val="FF0000"/>
                </a:solidFill>
                <a:effectLst>
                  <a:innerShdw blurRad="69850" dist="43180" dir="5400000">
                    <a:srgbClr val="000000">
                      <a:alpha val="65000"/>
                    </a:srgbClr>
                  </a:innerShdw>
                </a:effectLst>
              </a:rPr>
              <a:t>В результате при небольших ценах вполне рентабельный безликий кабинет использует клиентскую базу медицинского центра, не оправдывая финансовых ожиданий владельцев.</a:t>
            </a:r>
            <a:endParaRPr lang="ru-RU" sz="2400" b="1" dirty="0">
              <a:ln w="1905">
                <a:solidFill>
                  <a:srgbClr val="9933FF"/>
                </a:solidFill>
              </a:ln>
              <a:solidFill>
                <a:srgbClr val="FF0000"/>
              </a:solidFill>
              <a:effectLst>
                <a:innerShdw blurRad="69850" dist="43180" dir="5400000">
                  <a:srgbClr val="000000">
                    <a:alpha val="65000"/>
                  </a:srgbClr>
                </a:innerShdw>
              </a:effectLst>
            </a:endParaRPr>
          </a:p>
        </p:txBody>
      </p:sp>
      <p:pic>
        <p:nvPicPr>
          <p:cNvPr id="8194" name="Picture 2" descr="http://www.kleos.ru/file/ckeditor/user_photo/2015/0/0/solncevo.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4964674" cy="331236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bizzona.ru/simg/2015/09/16/sell_55f9685310b0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88640"/>
            <a:ext cx="3403875" cy="42576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13172" y="980728"/>
            <a:ext cx="2520280" cy="523220"/>
          </a:xfrm>
          <a:prstGeom prst="rect">
            <a:avLst/>
          </a:prstGeom>
          <a:noFill/>
        </p:spPr>
        <p:txBody>
          <a:bodyPr wrap="square" rtlCol="0">
            <a:spAutoFit/>
          </a:bodyPr>
          <a:lstStyle/>
          <a:p>
            <a:r>
              <a:rPr lang="ru-RU"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продается</a:t>
            </a:r>
            <a:endParaRPr lang="ru-RU"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TextBox 6"/>
          <p:cNvSpPr txBox="1"/>
          <p:nvPr/>
        </p:nvSpPr>
        <p:spPr>
          <a:xfrm rot="19783899">
            <a:off x="5513599" y="1367190"/>
            <a:ext cx="2520280" cy="523220"/>
          </a:xfrm>
          <a:prstGeom prst="rect">
            <a:avLst/>
          </a:prstGeom>
          <a:noFill/>
        </p:spPr>
        <p:txBody>
          <a:bodyPr wrap="square" rtlCol="0">
            <a:spAutoFit/>
          </a:bodyPr>
          <a:lstStyle/>
          <a:p>
            <a:r>
              <a:rPr lang="ru-RU"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продается</a:t>
            </a:r>
            <a:endParaRPr lang="ru-RU"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0919963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56642"/>
            <a:ext cx="9144000" cy="2431435"/>
          </a:xfrm>
          <a:prstGeom prst="rect">
            <a:avLst/>
          </a:prstGeom>
        </p:spPr>
        <p:txBody>
          <a:bodyPr wrap="square">
            <a:spAutoFit/>
          </a:bodyPr>
          <a:lstStyle/>
          <a:p>
            <a:r>
              <a:rPr lang="ru-RU" sz="2800" b="1" dirty="0" smtClean="0">
                <a:ln w="1905">
                  <a:solidFill>
                    <a:srgbClr val="CC3399"/>
                  </a:solidFill>
                </a:ln>
                <a:solidFill>
                  <a:srgbClr val="CC3399"/>
                </a:solidFill>
                <a:effectLst>
                  <a:glow rad="101600">
                    <a:schemeClr val="accent3">
                      <a:satMod val="175000"/>
                      <a:alpha val="40000"/>
                    </a:schemeClr>
                  </a:glow>
                  <a:innerShdw blurRad="69850" dist="43180" dir="5400000">
                    <a:srgbClr val="000000">
                      <a:alpha val="65000"/>
                    </a:srgbClr>
                  </a:innerShdw>
                </a:effectLst>
              </a:rPr>
              <a:t>4. Сетевые клиники.</a:t>
            </a:r>
          </a:p>
          <a:p>
            <a:r>
              <a:rPr lang="ru-RU" sz="2000" b="1" dirty="0" smtClean="0"/>
              <a:t>Около </a:t>
            </a:r>
            <a:r>
              <a:rPr lang="ru-RU" sz="2000" b="1" i="1" dirty="0" smtClean="0">
                <a:solidFill>
                  <a:schemeClr val="tx2"/>
                </a:solidFill>
              </a:rPr>
              <a:t>25 % </a:t>
            </a:r>
            <a:r>
              <a:rPr lang="ru-RU" sz="2000" b="1" dirty="0" smtClean="0"/>
              <a:t>рынка.</a:t>
            </a:r>
          </a:p>
          <a:p>
            <a:r>
              <a:rPr lang="ru-RU" sz="2000" b="1" dirty="0" smtClean="0"/>
              <a:t> Самая «публичная» часть негосударственной стоматологии – в результате распространения рекламы в «глянцевых изданиях», сформировали у продвинутых платежеспособных пациентов </a:t>
            </a:r>
            <a:r>
              <a:rPr lang="ru-RU" sz="2000" b="1" i="1" u="sng" dirty="0" smtClean="0">
                <a:solidFill>
                  <a:schemeClr val="tx2"/>
                </a:solidFill>
              </a:rPr>
              <a:t>моду</a:t>
            </a:r>
            <a:r>
              <a:rPr lang="ru-RU" sz="2000" b="1" dirty="0" smtClean="0"/>
              <a:t> на </a:t>
            </a:r>
            <a:r>
              <a:rPr lang="ru-RU" sz="2400" b="1" i="1" u="sng"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белоснежную голливудскую </a:t>
            </a:r>
            <a:r>
              <a:rPr lang="ru-RU" sz="2000" b="1" dirty="0" smtClean="0"/>
              <a:t>улыбку посредством самых дорогих технологий (виниры, цирконий, имплантация).</a:t>
            </a:r>
          </a:p>
        </p:txBody>
      </p:sp>
      <p:pic>
        <p:nvPicPr>
          <p:cNvPr id="32770" name="Picture 2" descr="http://www.exs.cc/p/posts/origin/5567.jpg"/>
          <p:cNvPicPr>
            <a:picLocks noChangeAspect="1" noChangeArrowheads="1"/>
          </p:cNvPicPr>
          <p:nvPr/>
        </p:nvPicPr>
        <p:blipFill>
          <a:blip r:embed="rId2"/>
          <a:srcRect/>
          <a:stretch>
            <a:fillRect/>
          </a:stretch>
        </p:blipFill>
        <p:spPr bwMode="auto">
          <a:xfrm>
            <a:off x="179512" y="2852936"/>
            <a:ext cx="4071934" cy="2648349"/>
          </a:xfrm>
          <a:prstGeom prst="rect">
            <a:avLst/>
          </a:prstGeom>
          <a:noFill/>
        </p:spPr>
      </p:pic>
      <p:pic>
        <p:nvPicPr>
          <p:cNvPr id="4098" name="Picture 2" descr="Картинки по запросу бизнес модель в стоматологи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6684" y="3429000"/>
            <a:ext cx="4413730" cy="29523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404664"/>
            <a:ext cx="9144000" cy="1384995"/>
          </a:xfrm>
          <a:prstGeom prst="rect">
            <a:avLst/>
          </a:prstGeom>
        </p:spPr>
        <p:txBody>
          <a:bodyPr wrap="square">
            <a:spAutoFit/>
          </a:bodyPr>
          <a:lstStyle/>
          <a:p>
            <a:r>
              <a:rPr lang="ru-RU" sz="2400" dirty="0" smtClean="0"/>
              <a:t> </a:t>
            </a:r>
            <a:r>
              <a:rPr lang="ru-RU" sz="2000" b="1" dirty="0" smtClean="0"/>
              <a:t>В силу того, что модель организации опирается на поточную систему, она нуждается в постоянном привлечении новых пациентов, а это связано с всевозрастающими расходами на рекламу и, как следствие, экономии на расходных материалах.</a:t>
            </a:r>
            <a:endParaRPr lang="ru-RU" sz="2400" b="1" dirty="0" smtClean="0"/>
          </a:p>
        </p:txBody>
      </p:sp>
      <p:sp>
        <p:nvSpPr>
          <p:cNvPr id="6" name="Прямоугольник 5"/>
          <p:cNvSpPr/>
          <p:nvPr/>
        </p:nvSpPr>
        <p:spPr>
          <a:xfrm>
            <a:off x="168275" y="2145696"/>
            <a:ext cx="2286000" cy="1569660"/>
          </a:xfrm>
          <a:prstGeom prst="rect">
            <a:avLst/>
          </a:prstGeom>
        </p:spPr>
        <p:txBody>
          <a:bodyPr>
            <a:spAutoFit/>
          </a:bodyPr>
          <a:lstStyle/>
          <a:p>
            <a:pPr lvl="0"/>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Техническое оснащение на среднем уровне. </a:t>
            </a:r>
          </a:p>
        </p:txBody>
      </p:sp>
      <p:pic>
        <p:nvPicPr>
          <p:cNvPr id="3076" name="Picture 4" descr="Картинки по запросу бизнес модель в стоматологи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1789659"/>
            <a:ext cx="4320480" cy="324036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Картинки по запросу бизнес модель в стоматологи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49" y="4522836"/>
            <a:ext cx="4181227" cy="21065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pull dir="l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22000">
              <a:schemeClr val="accent3">
                <a:lumMod val="60000"/>
                <a:lumOff val="40000"/>
              </a:schemeClr>
            </a:gs>
            <a:gs pos="84000">
              <a:schemeClr val="accent2">
                <a:lumMod val="40000"/>
                <a:lumOff val="60000"/>
              </a:schemeClr>
            </a:gs>
            <a:gs pos="45000">
              <a:schemeClr val="accent5">
                <a:lumMod val="60000"/>
                <a:lumOff val="4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Прямоугольник 1"/>
          <p:cNvSpPr/>
          <p:nvPr/>
        </p:nvSpPr>
        <p:spPr>
          <a:xfrm>
            <a:off x="0" y="260648"/>
            <a:ext cx="9144000" cy="2677656"/>
          </a:xfrm>
          <a:prstGeom prst="rect">
            <a:avLst/>
          </a:prstGeom>
        </p:spPr>
        <p:txBody>
          <a:bodyPr wrap="square">
            <a:spAutoFit/>
          </a:bodyPr>
          <a:lstStyle/>
          <a:p>
            <a:r>
              <a:rPr lang="ru-RU" sz="2400" b="1" dirty="0" smtClean="0"/>
              <a:t>Такая модель тоже </a:t>
            </a:r>
            <a:r>
              <a:rPr lang="ru-RU" sz="2400" b="1" u="sng" dirty="0" smtClean="0"/>
              <a:t>не совсем эффективна</a:t>
            </a:r>
            <a:r>
              <a:rPr lang="ru-RU" sz="2400" b="1" dirty="0" smtClean="0"/>
              <a:t>, поскольку в ней по прежнему в ходу такое понятие, как </a:t>
            </a:r>
            <a:r>
              <a:rPr lang="ru-RU" sz="2400" b="1" u="sng" dirty="0" smtClean="0"/>
              <a:t>«условные единицы труда</a:t>
            </a:r>
            <a:r>
              <a:rPr lang="ru-RU" sz="2400" b="1" dirty="0" smtClean="0"/>
              <a:t>».</a:t>
            </a:r>
          </a:p>
          <a:p>
            <a:r>
              <a:rPr lang="ru-RU" sz="2400" b="1" dirty="0" smtClean="0"/>
              <a:t>То есть врач в обязательном порядке должен «выжимать» из себя определенное количество труда и приносить в общую копилку установленную сумму (делать план), получая с этого свои проценты.</a:t>
            </a:r>
            <a:endParaRPr lang="ru-RU" sz="2400" b="1" dirty="0"/>
          </a:p>
        </p:txBody>
      </p:sp>
      <p:pic>
        <p:nvPicPr>
          <p:cNvPr id="9218" name="Picture 2" descr="http://www.bashinform.ru/upload/img_res466/2573285f77adc972/img100723110943104_ejw_4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71" y="3356992"/>
            <a:ext cx="3244577" cy="215841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32top.ru/image/clinic/large/194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1" y="3140968"/>
            <a:ext cx="4416491" cy="33123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primamedia.ru/f/big/123/122230.jpeg">
            <a:hlinkClick r:id="rId2"/>
          </p:cNvPr>
          <p:cNvPicPr>
            <a:picLocks noChangeAspect="1" noChangeArrowheads="1"/>
          </p:cNvPicPr>
          <p:nvPr/>
        </p:nvPicPr>
        <p:blipFill>
          <a:blip r:embed="rId3"/>
          <a:srcRect/>
          <a:stretch>
            <a:fillRect/>
          </a:stretch>
        </p:blipFill>
        <p:spPr bwMode="auto">
          <a:xfrm>
            <a:off x="26627" y="2123658"/>
            <a:ext cx="5610925" cy="4214842"/>
          </a:xfrm>
          <a:prstGeom prst="rect">
            <a:avLst/>
          </a:prstGeom>
          <a:ln>
            <a:noFill/>
          </a:ln>
          <a:effectLst>
            <a:softEdge rad="112500"/>
          </a:effectLst>
        </p:spPr>
      </p:pic>
      <p:sp>
        <p:nvSpPr>
          <p:cNvPr id="2" name="Прямоугольник 1"/>
          <p:cNvSpPr/>
          <p:nvPr/>
        </p:nvSpPr>
        <p:spPr>
          <a:xfrm>
            <a:off x="0" y="0"/>
            <a:ext cx="9144000" cy="2185214"/>
          </a:xfrm>
          <a:prstGeom prst="rect">
            <a:avLst/>
          </a:prstGeom>
          <a:noFill/>
        </p:spPr>
        <p:txBody>
          <a:bodyPr wrap="square">
            <a:spAutoFit/>
          </a:bodyPr>
          <a:lstStyle/>
          <a:p>
            <a:pPr algn="ctr"/>
            <a:r>
              <a:rPr lang="ru-RU" sz="3200" b="1" cap="all" dirty="0" smtClean="0">
                <a:ln w="9000" cmpd="sng">
                  <a:solidFill>
                    <a:schemeClr val="accent2">
                      <a:lumMod val="50000"/>
                    </a:schemeClr>
                  </a:solidFill>
                  <a:prstDash val="solid"/>
                </a:ln>
                <a:solidFill>
                  <a:schemeClr val="accent3"/>
                </a:solidFill>
                <a:effectLst>
                  <a:glow rad="101600">
                    <a:schemeClr val="accent6">
                      <a:satMod val="175000"/>
                      <a:alpha val="40000"/>
                    </a:schemeClr>
                  </a:glow>
                  <a:reflection blurRad="12700" stA="28000" endPos="45000" dist="1000" dir="5400000" sy="-100000" algn="bl" rotWithShape="0"/>
                </a:effectLst>
              </a:rPr>
              <a:t>Стоматологическая практика </a:t>
            </a:r>
            <a:r>
              <a:rPr lang="ru-RU" sz="2400" dirty="0" smtClean="0"/>
              <a:t>– </a:t>
            </a:r>
            <a:r>
              <a:rPr lang="ru-RU" sz="2000" b="1" dirty="0" smtClean="0"/>
              <a:t>исторически одно из самых старых направлений </a:t>
            </a:r>
            <a:r>
              <a:rPr lang="ru-RU" sz="2400" b="1" i="1"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медицинского</a:t>
            </a:r>
            <a:r>
              <a:rPr lang="ru-RU" sz="2000" b="1" dirty="0" smtClean="0"/>
              <a:t> </a:t>
            </a:r>
            <a:r>
              <a:rPr lang="ru-RU" sz="2400" b="1" i="1" dirty="0" smtClean="0">
                <a:ln w="1905">
                  <a:solidFill>
                    <a:schemeClr val="accent2">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бизнеса</a:t>
            </a:r>
            <a:r>
              <a:rPr lang="ru-RU" sz="2000" b="1" dirty="0" smtClean="0"/>
              <a:t>. </a:t>
            </a:r>
          </a:p>
          <a:p>
            <a:pPr algn="ctr"/>
            <a:r>
              <a:rPr lang="ru-RU" sz="2000" b="1" dirty="0" smtClean="0"/>
              <a:t>Не секрет, что даже в те годы, когда в нашей стране была исключительно социальная бесплатная медицина, первые платные услуги появились именно у стоматологов.</a:t>
            </a:r>
            <a:endParaRPr lang="ru-RU" sz="2000" b="1" dirty="0"/>
          </a:p>
        </p:txBody>
      </p:sp>
      <p:pic>
        <p:nvPicPr>
          <p:cNvPr id="50180" name="Picture 4" descr="http://chernobylec.info/uploads/posts/2013-03/1364231823_zuby.png"/>
          <p:cNvPicPr>
            <a:picLocks noChangeAspect="1" noChangeArrowheads="1"/>
          </p:cNvPicPr>
          <p:nvPr/>
        </p:nvPicPr>
        <p:blipFill>
          <a:blip r:embed="rId4"/>
          <a:srcRect/>
          <a:stretch>
            <a:fillRect/>
          </a:stretch>
        </p:blipFill>
        <p:spPr bwMode="auto">
          <a:xfrm>
            <a:off x="4499992" y="3645024"/>
            <a:ext cx="3754719" cy="30718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pull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22000">
              <a:schemeClr val="accent3">
                <a:lumMod val="60000"/>
                <a:lumOff val="40000"/>
              </a:schemeClr>
            </a:gs>
            <a:gs pos="84000">
              <a:schemeClr val="accent2">
                <a:lumMod val="40000"/>
                <a:lumOff val="60000"/>
              </a:schemeClr>
            </a:gs>
            <a:gs pos="45000">
              <a:schemeClr val="accent5">
                <a:lumMod val="60000"/>
                <a:lumOff val="4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2050" name="Picture 2" descr="Картинки по запросу бизнес модель в стоматологи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3789040"/>
            <a:ext cx="4948084" cy="29524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476672"/>
            <a:ext cx="9144000" cy="1569660"/>
          </a:xfrm>
          <a:prstGeom prst="rect">
            <a:avLst/>
          </a:prstGeom>
        </p:spPr>
        <p:txBody>
          <a:bodyPr wrap="square">
            <a:spAutoFit/>
          </a:bodyPr>
          <a:lstStyle/>
          <a:p>
            <a:r>
              <a:rPr lang="ru-RU" sz="2400" b="1" dirty="0" smtClean="0">
                <a:ln w="10541" cmpd="sng">
                  <a:solidFill>
                    <a:srgbClr val="CC3399"/>
                  </a:solidFill>
                  <a:prstDash val="solid"/>
                </a:ln>
                <a:solidFill>
                  <a:srgbClr val="C00000"/>
                </a:solidFill>
                <a:effectLst>
                  <a:glow rad="101600">
                    <a:schemeClr val="accent6">
                      <a:satMod val="175000"/>
                      <a:alpha val="40000"/>
                    </a:schemeClr>
                  </a:glow>
                </a:effectLst>
              </a:rPr>
              <a:t>Каждый врач тянет «процентное» одеяло на себя, и в результате большая ротация кадров и врачи совместители, а качество лечения всего лишь выше среднего. </a:t>
            </a:r>
            <a:endParaRPr lang="ru-RU" sz="2400" b="1" dirty="0">
              <a:ln w="10541" cmpd="sng">
                <a:solidFill>
                  <a:srgbClr val="CC3399"/>
                </a:solidFill>
                <a:prstDash val="solid"/>
              </a:ln>
              <a:solidFill>
                <a:srgbClr val="C00000"/>
              </a:solidFill>
              <a:effectLst>
                <a:glow rad="101600">
                  <a:schemeClr val="accent6">
                    <a:satMod val="175000"/>
                    <a:alpha val="40000"/>
                  </a:schemeClr>
                </a:glow>
              </a:effectLst>
            </a:endParaRPr>
          </a:p>
        </p:txBody>
      </p:sp>
      <p:sp>
        <p:nvSpPr>
          <p:cNvPr id="3" name="Прямоугольник 2"/>
          <p:cNvSpPr/>
          <p:nvPr/>
        </p:nvSpPr>
        <p:spPr>
          <a:xfrm>
            <a:off x="4444434" y="1772816"/>
            <a:ext cx="4572000" cy="2308324"/>
          </a:xfrm>
          <a:prstGeom prst="rect">
            <a:avLst/>
          </a:prstGeom>
        </p:spPr>
        <p:txBody>
          <a:bodyPr>
            <a:spAutoFit/>
          </a:bodyPr>
          <a:lstStyle/>
          <a:p>
            <a:r>
              <a:rPr lang="ru-RU" b="1" dirty="0">
                <a:ln w="10541" cmpd="sng">
                  <a:solidFill>
                    <a:srgbClr val="CC3399"/>
                  </a:solidFill>
                  <a:prstDash val="solid"/>
                </a:ln>
                <a:solidFill>
                  <a:srgbClr val="9933FF"/>
                </a:solidFill>
                <a:effectLst>
                  <a:glow rad="101600">
                    <a:schemeClr val="accent6">
                      <a:satMod val="175000"/>
                      <a:alpha val="40000"/>
                    </a:schemeClr>
                  </a:glow>
                </a:effectLst>
              </a:rPr>
              <a:t>Можно привести не так много примеров, когда раскрученный бренд имеет прочный фундамент передовых технологий на вооружении высококлассных специалистов, чаще это «кузницы кадров»  для небольших частных клиник. </a:t>
            </a:r>
          </a:p>
        </p:txBody>
      </p:sp>
      <p:pic>
        <p:nvPicPr>
          <p:cNvPr id="10242" name="Picture 2" descr="http://www.personaclinic.ru/files/gallery/19/179_im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62" y="2043873"/>
            <a:ext cx="4341862" cy="29896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edg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582" y="98128"/>
            <a:ext cx="4355976" cy="3139321"/>
          </a:xfrm>
          <a:prstGeom prst="rect">
            <a:avLst/>
          </a:prstGeom>
        </p:spPr>
        <p:txBody>
          <a:bodyPr wrap="square">
            <a:spAutoFit/>
          </a:bodyPr>
          <a:lstStyle/>
          <a:p>
            <a:pPr lvl="0"/>
            <a:r>
              <a:rPr lang="ru-RU" b="1" dirty="0" smtClean="0">
                <a:solidFill>
                  <a:prstClr val="black"/>
                </a:solidFill>
              </a:rPr>
              <a:t>В сетевых клиниках, как правило, хороший менеджмент, и кадровую проблему компенсируют наличием дорогих технологических  «фишек», что позволяет удерживать достаточно высокие цены, основной оборот за счет страховых компаний и комплексных программ привлечения пациентов.</a:t>
            </a:r>
            <a:endParaRPr lang="ru-RU" b="1" dirty="0">
              <a:solidFill>
                <a:prstClr val="black"/>
              </a:solidFill>
            </a:endParaRPr>
          </a:p>
        </p:txBody>
      </p:sp>
      <p:pic>
        <p:nvPicPr>
          <p:cNvPr id="11266" name="Picture 2" descr="http://1000dosok.info/s/20-09-48502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4941168"/>
            <a:ext cx="2664296" cy="182337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cherepovec.bezformata.ru/content/image14166277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3935528"/>
            <a:ext cx="3456384" cy="172819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z15.d.sdska.ru/2-z15-37a6d10b-8580-45ff-828b-772d0e521fc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237449"/>
            <a:ext cx="3618491"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uralpolit.ru/assets/911113a0/images/oldsite/2013/09/ufas.jpg/68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5803" y="262447"/>
            <a:ext cx="4857328" cy="3650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5382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3531" y="548680"/>
            <a:ext cx="9144000" cy="1938992"/>
          </a:xfrm>
          <a:prstGeom prst="rect">
            <a:avLst/>
          </a:prstGeom>
        </p:spPr>
        <p:txBody>
          <a:bodyPr wrap="square">
            <a:spAutoFit/>
          </a:bodyPr>
          <a:lstStyle/>
          <a:p>
            <a:r>
              <a:rPr lang="ru-RU" sz="2000" b="1" dirty="0" smtClean="0"/>
              <a:t>любое укрупнение провоцирует включение поточных, а не индивидуальных механизмов, и спрос на такую безликую помощь падает. </a:t>
            </a:r>
          </a:p>
          <a:p>
            <a:r>
              <a:rPr lang="ru-RU" sz="2000" b="1" dirty="0" smtClean="0"/>
              <a:t>Уже сейчас практически не открываются новые филиалы, а некоторые «громкие» бренды тихо исчезли. </a:t>
            </a:r>
          </a:p>
          <a:p>
            <a:r>
              <a:rPr lang="ru-RU" sz="2000" b="1" dirty="0" smtClean="0"/>
              <a:t>Скорее всего, со временем «на плаву» останутся только лучшие.</a:t>
            </a:r>
            <a:endParaRPr lang="ru-RU" sz="2000" b="1" dirty="0"/>
          </a:p>
        </p:txBody>
      </p:sp>
      <p:pic>
        <p:nvPicPr>
          <p:cNvPr id="27653" name="Picture 5" descr="http://www.unident.net/pict/805529cd7954abdd0120fa0010727af7.jpg">
            <a:hlinkClick r:id="rId2"/>
          </p:cNvPr>
          <p:cNvPicPr>
            <a:picLocks noChangeAspect="1" noChangeArrowheads="1"/>
          </p:cNvPicPr>
          <p:nvPr/>
        </p:nvPicPr>
        <p:blipFill>
          <a:blip r:embed="rId3"/>
          <a:srcRect/>
          <a:stretch>
            <a:fillRect/>
          </a:stretch>
        </p:blipFill>
        <p:spPr bwMode="auto">
          <a:xfrm>
            <a:off x="1187624" y="2420888"/>
            <a:ext cx="6336704" cy="4219464"/>
          </a:xfrm>
          <a:prstGeom prst="rect">
            <a:avLst/>
          </a:prstGeom>
          <a:noFill/>
        </p:spPr>
      </p:pic>
      <p:sp>
        <p:nvSpPr>
          <p:cNvPr id="3" name="Скругленный прямоугольник 2"/>
          <p:cNvSpPr/>
          <p:nvPr/>
        </p:nvSpPr>
        <p:spPr>
          <a:xfrm>
            <a:off x="1763688" y="3068960"/>
            <a:ext cx="3528392" cy="115212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dirty="0" smtClean="0"/>
              <a:t>Сетевая стоматологическая поликлиника</a:t>
            </a:r>
            <a:endParaRPr lang="ru-RU"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4154984"/>
          </a:xfrm>
          <a:prstGeom prst="rect">
            <a:avLst/>
          </a:prstGeom>
        </p:spPr>
        <p:txBody>
          <a:bodyPr wrap="square">
            <a:spAutoFit/>
          </a:bodyPr>
          <a:lstStyle/>
          <a:p>
            <a:r>
              <a:rPr lang="ru-RU" sz="2400" b="1" dirty="0" smtClean="0">
                <a:ln w="10541" cmpd="sng">
                  <a:solidFill>
                    <a:srgbClr val="3333CC"/>
                  </a:solidFill>
                  <a:prstDash val="solid"/>
                </a:ln>
                <a:solidFill>
                  <a:srgbClr val="9933FF"/>
                </a:solidFill>
              </a:rPr>
              <a:t>5. Принятая во всем цивилизованном мире система небольших частных клиник и кабинетов, где лечит врач, а не бренд.</a:t>
            </a:r>
          </a:p>
          <a:p>
            <a:r>
              <a:rPr lang="ru-RU" sz="2000" b="1" i="1" u="sng" dirty="0" smtClean="0"/>
              <a:t>Это, пожалуй, самое перспективное</a:t>
            </a:r>
          </a:p>
          <a:p>
            <a:r>
              <a:rPr lang="ru-RU" sz="2000" b="1" dirty="0" smtClean="0"/>
              <a:t>направление, поскольку в такой клинике врачи ведут камерный, персонифицированный прием, становясь семейными, а не чужими безликими докторами – им есть что терять. </a:t>
            </a:r>
          </a:p>
          <a:p>
            <a:r>
              <a:rPr lang="ru-RU" sz="2000" b="1" dirty="0" smtClean="0"/>
              <a:t>Здесь наиболее распространены два формата.</a:t>
            </a:r>
          </a:p>
          <a:p>
            <a:r>
              <a:rPr lang="ru-RU" sz="2000" b="1" dirty="0" smtClean="0"/>
              <a:t>Формат, занимающий в настоящее время чуть ли не </a:t>
            </a:r>
            <a:r>
              <a:rPr lang="ru-RU" sz="2400" b="1" i="1" dirty="0" smtClean="0">
                <a:ln>
                  <a:solidFill>
                    <a:sysClr val="windowText" lastClr="000000"/>
                  </a:solidFill>
                </a:ln>
                <a:solidFill>
                  <a:srgbClr val="9933FF"/>
                </a:solidFill>
              </a:rPr>
              <a:t>50 %</a:t>
            </a:r>
            <a:r>
              <a:rPr lang="ru-RU" sz="2400" b="1" dirty="0" smtClean="0">
                <a:ln>
                  <a:solidFill>
                    <a:sysClr val="windowText" lastClr="000000"/>
                  </a:solidFill>
                </a:ln>
                <a:solidFill>
                  <a:srgbClr val="9933FF"/>
                </a:solidFill>
              </a:rPr>
              <a:t> </a:t>
            </a:r>
            <a:r>
              <a:rPr lang="ru-RU" sz="2000" b="1" dirty="0" smtClean="0"/>
              <a:t>рынка, – </a:t>
            </a:r>
            <a:r>
              <a:rPr lang="ru-RU" sz="2000" b="1" dirty="0" smtClean="0">
                <a:ln w="1905">
                  <a:solidFill>
                    <a:srgbClr val="3333CC"/>
                  </a:solidFill>
                </a:ln>
                <a:solidFill>
                  <a:srgbClr val="9933FF"/>
                </a:solidFill>
                <a:effectLst>
                  <a:innerShdw blurRad="69850" dist="43180" dir="5400000">
                    <a:srgbClr val="000000">
                      <a:alpha val="65000"/>
                    </a:srgbClr>
                  </a:innerShdw>
                </a:effectLst>
              </a:rPr>
              <a:t>это небольшие одиночные кабинеты  и </a:t>
            </a:r>
            <a:r>
              <a:rPr lang="ru-RU" sz="2000" b="1" i="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клиника на 4–6 кресел</a:t>
            </a:r>
            <a:r>
              <a:rPr lang="ru-RU" sz="2000" b="1" dirty="0" smtClean="0"/>
              <a:t>. </a:t>
            </a:r>
          </a:p>
        </p:txBody>
      </p:sp>
      <p:pic>
        <p:nvPicPr>
          <p:cNvPr id="44034" name="Picture 2" descr="http://placevisor.com/uploads/images/business/000012202/stomatologiya-doktora-belova-moskva1354517275.jpg">
            <a:hlinkClick r:id="rId2"/>
          </p:cNvPr>
          <p:cNvPicPr>
            <a:picLocks noChangeAspect="1" noChangeArrowheads="1"/>
          </p:cNvPicPr>
          <p:nvPr/>
        </p:nvPicPr>
        <p:blipFill>
          <a:blip r:embed="rId3"/>
          <a:srcRect/>
          <a:stretch>
            <a:fillRect/>
          </a:stretch>
        </p:blipFill>
        <p:spPr bwMode="auto">
          <a:xfrm>
            <a:off x="4929190" y="4181475"/>
            <a:ext cx="4019550" cy="2676525"/>
          </a:xfrm>
          <a:prstGeom prst="rect">
            <a:avLst/>
          </a:prstGeom>
          <a:noFill/>
        </p:spPr>
      </p:pic>
      <p:pic>
        <p:nvPicPr>
          <p:cNvPr id="44036" name="Picture 4" descr="http://www.samaramed.ru/i/photo/big/917_0_900_700.jpg">
            <a:hlinkClick r:id="rId2"/>
          </p:cNvPr>
          <p:cNvPicPr>
            <a:picLocks noChangeAspect="1" noChangeArrowheads="1"/>
          </p:cNvPicPr>
          <p:nvPr/>
        </p:nvPicPr>
        <p:blipFill>
          <a:blip r:embed="rId4"/>
          <a:srcRect/>
          <a:stretch>
            <a:fillRect/>
          </a:stretch>
        </p:blipFill>
        <p:spPr bwMode="auto">
          <a:xfrm>
            <a:off x="323528" y="4005064"/>
            <a:ext cx="4019550" cy="2676525"/>
          </a:xfrm>
          <a:prstGeom prst="rect">
            <a:avLst/>
          </a:prstGeom>
          <a:noFill/>
        </p:spPr>
      </p:pic>
      <p:sp>
        <p:nvSpPr>
          <p:cNvPr id="3" name="Скругленный прямоугольник 2"/>
          <p:cNvSpPr/>
          <p:nvPr/>
        </p:nvSpPr>
        <p:spPr>
          <a:xfrm>
            <a:off x="1547664" y="4154984"/>
            <a:ext cx="1944216" cy="570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стоматология</a:t>
            </a:r>
            <a:endParaRPr lang="ru-RU" dirty="0"/>
          </a:p>
        </p:txBody>
      </p:sp>
    </p:spTree>
  </p:cSld>
  <p:clrMapOvr>
    <a:masterClrMapping/>
  </p:clrMapOvr>
  <p:transition>
    <p:wedg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1200329"/>
          </a:xfrm>
          <a:prstGeom prst="rect">
            <a:avLst/>
          </a:prstGeom>
        </p:spPr>
        <p:txBody>
          <a:bodyPr wrap="square">
            <a:spAutoFit/>
          </a:bodyPr>
          <a:lstStyle/>
          <a:p>
            <a:pPr algn="ctr"/>
            <a:r>
              <a:rPr lang="ru-RU" sz="2400" b="1" dirty="0"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Как правило, они располагаются в помещениях на первых этажах жилых зданий, и количество установок обычно не превышает две три</a:t>
            </a:r>
            <a:r>
              <a:rPr lang="ru-RU" sz="2400" dirty="0" smtClean="0"/>
              <a:t>. </a:t>
            </a:r>
          </a:p>
        </p:txBody>
      </p:sp>
      <p:sp>
        <p:nvSpPr>
          <p:cNvPr id="3" name="Прямоугольник 2"/>
          <p:cNvSpPr/>
          <p:nvPr/>
        </p:nvSpPr>
        <p:spPr>
          <a:xfrm>
            <a:off x="31751" y="4797152"/>
            <a:ext cx="9144000" cy="1938992"/>
          </a:xfrm>
          <a:prstGeom prst="rect">
            <a:avLst/>
          </a:prstGeom>
        </p:spPr>
        <p:txBody>
          <a:bodyPr wrap="square">
            <a:spAutoFit/>
          </a:bodyPr>
          <a:lstStyle/>
          <a:p>
            <a:pPr lvl="0"/>
            <a:r>
              <a:rPr lang="ru-RU" sz="2400" dirty="0" smtClean="0">
                <a:ln>
                  <a:solidFill>
                    <a:srgbClr val="3333CC"/>
                  </a:solidFill>
                </a:ln>
                <a:solidFill>
                  <a:srgbClr val="9933FF"/>
                </a:solidFill>
              </a:rPr>
              <a:t>По мнению большинства наблюдателей, именно этот формат наиболее «нестабилен»: такие кабинеты со временем либо уходят с рынка (обанкротившись), либо начинают «брэндироваться» (строить сеть или развиваться до стоматологической клиники).</a:t>
            </a:r>
            <a:endParaRPr lang="ru-RU" sz="2400" dirty="0">
              <a:ln>
                <a:solidFill>
                  <a:srgbClr val="3333CC"/>
                </a:solidFill>
              </a:ln>
              <a:solidFill>
                <a:srgbClr val="9933FF"/>
              </a:solidFill>
            </a:endParaRPr>
          </a:p>
        </p:txBody>
      </p:sp>
      <p:pic>
        <p:nvPicPr>
          <p:cNvPr id="1026" name="Picture 2" descr="http://www.dentsov.ru/images/big4_5.jpg"/>
          <p:cNvPicPr>
            <a:picLocks noChangeAspect="1" noChangeArrowheads="1"/>
          </p:cNvPicPr>
          <p:nvPr/>
        </p:nvPicPr>
        <p:blipFill>
          <a:blip r:embed="rId2"/>
          <a:srcRect/>
          <a:stretch>
            <a:fillRect/>
          </a:stretch>
        </p:blipFill>
        <p:spPr bwMode="auto">
          <a:xfrm>
            <a:off x="3643306" y="1357298"/>
            <a:ext cx="4954212" cy="3305167"/>
          </a:xfrm>
          <a:prstGeom prst="rect">
            <a:avLst/>
          </a:prstGeom>
          <a:noFill/>
        </p:spPr>
      </p:pic>
      <p:pic>
        <p:nvPicPr>
          <p:cNvPr id="1028" name="Picture 4" descr="http://newdent32.ru/foto6.jpg"/>
          <p:cNvPicPr>
            <a:picLocks noChangeAspect="1" noChangeArrowheads="1"/>
          </p:cNvPicPr>
          <p:nvPr/>
        </p:nvPicPr>
        <p:blipFill>
          <a:blip r:embed="rId3"/>
          <a:srcRect/>
          <a:stretch>
            <a:fillRect/>
          </a:stretch>
        </p:blipFill>
        <p:spPr bwMode="auto">
          <a:xfrm>
            <a:off x="714348" y="1500174"/>
            <a:ext cx="2362444" cy="3138480"/>
          </a:xfrm>
          <a:prstGeom prst="rect">
            <a:avLst/>
          </a:prstGeom>
          <a:noFill/>
        </p:spPr>
      </p:pic>
      <p:sp>
        <p:nvSpPr>
          <p:cNvPr id="6" name="Прямоугольник 5"/>
          <p:cNvSpPr/>
          <p:nvPr/>
        </p:nvSpPr>
        <p:spPr>
          <a:xfrm>
            <a:off x="1115616" y="1772816"/>
            <a:ext cx="1961176"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sz="1050" dirty="0" smtClean="0"/>
              <a:t>Стоматологическая </a:t>
            </a:r>
            <a:r>
              <a:rPr lang="ru-RU" sz="1200" dirty="0" smtClean="0"/>
              <a:t>поликлиника</a:t>
            </a:r>
            <a:endParaRPr lang="ru-RU" sz="1200" dirty="0"/>
          </a:p>
        </p:txBody>
      </p:sp>
    </p:spTree>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239032"/>
            <a:ext cx="9144000" cy="3108543"/>
          </a:xfrm>
          <a:prstGeom prst="rect">
            <a:avLst/>
          </a:prstGeom>
        </p:spPr>
        <p:txBody>
          <a:bodyPr wrap="square">
            <a:spAutoFit/>
          </a:bodyPr>
          <a:lstStyle/>
          <a:p>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Другой формат: </a:t>
            </a:r>
            <a:r>
              <a:rPr lang="ru-RU" sz="2400" b="1" i="1" u="sng"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клиника на 4–6 кресел</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наиболее универсален и ориентирован на самые платежеспособные слои населения.</a:t>
            </a:r>
          </a:p>
          <a:p>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000" b="1" dirty="0" smtClean="0">
                <a:ln w="1905">
                  <a:solidFill>
                    <a:srgbClr val="3333CC"/>
                  </a:solidFill>
                </a:ln>
                <a:solidFill>
                  <a:srgbClr val="9933FF"/>
                </a:solidFill>
                <a:effectLst>
                  <a:innerShdw blurRad="69850" dist="43180" dir="5400000">
                    <a:srgbClr val="000000">
                      <a:alpha val="65000"/>
                    </a:srgbClr>
                  </a:innerShdw>
                </a:effectLst>
              </a:rPr>
              <a:t>При налаженной коммуникации между врачами разных специализаций </a:t>
            </a:r>
            <a:r>
              <a:rPr lang="ru-RU"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(терапевт, хирург, ортопед, ортодонт) </a:t>
            </a:r>
            <a:r>
              <a:rPr lang="ru-RU" sz="2000" b="1" dirty="0" smtClean="0">
                <a:ln w="1905">
                  <a:solidFill>
                    <a:srgbClr val="3333CC"/>
                  </a:solidFill>
                </a:ln>
                <a:solidFill>
                  <a:srgbClr val="9933FF"/>
                </a:solidFill>
                <a:effectLst>
                  <a:innerShdw blurRad="69850" dist="43180" dir="5400000">
                    <a:srgbClr val="000000">
                      <a:alpha val="65000"/>
                    </a:srgbClr>
                  </a:innerShdw>
                </a:effectLst>
              </a:rPr>
              <a:t>соблюдаются все интересы:</a:t>
            </a:r>
          </a:p>
          <a:p>
            <a:r>
              <a:rPr lang="ru-RU" sz="2000" b="1" dirty="0" smtClean="0">
                <a:ln w="1905">
                  <a:solidFill>
                    <a:srgbClr val="9933FF"/>
                  </a:solidFill>
                </a:ln>
                <a:solidFill>
                  <a:srgbClr val="CC3399"/>
                </a:solidFill>
                <a:effectLst>
                  <a:innerShdw blurRad="69850" dist="43180" dir="5400000">
                    <a:srgbClr val="000000">
                      <a:alpha val="65000"/>
                    </a:srgbClr>
                  </a:innerShdw>
                </a:effectLst>
              </a:rPr>
              <a:t>пациент получает квалифицированное всестороннее обслуживание, и все специалисты обеспечивают друг друга работой (т. е. доходом клиники). </a:t>
            </a:r>
            <a:endParaRPr lang="ru-RU" sz="2400" b="1" dirty="0">
              <a:ln w="1905">
                <a:solidFill>
                  <a:srgbClr val="9933FF"/>
                </a:solidFill>
              </a:ln>
              <a:solidFill>
                <a:srgbClr val="CC3399"/>
              </a:solidFill>
              <a:effectLst>
                <a:innerShdw blurRad="69850" dist="43180" dir="5400000">
                  <a:srgbClr val="000000">
                    <a:alpha val="65000"/>
                  </a:srgbClr>
                </a:innerShdw>
              </a:effectLst>
            </a:endParaRPr>
          </a:p>
        </p:txBody>
      </p:sp>
      <p:pic>
        <p:nvPicPr>
          <p:cNvPr id="43010" name="Picture 2" descr="http://www.kleos.ru/img/user_photo/holl2_masterdent_vostochn.jpg">
            <a:hlinkClick r:id="rId2"/>
          </p:cNvPr>
          <p:cNvPicPr>
            <a:picLocks noChangeAspect="1" noChangeArrowheads="1"/>
          </p:cNvPicPr>
          <p:nvPr/>
        </p:nvPicPr>
        <p:blipFill>
          <a:blip r:embed="rId3"/>
          <a:srcRect/>
          <a:stretch>
            <a:fillRect/>
          </a:stretch>
        </p:blipFill>
        <p:spPr bwMode="auto">
          <a:xfrm>
            <a:off x="5214942" y="500042"/>
            <a:ext cx="3500462" cy="2629494"/>
          </a:xfrm>
          <a:prstGeom prst="rect">
            <a:avLst/>
          </a:prstGeom>
          <a:noFill/>
        </p:spPr>
      </p:pic>
      <p:pic>
        <p:nvPicPr>
          <p:cNvPr id="43014" name="Picture 6" descr="http://ludent.ru/files/photos/gallery_64_1476.jpg">
            <a:hlinkClick r:id="rId2"/>
          </p:cNvPr>
          <p:cNvPicPr>
            <a:picLocks noChangeAspect="1" noChangeArrowheads="1"/>
          </p:cNvPicPr>
          <p:nvPr/>
        </p:nvPicPr>
        <p:blipFill>
          <a:blip r:embed="rId4" cstate="print"/>
          <a:srcRect/>
          <a:stretch>
            <a:fillRect/>
          </a:stretch>
        </p:blipFill>
        <p:spPr bwMode="auto">
          <a:xfrm>
            <a:off x="0" y="-29118"/>
            <a:ext cx="4448146" cy="3267597"/>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66426"/>
            <a:ext cx="9144000" cy="2677656"/>
          </a:xfrm>
          <a:prstGeom prst="rect">
            <a:avLst/>
          </a:prstGeom>
        </p:spPr>
        <p:txBody>
          <a:bodyPr wrap="square">
            <a:spAutoFit/>
          </a:bodyPr>
          <a:lstStyle/>
          <a:p>
            <a:r>
              <a:rPr lang="ru-RU" sz="2400" b="1" dirty="0"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Владелец такой практики, как правило, сам стоматолог.</a:t>
            </a:r>
          </a:p>
          <a:p>
            <a:r>
              <a:rPr lang="ru-RU" sz="2400" b="1" dirty="0" smtClean="0">
                <a:ln w="1905">
                  <a:solidFill>
                    <a:srgbClr val="3333CC"/>
                  </a:solidFill>
                </a:ln>
                <a:solidFill>
                  <a:srgbClr val="9933FF"/>
                </a:solidFill>
                <a:effectLst>
                  <a:innerShdw blurRad="69850" dist="43180" dir="5400000">
                    <a:srgbClr val="000000">
                      <a:alpha val="65000"/>
                    </a:srgbClr>
                  </a:innerShdw>
                </a:effectLst>
              </a:rPr>
              <a:t> Он несет персональную ответственность перед пациентами, которые это высоко ценят, и заинтересован сформировать команду хорошо оплачиваемых высоко квалифицированных специалистов. </a:t>
            </a:r>
          </a:p>
        </p:txBody>
      </p:sp>
      <p:sp>
        <p:nvSpPr>
          <p:cNvPr id="3" name="Прямоугольник 2"/>
          <p:cNvSpPr/>
          <p:nvPr/>
        </p:nvSpPr>
        <p:spPr>
          <a:xfrm>
            <a:off x="179512" y="2944082"/>
            <a:ext cx="2857487" cy="3170099"/>
          </a:xfrm>
          <a:prstGeom prst="rect">
            <a:avLst/>
          </a:prstGeom>
        </p:spPr>
        <p:txBody>
          <a:bodyPr wrap="square">
            <a:spAutoFit/>
          </a:bodyPr>
          <a:lstStyle/>
          <a:p>
            <a:pPr lvl="0"/>
            <a:r>
              <a:rPr lang="ru-RU" sz="2000" b="1" dirty="0" smtClean="0">
                <a:ln w="1905">
                  <a:solidFill>
                    <a:schemeClr val="accent6">
                      <a:lumMod val="50000"/>
                    </a:schemeClr>
                  </a:solidFill>
                </a:ln>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В зависимости от класса оборудования, внешнего оформления и квалификации персонала клиники формируется ценовая политика.</a:t>
            </a:r>
            <a:endParaRPr lang="ru-RU" sz="2000" b="1" dirty="0">
              <a:ln w="1905">
                <a:solidFill>
                  <a:schemeClr val="accent6">
                    <a:lumMod val="50000"/>
                  </a:schemeClr>
                </a:solidFill>
              </a:ln>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pic>
        <p:nvPicPr>
          <p:cNvPr id="61444" name="Picture 4" descr="http://www.uralpages.ru/files/tap/foto/109059.jpg"/>
          <p:cNvPicPr>
            <a:picLocks noChangeAspect="1" noChangeArrowheads="1"/>
          </p:cNvPicPr>
          <p:nvPr/>
        </p:nvPicPr>
        <p:blipFill>
          <a:blip r:embed="rId2"/>
          <a:srcRect/>
          <a:stretch>
            <a:fillRect/>
          </a:stretch>
        </p:blipFill>
        <p:spPr bwMode="auto">
          <a:xfrm>
            <a:off x="3143240" y="2643182"/>
            <a:ext cx="5715000" cy="3771901"/>
          </a:xfrm>
          <a:prstGeom prst="rect">
            <a:avLst/>
          </a:prstGeom>
          <a:noFill/>
        </p:spPr>
      </p:pic>
      <p:sp>
        <p:nvSpPr>
          <p:cNvPr id="4" name="Прямоугольник 3"/>
          <p:cNvSpPr/>
          <p:nvPr/>
        </p:nvSpPr>
        <p:spPr>
          <a:xfrm>
            <a:off x="5796136" y="4005064"/>
            <a:ext cx="1872208" cy="7920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1400" dirty="0" smtClean="0"/>
              <a:t>Стоматологическая </a:t>
            </a:r>
            <a:r>
              <a:rPr lang="ru-RU" dirty="0" smtClean="0"/>
              <a:t>поликлиника</a:t>
            </a:r>
            <a:endParaRPr lang="ru-RU" dirty="0"/>
          </a:p>
        </p:txBody>
      </p:sp>
      <p:sp>
        <p:nvSpPr>
          <p:cNvPr id="5" name="Скругленный прямоугольник 4"/>
          <p:cNvSpPr/>
          <p:nvPr/>
        </p:nvSpPr>
        <p:spPr>
          <a:xfrm>
            <a:off x="6084168" y="2643182"/>
            <a:ext cx="1296144" cy="3009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ru-RU" sz="1200" dirty="0" smtClean="0"/>
              <a:t>стоматология</a:t>
            </a:r>
            <a:endParaRPr lang="ru-RU" sz="1200" dirty="0"/>
          </a:p>
        </p:txBody>
      </p:sp>
    </p:spTree>
  </p:cSld>
  <p:clrMapOvr>
    <a:masterClrMapping/>
  </p:clrMapOvr>
  <p:transition>
    <p:wheel spokes="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5078313"/>
          </a:xfrm>
          <a:prstGeom prst="rect">
            <a:avLst/>
          </a:prstGeom>
        </p:spPr>
        <p:txBody>
          <a:bodyPr wrap="square">
            <a:spAutoFit/>
          </a:bodyPr>
          <a:lstStyle/>
          <a:p>
            <a:pPr algn="ctr"/>
            <a:r>
              <a:rPr lang="ru-RU" sz="2800" b="1" dirty="0" smtClean="0">
                <a:ln w="1905">
                  <a:solidFill>
                    <a:srgbClr val="CC3399"/>
                  </a:solidFill>
                </a:ln>
                <a:solidFill>
                  <a:srgbClr val="9933FF"/>
                </a:solidFill>
                <a:effectLst>
                  <a:innerShdw blurRad="69850" dist="43180" dir="5400000">
                    <a:srgbClr val="000000">
                      <a:alpha val="65000"/>
                    </a:srgbClr>
                  </a:innerShdw>
                </a:effectLst>
              </a:rPr>
              <a:t>ИСТОРИЯ РАЗВИТИЯ ПЛАТНОЙ </a:t>
            </a:r>
          </a:p>
          <a:p>
            <a:pPr algn="ctr"/>
            <a:r>
              <a:rPr lang="ru-RU" sz="2800" b="1" dirty="0" smtClean="0">
                <a:ln w="1905">
                  <a:solidFill>
                    <a:srgbClr val="CC3399"/>
                  </a:solidFill>
                </a:ln>
                <a:solidFill>
                  <a:srgbClr val="9933FF"/>
                </a:solidFill>
                <a:effectLst>
                  <a:innerShdw blurRad="69850" dist="43180" dir="5400000">
                    <a:srgbClr val="000000">
                      <a:alpha val="65000"/>
                    </a:srgbClr>
                  </a:innerShdw>
                </a:effectLst>
              </a:rPr>
              <a:t>СТОМАТОЛОГИИ</a:t>
            </a:r>
          </a:p>
          <a:p>
            <a:r>
              <a:rPr lang="ru-RU" sz="2000" b="1" dirty="0" smtClean="0">
                <a:ln w="1905">
                  <a:solidFill>
                    <a:schemeClr val="accent3">
                      <a:lumMod val="50000"/>
                    </a:schemeClr>
                  </a:solidFill>
                </a:ln>
                <a:solidFill>
                  <a:srgbClr val="92D050"/>
                </a:solidFill>
                <a:effectLst>
                  <a:glow rad="101600">
                    <a:schemeClr val="accent5">
                      <a:satMod val="175000"/>
                      <a:alpha val="40000"/>
                    </a:schemeClr>
                  </a:glow>
                  <a:innerShdw blurRad="69850" dist="43180" dir="5400000">
                    <a:srgbClr val="000000">
                      <a:alpha val="65000"/>
                    </a:srgbClr>
                  </a:innerShdw>
                </a:effectLst>
              </a:rPr>
              <a:t>Стоматологический бизнес, как и любой другой, полностью зависит от экономической и социальной атмосферы в стране, но из-за того, что </a:t>
            </a:r>
            <a:r>
              <a:rPr lang="ru-RU" sz="2000" b="1" dirty="0" smtClean="0">
                <a:ln w="1905">
                  <a:solidFill>
                    <a:schemeClr val="accent3">
                      <a:lumMod val="50000"/>
                    </a:schemeClr>
                  </a:solidFill>
                </a:ln>
                <a:solidFill>
                  <a:srgbClr val="FF3300"/>
                </a:solidFill>
                <a:effectLst>
                  <a:glow rad="101600">
                    <a:schemeClr val="accent5">
                      <a:satMod val="175000"/>
                      <a:alpha val="40000"/>
                    </a:schemeClr>
                  </a:glow>
                  <a:innerShdw blurRad="69850" dist="43180" dir="5400000">
                    <a:srgbClr val="000000">
                      <a:alpha val="65000"/>
                    </a:srgbClr>
                  </a:innerShdw>
                </a:effectLst>
              </a:rPr>
              <a:t>относится к сфере услуг </a:t>
            </a:r>
            <a:r>
              <a:rPr lang="ru-RU" sz="2000" b="1" dirty="0" smtClean="0">
                <a:ln w="1905">
                  <a:solidFill>
                    <a:schemeClr val="accent3">
                      <a:lumMod val="50000"/>
                    </a:schemeClr>
                  </a:solidFill>
                </a:ln>
                <a:solidFill>
                  <a:srgbClr val="92D050"/>
                </a:solidFill>
                <a:effectLst>
                  <a:glow rad="101600">
                    <a:schemeClr val="accent5">
                      <a:satMod val="175000"/>
                      <a:alpha val="40000"/>
                    </a:schemeClr>
                  </a:glow>
                  <a:innerShdw blurRad="69850" dist="43180" dir="5400000">
                    <a:srgbClr val="000000">
                      <a:alpha val="65000"/>
                    </a:srgbClr>
                  </a:innerShdw>
                </a:effectLst>
              </a:rPr>
              <a:t>и связан со здоровьем людей, является более устойчивым к резким экономическим всплескам и падениям.</a:t>
            </a:r>
          </a:p>
          <a:p>
            <a:r>
              <a:rPr lang="ru-RU" sz="2000" dirty="0" smtClean="0"/>
              <a:t> Так, </a:t>
            </a:r>
            <a:r>
              <a:rPr lang="ru-RU" sz="2400" dirty="0" smtClean="0"/>
              <a:t>в </a:t>
            </a:r>
            <a:r>
              <a:rPr lang="ru-RU" sz="2400" dirty="0" smtClean="0">
                <a:ln>
                  <a:solidFill>
                    <a:srgbClr val="00B050"/>
                  </a:solidFill>
                </a:ln>
                <a:solidFill>
                  <a:srgbClr val="9933FF"/>
                </a:solidFill>
              </a:rPr>
              <a:t>периоды резких экономических всплесков </a:t>
            </a:r>
            <a:r>
              <a:rPr lang="ru-RU" sz="2000" dirty="0" smtClean="0"/>
              <a:t>население сначала накапливает средства, потом инвестирует их в улучшение своего материального благосостояния (одежда, бытовая техника, автомобили, недвижимость и пр.) и только потом позволяет себе более дорогие виды                                    услуг,</a:t>
            </a:r>
          </a:p>
          <a:p>
            <a:r>
              <a:rPr lang="ru-RU" sz="2000" dirty="0" smtClean="0"/>
              <a:t> </a:t>
            </a:r>
            <a:r>
              <a:rPr lang="ru-RU" sz="2400" dirty="0" smtClean="0">
                <a:ln>
                  <a:solidFill>
                    <a:srgbClr val="CC3399"/>
                  </a:solidFill>
                </a:ln>
                <a:solidFill>
                  <a:srgbClr val="9933FF"/>
                </a:solidFill>
              </a:rPr>
              <a:t>а в кризисные периоды наоборот </a:t>
            </a:r>
            <a:r>
              <a:rPr lang="ru-RU" sz="2000" dirty="0" smtClean="0"/>
              <a:t>– приобретение материальных ценностей откладывается «до лучших времен», но привычный уровень услуг какое то время покрывается за счет сделанных накоплений.</a:t>
            </a:r>
            <a:endParaRPr lang="ru-RU" sz="2000" dirty="0"/>
          </a:p>
        </p:txBody>
      </p:sp>
      <p:pic>
        <p:nvPicPr>
          <p:cNvPr id="41986" name="Picture 2" descr="http://ludent.ru/files/photos/gallery_64_1481.jpg">
            <a:hlinkClick r:id="rId2"/>
          </p:cNvPr>
          <p:cNvPicPr>
            <a:picLocks noChangeAspect="1" noChangeArrowheads="1"/>
          </p:cNvPicPr>
          <p:nvPr/>
        </p:nvPicPr>
        <p:blipFill>
          <a:blip r:embed="rId3" cstate="print"/>
          <a:srcRect/>
          <a:stretch>
            <a:fillRect/>
          </a:stretch>
        </p:blipFill>
        <p:spPr bwMode="auto">
          <a:xfrm>
            <a:off x="5652120" y="5030636"/>
            <a:ext cx="2221418" cy="1654231"/>
          </a:xfrm>
          <a:prstGeom prst="rect">
            <a:avLst/>
          </a:prstGeom>
          <a:noFill/>
        </p:spPr>
      </p:pic>
      <p:pic>
        <p:nvPicPr>
          <p:cNvPr id="8194" name="Picture 2" descr="http://www.tourmedica.ru/photos/6/photo_5550_h5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1640" y="5012003"/>
            <a:ext cx="2602151" cy="16973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0" y="0"/>
            <a:ext cx="9144000" cy="2369880"/>
          </a:xfrm>
          <a:prstGeom prst="rect">
            <a:avLst/>
          </a:prstGeom>
        </p:spPr>
        <p:txBody>
          <a:bodyPr wrap="square">
            <a:spAutoFit/>
          </a:bodyPr>
          <a:lstStyle/>
          <a:p>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1995–2002</a:t>
            </a:r>
          </a:p>
          <a:p>
            <a:r>
              <a:rPr lang="ru-RU" sz="2000" b="1" i="1" dirty="0" smtClean="0">
                <a:ln w="10541" cmpd="sng">
                  <a:solidFill>
                    <a:srgbClr val="CC3399"/>
                  </a:solidFill>
                  <a:prstDash val="solid"/>
                </a:ln>
                <a:solidFill>
                  <a:srgbClr val="9933FF"/>
                </a:solidFill>
              </a:rPr>
              <a:t>В середине 90х годов, после выхода Приказа Минздрава CCCP «О мерах по коренной перестройке сферы платных услуг населению», практически во всех государственных поликлиниках было разрешено оказывать платные услуги, тем самым восполнен дефицит бюджета государственного сектора, находившегося на грани распада.</a:t>
            </a:r>
          </a:p>
        </p:txBody>
      </p:sp>
      <p:pic>
        <p:nvPicPr>
          <p:cNvPr id="9218" name="Picture 2" descr="http://old.pereprava.org/uploads/posts/2015-09/1442735572_perestroy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2492896"/>
            <a:ext cx="5981339" cy="39875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pull dir="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332656"/>
            <a:ext cx="8784976" cy="923330"/>
          </a:xfrm>
          <a:prstGeom prst="rect">
            <a:avLst/>
          </a:prstGeom>
        </p:spPr>
        <p:txBody>
          <a:bodyPr wrap="square">
            <a:spAutoFit/>
          </a:bodyPr>
          <a:lstStyle/>
          <a:p>
            <a:r>
              <a:rPr lang="ru-RU" b="1" i="1" dirty="0">
                <a:ln w="10541" cmpd="sng">
                  <a:solidFill>
                    <a:srgbClr val="002060"/>
                  </a:solidFill>
                  <a:prstDash val="solid"/>
                </a:ln>
                <a:solidFill>
                  <a:srgbClr val="9933FF"/>
                </a:solidFill>
              </a:rPr>
              <a:t>Тогда же, на волне всенародного массового предпринимательства (учителя – на рынки, чиновники и криминал –в бизнес), появились первые частные клиники. </a:t>
            </a:r>
            <a:endParaRPr lang="ru-RU" b="1" dirty="0">
              <a:ln w="10541" cmpd="sng">
                <a:solidFill>
                  <a:srgbClr val="002060"/>
                </a:solidFill>
                <a:prstDash val="solid"/>
              </a:ln>
              <a:solidFill>
                <a:srgbClr val="9933FF"/>
              </a:solidFill>
            </a:endParaRPr>
          </a:p>
        </p:txBody>
      </p:sp>
      <p:sp>
        <p:nvSpPr>
          <p:cNvPr id="3" name="Прямоугольник 2"/>
          <p:cNvSpPr/>
          <p:nvPr/>
        </p:nvSpPr>
        <p:spPr>
          <a:xfrm>
            <a:off x="137084" y="1189431"/>
            <a:ext cx="3253193" cy="5632311"/>
          </a:xfrm>
          <a:prstGeom prst="rect">
            <a:avLst/>
          </a:prstGeom>
        </p:spPr>
        <p:txBody>
          <a:bodyPr wrap="square">
            <a:spAutoFit/>
          </a:bodyPr>
          <a:lstStyle/>
          <a:p>
            <a:pPr lvl="0"/>
            <a:r>
              <a:rPr lang="ru-RU" b="1" i="1" dirty="0">
                <a:ln w="10541" cmpd="sng">
                  <a:solidFill>
                    <a:srgbClr val="002060"/>
                  </a:solidFill>
                  <a:prstDash val="solid"/>
                </a:ln>
                <a:solidFill>
                  <a:srgbClr val="9933FF"/>
                </a:solidFill>
              </a:rPr>
              <a:t>Однако существенное присутствие на рынке частной стоматологии началось с 2001 года, когда в стране </a:t>
            </a:r>
            <a:r>
              <a:rPr lang="ru-RU" b="1" i="1" dirty="0">
                <a:ln w="10541" cmpd="sng">
                  <a:solidFill>
                    <a:srgbClr val="9933FF"/>
                  </a:solidFill>
                  <a:prstDash val="solid"/>
                </a:ln>
                <a:solidFill>
                  <a:srgbClr val="9933FF"/>
                </a:solidFill>
              </a:rPr>
              <a:t>активизировались процессы приватизации,</a:t>
            </a:r>
            <a:r>
              <a:rPr lang="ru-RU" b="1" i="1" dirty="0">
                <a:ln w="10541" cmpd="sng">
                  <a:solidFill>
                    <a:srgbClr val="F79646">
                      <a:lumMod val="50000"/>
                    </a:srgbClr>
                  </a:solidFill>
                  <a:prstDash val="solid"/>
                </a:ln>
                <a:solidFill>
                  <a:srgbClr val="9933FF"/>
                </a:solidFill>
              </a:rPr>
              <a:t> создания благоприятных условий для инвесторов, либерализации рыночных отношений, приведения законов к стандартам Европейского Союза, и произошли реформы в сфере налогов.</a:t>
            </a:r>
            <a:endParaRPr lang="ru-RU" b="1" dirty="0">
              <a:ln w="10541" cmpd="sng">
                <a:solidFill>
                  <a:srgbClr val="F79646">
                    <a:lumMod val="50000"/>
                  </a:srgbClr>
                </a:solidFill>
                <a:prstDash val="solid"/>
              </a:ln>
              <a:solidFill>
                <a:srgbClr val="9933FF"/>
              </a:solidFill>
            </a:endParaRPr>
          </a:p>
        </p:txBody>
      </p:sp>
      <p:pic>
        <p:nvPicPr>
          <p:cNvPr id="10244" name="Picture 4" descr="http://www.syl.ru/misc/i/ai/170953/6523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0685" y="980728"/>
            <a:ext cx="4546356" cy="454635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1m-b.ru/wp-content/uploads/2015/04/hfcxtnysq-cxtn-i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684" y="116632"/>
            <a:ext cx="47625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e.sfu-kras.ru/pluginfile.php/92669/course/overviewfiles/%D0%BF%D1%80%D0%B5%D0%B4%20%D1%80%D0%B8%D1%81%D1%83%D0%B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167" y="4391190"/>
            <a:ext cx="3309318" cy="1945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20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500"/>
                                        <p:tgtEl>
                                          <p:spTgt spid="10242"/>
                                        </p:tgtEl>
                                      </p:cBhvr>
                                    </p:animEffect>
                                  </p:childTnLst>
                                </p:cTn>
                              </p:par>
                              <p:par>
                                <p:cTn id="13" presetID="10" presetClass="entr" presetSubtype="0" fill="hold" nodeType="withEffect">
                                  <p:stCondLst>
                                    <p:cond delay="0"/>
                                  </p:stCondLst>
                                  <p:childTnLst>
                                    <p:set>
                                      <p:cBhvr>
                                        <p:cTn id="14" dur="1" fill="hold">
                                          <p:stCondLst>
                                            <p:cond delay="0"/>
                                          </p:stCondLst>
                                        </p:cTn>
                                        <p:tgtEl>
                                          <p:spTgt spid="10246"/>
                                        </p:tgtEl>
                                        <p:attrNameLst>
                                          <p:attrName>style.visibility</p:attrName>
                                        </p:attrNameLst>
                                      </p:cBhvr>
                                      <p:to>
                                        <p:strVal val="visible"/>
                                      </p:to>
                                    </p:set>
                                    <p:animEffect transition="in" filter="fade">
                                      <p:cBhvr>
                                        <p:cTn id="15"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88640"/>
            <a:ext cx="9144000" cy="2308324"/>
          </a:xfrm>
          <a:prstGeom prst="rect">
            <a:avLst/>
          </a:prstGeom>
        </p:spPr>
        <p:txBody>
          <a:bodyPr wrap="square">
            <a:spAutoFit/>
          </a:bodyPr>
          <a:lstStyle/>
          <a:p>
            <a:r>
              <a:rPr lang="ru-RU" sz="2000" b="1" dirty="0" smtClean="0">
                <a:latin typeface="Georgia" pitchFamily="18" charset="0"/>
              </a:rPr>
              <a:t>По оценкам экспертов, стоматологический бизнес далеко не на последнем месте по инвестиционной привлекательности.</a:t>
            </a:r>
          </a:p>
          <a:p>
            <a:r>
              <a:rPr lang="ru-RU" sz="2000" b="1" dirty="0" smtClean="0">
                <a:latin typeface="Georgia" pitchFamily="18" charset="0"/>
              </a:rPr>
              <a:t> </a:t>
            </a:r>
            <a:r>
              <a:rPr lang="ru-RU" sz="2400" b="1" dirty="0" smtClean="0">
                <a:latin typeface="Georgia" pitchFamily="18" charset="0"/>
              </a:rPr>
              <a:t>Он </a:t>
            </a:r>
            <a:r>
              <a:rPr lang="ru-RU" sz="2400" b="1" i="1" dirty="0" smtClean="0">
                <a:ln w="10541" cmpd="sng">
                  <a:solidFill>
                    <a:srgbClr val="002060"/>
                  </a:solidFill>
                  <a:prstDash val="solid"/>
                </a:ln>
                <a:solidFill>
                  <a:schemeClr val="accent3">
                    <a:lumMod val="40000"/>
                    <a:lumOff val="60000"/>
                  </a:schemeClr>
                </a:solidFill>
                <a:effectLst>
                  <a:glow rad="139700">
                    <a:schemeClr val="accent6">
                      <a:satMod val="175000"/>
                      <a:alpha val="40000"/>
                    </a:schemeClr>
                  </a:glow>
                </a:effectLst>
                <a:latin typeface="Georgia" pitchFamily="18" charset="0"/>
              </a:rPr>
              <a:t>не подвержен моде, стабильный и всесезонный</a:t>
            </a:r>
            <a:r>
              <a:rPr lang="ru-RU" sz="2400" b="1" dirty="0" smtClean="0">
                <a:ln w="10541" cmpd="sng">
                  <a:solidFill>
                    <a:srgbClr val="002060"/>
                  </a:solidFill>
                  <a:prstDash val="solid"/>
                </a:ln>
                <a:solidFill>
                  <a:schemeClr val="accent3">
                    <a:lumMod val="40000"/>
                    <a:lumOff val="60000"/>
                  </a:schemeClr>
                </a:solidFill>
                <a:effectLst>
                  <a:glow rad="139700">
                    <a:schemeClr val="accent6">
                      <a:satMod val="175000"/>
                      <a:alpha val="40000"/>
                    </a:schemeClr>
                  </a:glow>
                </a:effectLst>
                <a:latin typeface="Georgia" pitchFamily="18" charset="0"/>
              </a:rPr>
              <a:t>.</a:t>
            </a:r>
          </a:p>
          <a:p>
            <a:r>
              <a:rPr lang="ru-RU" sz="2000" b="1" dirty="0" smtClean="0">
                <a:latin typeface="Georgia" pitchFamily="18" charset="0"/>
              </a:rPr>
              <a:t> Ежегодно на стоматологический рынок приходят сотни предпринимателей, которые вкладывают деньги в клинику: закупают оборудование, делают роскошный ремонт и терпят фиаско.</a:t>
            </a:r>
          </a:p>
        </p:txBody>
      </p:sp>
      <p:pic>
        <p:nvPicPr>
          <p:cNvPr id="3074" name="Picture 2" descr="http://biznes-institut.ru/uploads/posts/2012-07/1342202405_lyba.jpg">
            <a:hlinkClick r:id="rId2"/>
          </p:cNvPr>
          <p:cNvPicPr>
            <a:picLocks noChangeAspect="1" noChangeArrowheads="1"/>
          </p:cNvPicPr>
          <p:nvPr/>
        </p:nvPicPr>
        <p:blipFill>
          <a:blip r:embed="rId3"/>
          <a:srcRect/>
          <a:stretch>
            <a:fillRect/>
          </a:stretch>
        </p:blipFill>
        <p:spPr bwMode="auto">
          <a:xfrm>
            <a:off x="467544" y="2496964"/>
            <a:ext cx="2234675" cy="2979567"/>
          </a:xfrm>
          <a:prstGeom prst="rect">
            <a:avLst/>
          </a:prstGeom>
          <a:noFill/>
        </p:spPr>
      </p:pic>
      <p:pic>
        <p:nvPicPr>
          <p:cNvPr id="49154" name="Picture 2" descr="Зубная имплантация: научные исследования"/>
          <p:cNvPicPr>
            <a:picLocks noChangeAspect="1" noChangeArrowheads="1"/>
          </p:cNvPicPr>
          <p:nvPr/>
        </p:nvPicPr>
        <p:blipFill>
          <a:blip r:embed="rId4"/>
          <a:srcRect/>
          <a:stretch>
            <a:fillRect/>
          </a:stretch>
        </p:blipFill>
        <p:spPr bwMode="auto">
          <a:xfrm>
            <a:off x="1361064" y="4622624"/>
            <a:ext cx="2738440" cy="2190752"/>
          </a:xfrm>
          <a:prstGeom prst="rect">
            <a:avLst/>
          </a:prstGeom>
          <a:noFill/>
        </p:spPr>
      </p:pic>
      <p:pic>
        <p:nvPicPr>
          <p:cNvPr id="49156" name="Picture 4" descr="http://citomedicine.ru/wp-content/uploads/2012/03/823751.jpg"/>
          <p:cNvPicPr>
            <a:picLocks noChangeAspect="1" noChangeArrowheads="1"/>
          </p:cNvPicPr>
          <p:nvPr/>
        </p:nvPicPr>
        <p:blipFill>
          <a:blip r:embed="rId5"/>
          <a:srcRect/>
          <a:stretch>
            <a:fillRect/>
          </a:stretch>
        </p:blipFill>
        <p:spPr bwMode="auto">
          <a:xfrm>
            <a:off x="4067944" y="2492896"/>
            <a:ext cx="4885543" cy="3664157"/>
          </a:xfrm>
          <a:prstGeom prst="rect">
            <a:avLst/>
          </a:prstGeom>
          <a:noFill/>
        </p:spPr>
      </p:pic>
    </p:spTree>
  </p:cSld>
  <p:clrMapOvr>
    <a:masterClrMapping/>
  </p:clrMapOvr>
  <p:transition>
    <p:wedg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60647"/>
            <a:ext cx="9144000" cy="1200329"/>
          </a:xfrm>
          <a:prstGeom prst="rect">
            <a:avLst/>
          </a:prstGeom>
        </p:spPr>
        <p:txBody>
          <a:bodyPr wrap="square">
            <a:spAutoFit/>
          </a:bodyPr>
          <a:lstStyle/>
          <a:p>
            <a:r>
              <a:rPr lang="ru-RU" sz="2400" b="1" i="1" dirty="0" smtClean="0">
                <a:solidFill>
                  <a:schemeClr val="accent2">
                    <a:lumMod val="50000"/>
                  </a:schemeClr>
                </a:solidFill>
              </a:rPr>
              <a:t>С инвесторами и банковскими кредитами в то время было тяжело, лизинга на оборудование вообще не было.</a:t>
            </a:r>
          </a:p>
        </p:txBody>
      </p:sp>
      <p:sp>
        <p:nvSpPr>
          <p:cNvPr id="3" name="Прямоугольник 2"/>
          <p:cNvSpPr/>
          <p:nvPr/>
        </p:nvSpPr>
        <p:spPr>
          <a:xfrm>
            <a:off x="3995936" y="1124744"/>
            <a:ext cx="4788024" cy="4062651"/>
          </a:xfrm>
          <a:prstGeom prst="rect">
            <a:avLst/>
          </a:prstGeom>
        </p:spPr>
        <p:txBody>
          <a:bodyPr wrap="square">
            <a:spAutoFit/>
          </a:bodyPr>
          <a:lstStyle/>
          <a:p>
            <a:r>
              <a:rPr lang="ru-RU" sz="24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Большинство первых клиник организовывали «пробивные» служащие государственных структур </a:t>
            </a:r>
            <a:r>
              <a:rPr lang="ru-RU" b="1" dirty="0"/>
              <a:t>(поликлиник, вузов, общественных организаций при стоматологии), используя пресловутый «админресурс» в качестве символической платы за аренду помещений с их последующей приватизацией и «подлежащего списанию» отреставрированного оборудования. </a:t>
            </a:r>
          </a:p>
        </p:txBody>
      </p:sp>
      <p:pic>
        <p:nvPicPr>
          <p:cNvPr id="11266" name="Picture 2" descr="http://ct05324.tmweb.ru/assets/images/2483673_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628800"/>
            <a:ext cx="3796817" cy="299315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vzubi.ru/wp-content/uploads/2015/09/Strakhovanie-v-stomatologii-m.-Ayeropo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6" y="4869160"/>
            <a:ext cx="3774983" cy="17687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520512"/>
            <a:ext cx="8208912" cy="3693319"/>
          </a:xfrm>
          <a:prstGeom prst="rect">
            <a:avLst/>
          </a:prstGeom>
        </p:spPr>
        <p:txBody>
          <a:bodyPr wrap="square">
            <a:spAutoFit/>
          </a:bodyPr>
          <a:lstStyle/>
          <a:p>
            <a:pPr algn="ctr"/>
            <a:r>
              <a:rPr lang="ru-RU" sz="2400" b="1" dirty="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Через некоторое время часть оборудования меняли или покупали новое для организации </a:t>
            </a:r>
            <a:r>
              <a:rPr lang="en-BZ" sz="2400" b="1" dirty="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VIP</a:t>
            </a:r>
            <a:r>
              <a:rPr lang="ru-RU" sz="2400" b="1" dirty="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обслуживания.</a:t>
            </a:r>
          </a:p>
          <a:p>
            <a:r>
              <a:rPr lang="ru-RU" b="1" dirty="0"/>
              <a:t>Остальные кабинеты организовывались на средства, которые чаще всего брали в долг; на них делался ремонт в помещении переоборудованной квартиры, покупали одну стоматологическую установку и сухожаровой шкаф.</a:t>
            </a:r>
          </a:p>
          <a:p>
            <a:r>
              <a:rPr lang="ru-RU" b="1" i="1" dirty="0"/>
              <a:t>Дальше развивались по очень простой схеме: открылись – заработали немного денег – еще раз взяли в долг – открыли второй кабинет – опять заработали денег – отдали долг – заработали – опять взяли в долг – открыли третий кабинет и так далее.</a:t>
            </a:r>
          </a:p>
        </p:txBody>
      </p:sp>
      <p:pic>
        <p:nvPicPr>
          <p:cNvPr id="5122" name="Picture 2" descr="Похожее изображен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3933056"/>
            <a:ext cx="2857500" cy="264795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Картинки по запросу бизнес модель в стоматологи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3" y="4213831"/>
            <a:ext cx="3830742" cy="2545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1995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07904" y="332656"/>
            <a:ext cx="5436096" cy="2308324"/>
          </a:xfrm>
          <a:prstGeom prst="rect">
            <a:avLst/>
          </a:prstGeom>
        </p:spPr>
        <p:txBody>
          <a:bodyPr wrap="square">
            <a:spAutoFit/>
          </a:bodyPr>
          <a:lstStyle/>
          <a:p>
            <a:r>
              <a:rPr lang="ru-RU" b="1" dirty="0" smtClean="0">
                <a:ln w="10541" cmpd="sng">
                  <a:solidFill>
                    <a:srgbClr val="7030A0"/>
                  </a:solidFill>
                  <a:prstDash val="solid"/>
                </a:ln>
                <a:solidFill>
                  <a:srgbClr val="9933FF"/>
                </a:solidFill>
              </a:rPr>
              <a:t>Эти  годы для организации стоматологической практики были поистине «золотыми»: несовершенное законодательство позволяло легко обходить многие бюрократические преграды; конкуренция на рынке услуг – только с платными кабинетами государственных поликлиник; </a:t>
            </a:r>
          </a:p>
        </p:txBody>
      </p:sp>
      <p:pic>
        <p:nvPicPr>
          <p:cNvPr id="21506" name="Picture 2" descr="http://www.okolometro.ru/i/201011/03Yr7.jpg"/>
          <p:cNvPicPr>
            <a:picLocks noChangeAspect="1" noChangeArrowheads="1"/>
          </p:cNvPicPr>
          <p:nvPr/>
        </p:nvPicPr>
        <p:blipFill>
          <a:blip r:embed="rId2"/>
          <a:srcRect/>
          <a:stretch>
            <a:fillRect/>
          </a:stretch>
        </p:blipFill>
        <p:spPr bwMode="auto">
          <a:xfrm>
            <a:off x="3858102" y="3194978"/>
            <a:ext cx="5285898" cy="3500439"/>
          </a:xfrm>
          <a:prstGeom prst="rect">
            <a:avLst/>
          </a:prstGeom>
          <a:noFill/>
        </p:spPr>
      </p:pic>
      <p:pic>
        <p:nvPicPr>
          <p:cNvPr id="12292" name="Picture 4" descr="http://nikhospital.ru/assets/galleries/142/stomatolog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80" y="708722"/>
            <a:ext cx="3670615" cy="2448272"/>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www.astrakhan-24.ru/upload/images/2015/august/21/news_21082015_19014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7704" y="2917979"/>
            <a:ext cx="2793634" cy="17351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pull dir="l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4221088"/>
            <a:ext cx="3995935" cy="2031325"/>
          </a:xfrm>
          <a:prstGeom prst="rect">
            <a:avLst/>
          </a:prstGeom>
        </p:spPr>
        <p:txBody>
          <a:bodyPr wrap="square">
            <a:spAutoFit/>
          </a:bodyPr>
          <a:lstStyle/>
          <a:p>
            <a:r>
              <a:rPr lang="ru-RU" b="1" dirty="0" smtClean="0"/>
              <a:t>Но главное – это огромное количество не санированных пациентов, которые готовы были платить только за то, чтобы не сидеть поликлинических коридорах, ожидая своей очереди.</a:t>
            </a:r>
            <a:endParaRPr lang="ru-RU" b="1" dirty="0"/>
          </a:p>
        </p:txBody>
      </p:sp>
      <p:sp>
        <p:nvSpPr>
          <p:cNvPr id="3" name="Прямоугольник 2"/>
          <p:cNvSpPr/>
          <p:nvPr/>
        </p:nvSpPr>
        <p:spPr>
          <a:xfrm>
            <a:off x="165699" y="476672"/>
            <a:ext cx="8784976" cy="1200329"/>
          </a:xfrm>
          <a:prstGeom prst="rect">
            <a:avLst/>
          </a:prstGeom>
        </p:spPr>
        <p:txBody>
          <a:bodyPr wrap="square">
            <a:spAutoFit/>
          </a:bodyPr>
          <a:lstStyle/>
          <a:p>
            <a:r>
              <a:rPr lang="ru-RU" b="1" dirty="0">
                <a:ln w="10541" cmpd="sng">
                  <a:solidFill>
                    <a:srgbClr val="7030A0"/>
                  </a:solidFill>
                  <a:prstDash val="solid"/>
                </a:ln>
                <a:solidFill>
                  <a:srgbClr val="9933FF"/>
                </a:solidFill>
              </a:rPr>
              <a:t>не существовало проблем с подбором кадров: опытные врачи с легкостью соглашались на более комфортные и прибыльные условия частных клиник и кабинетов, причем уходили вместе с подготовленным средним персоналом и «своими» пациентами. </a:t>
            </a:r>
          </a:p>
        </p:txBody>
      </p:sp>
      <p:pic>
        <p:nvPicPr>
          <p:cNvPr id="13316" name="Picture 4" descr="http://hr-portal.ru/files/mini/uvo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314" y="1670334"/>
            <a:ext cx="2958349" cy="2550754"/>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doct0r.ru/assets/images/foto/2015/12/skidki-e1443080869388%5b1%5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16574">
            <a:off x="4199987" y="1980706"/>
            <a:ext cx="3964176" cy="264410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www.dant-plus.ru/images/vse/uslugi/lechenie-zubo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4941168"/>
            <a:ext cx="4860032" cy="1620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1302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548680"/>
            <a:ext cx="9144000" cy="2246769"/>
          </a:xfrm>
          <a:prstGeom prst="rect">
            <a:avLst/>
          </a:prstGeom>
        </p:spPr>
        <p:txBody>
          <a:bodyPr wrap="square">
            <a:spAutoFit/>
          </a:bodyPr>
          <a:lstStyle/>
          <a:p>
            <a:r>
              <a:rPr lang="ru-RU" sz="2000" b="1" dirty="0" smtClean="0">
                <a:solidFill>
                  <a:srgbClr val="002060"/>
                </a:solidFill>
              </a:rPr>
              <a:t>Многие кабинеты годами работали без рекламы, отдельных входов и даже без вывесок. </a:t>
            </a:r>
          </a:p>
          <a:p>
            <a:r>
              <a:rPr lang="ru-RU" sz="2000" b="1" dirty="0" smtClean="0">
                <a:ln>
                  <a:solidFill>
                    <a:srgbClr val="7030A0"/>
                  </a:solidFill>
                </a:ln>
                <a:solidFill>
                  <a:srgbClr val="CC3399"/>
                </a:solidFill>
              </a:rPr>
              <a:t>Работы хватало всем. Основной доход составляли терапия на уровне «болит–не болит», «мешает–не мешает»,</a:t>
            </a:r>
          </a:p>
          <a:p>
            <a:r>
              <a:rPr lang="ru-RU" sz="2000" b="1" dirty="0" smtClean="0">
                <a:ln>
                  <a:solidFill>
                    <a:srgbClr val="7030A0"/>
                  </a:solidFill>
                </a:ln>
                <a:solidFill>
                  <a:srgbClr val="CC3399"/>
                </a:solidFill>
              </a:rPr>
              <a:t>для VIP клиентуры – многочасовые композитные реставрации и спасение» периодонтитных зубов,</a:t>
            </a:r>
          </a:p>
          <a:p>
            <a:r>
              <a:rPr lang="ru-RU" sz="2000" b="1" dirty="0" smtClean="0">
                <a:ln>
                  <a:solidFill>
                    <a:srgbClr val="7030A0"/>
                  </a:solidFill>
                </a:ln>
                <a:solidFill>
                  <a:srgbClr val="CC3399"/>
                </a:solidFill>
              </a:rPr>
              <a:t> в ортопедии – замена литых конструкций и напыления на МК. </a:t>
            </a:r>
          </a:p>
        </p:txBody>
      </p:sp>
      <p:pic>
        <p:nvPicPr>
          <p:cNvPr id="14338" name="Picture 2" descr="http://surgicalclinic.ru/uploads/posts/2014-06/thumbs/1401864246_karies2.jpg.pagespeed.ce.eLJV9_LUK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2996951"/>
            <a:ext cx="3578857" cy="175364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estelstom.ru/lib/u/image/shtampovka/2f77ba0d5ce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924944"/>
            <a:ext cx="3941372" cy="2370982"/>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dentaforum.com.tr/rs/media/hz/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4789796"/>
            <a:ext cx="3515396" cy="20359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342"/>
                                        </p:tgtEl>
                                        <p:attrNameLst>
                                          <p:attrName>style.visibility</p:attrName>
                                        </p:attrNameLst>
                                      </p:cBhvr>
                                      <p:to>
                                        <p:strVal val="visible"/>
                                      </p:to>
                                    </p:set>
                                    <p:animEffect transition="in" filter="barn(inVertical)">
                                      <p:cBhvr>
                                        <p:cTn id="7"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32656"/>
            <a:ext cx="9144000" cy="2092881"/>
          </a:xfrm>
          <a:prstGeom prst="rect">
            <a:avLst/>
          </a:prstGeom>
        </p:spPr>
        <p:txBody>
          <a:bodyPr wrap="square">
            <a:spAutoFit/>
          </a:bodyPr>
          <a:lstStyle/>
          <a:p>
            <a:r>
              <a:rPr lang="ru-RU" sz="2800" b="1" cap="all" dirty="0" smtClean="0">
                <a:ln w="9000" cmpd="sng">
                  <a:solidFill>
                    <a:srgbClr val="CC3399"/>
                  </a:solidFill>
                  <a:prstDash val="solid"/>
                </a:ln>
                <a:solidFill>
                  <a:srgbClr val="9933FF"/>
                </a:solidFill>
                <a:effectLst>
                  <a:reflection blurRad="12700" stA="28000" endPos="45000" dist="1000" dir="5400000" sy="-100000" algn="bl" rotWithShape="0"/>
                </a:effectLst>
              </a:rPr>
              <a:t>2003–2005</a:t>
            </a:r>
          </a:p>
          <a:p>
            <a:r>
              <a:rPr lang="ru-RU" b="1" i="1" cap="all" dirty="0" smtClean="0">
                <a:ln w="9000" cmpd="sng">
                  <a:solidFill>
                    <a:srgbClr val="CC3399"/>
                  </a:solidFill>
                  <a:prstDash val="solid"/>
                </a:ln>
                <a:solidFill>
                  <a:srgbClr val="9933FF"/>
                </a:solidFill>
                <a:effectLst>
                  <a:reflection blurRad="12700" stA="28000" endPos="45000" dist="1000" dir="5400000" sy="-100000" algn="bl" rotWithShape="0"/>
                </a:effectLst>
              </a:rPr>
              <a:t>Эти годы характеризуются переделом в политической и экономической сферах, перетеканием «большого»  капитала в частные структуры. </a:t>
            </a:r>
          </a:p>
          <a:p>
            <a:r>
              <a:rPr lang="ru-RU" sz="2400" i="1" dirty="0" smtClean="0"/>
              <a:t>Отделения банков появлялись, как грибы, кредиты выдавались повсеместно, в любой валюте и даже без залога.</a:t>
            </a:r>
            <a:endParaRPr lang="ru-RU" sz="2400" dirty="0"/>
          </a:p>
        </p:txBody>
      </p:sp>
      <p:pic>
        <p:nvPicPr>
          <p:cNvPr id="19458" name="Picture 2" descr="http://im6-tub-ru.yandex.net/i?id=188693521-13-72&amp;n=21">
            <a:hlinkClick r:id="rId2"/>
          </p:cNvPr>
          <p:cNvPicPr>
            <a:picLocks noChangeAspect="1" noChangeArrowheads="1"/>
          </p:cNvPicPr>
          <p:nvPr/>
        </p:nvPicPr>
        <p:blipFill>
          <a:blip r:embed="rId3"/>
          <a:srcRect/>
          <a:stretch>
            <a:fillRect/>
          </a:stretch>
        </p:blipFill>
        <p:spPr bwMode="auto">
          <a:xfrm>
            <a:off x="3635896" y="4176371"/>
            <a:ext cx="2664296" cy="2664296"/>
          </a:xfrm>
          <a:prstGeom prst="rect">
            <a:avLst/>
          </a:prstGeom>
          <a:noFill/>
        </p:spPr>
      </p:pic>
      <p:pic>
        <p:nvPicPr>
          <p:cNvPr id="15362" name="Picture 2" descr="http://creditonline-24.ru/wp-content/uploads/2014/03/wpid-532b0a59325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2395195"/>
            <a:ext cx="3810000" cy="1781176"/>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im8-tub-ru.yandex.net/i?id=401425761-47-72&amp;n=21">
            <a:hlinkClick r:id="rId2"/>
          </p:cNvPr>
          <p:cNvPicPr>
            <a:picLocks noChangeAspect="1" noChangeArrowheads="1"/>
          </p:cNvPicPr>
          <p:nvPr/>
        </p:nvPicPr>
        <p:blipFill>
          <a:blip r:embed="rId5"/>
          <a:srcRect/>
          <a:stretch>
            <a:fillRect/>
          </a:stretch>
        </p:blipFill>
        <p:spPr bwMode="auto">
          <a:xfrm>
            <a:off x="6718159" y="4204241"/>
            <a:ext cx="2132880" cy="1425290"/>
          </a:xfrm>
          <a:prstGeom prst="rect">
            <a:avLst/>
          </a:prstGeom>
          <a:noFill/>
        </p:spPr>
      </p:pic>
      <p:pic>
        <p:nvPicPr>
          <p:cNvPr id="15364" name="Picture 4" descr="http://iserum.ru/wp-admin/admin-ajax.php?action=wps-wpimage&amp;id=aHR0cDovL2pldHRlLnJ1L3dwLWNvbnRlbnQvdXBsb2Fkcy8yMDE1LzAzL3N0b2l0LWxpLWJyYXQta3JlZGl0LXYtMjAxNS1nb2R1LmpwZ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122" y="2340717"/>
            <a:ext cx="3591790" cy="26938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 y="4869160"/>
            <a:ext cx="8748465" cy="1477328"/>
          </a:xfrm>
          <a:prstGeom prst="rect">
            <a:avLst/>
          </a:prstGeom>
        </p:spPr>
        <p:txBody>
          <a:bodyPr wrap="square">
            <a:spAutoFit/>
          </a:bodyPr>
          <a:lstStyle/>
          <a:p>
            <a:r>
              <a:rPr lang="ru-RU" b="1" dirty="0" smtClean="0"/>
              <a:t>Рост платежеспособного спроса был нивелирован ростом цен на стоматологические услуги, что привело к «фиксации» рынка на другой, более высокой ценовой отметке при неизменных объемах (т. е. обороты частных стоматологий остались прежними, но чистый доход существенно уменьшился). </a:t>
            </a:r>
          </a:p>
        </p:txBody>
      </p:sp>
      <p:pic>
        <p:nvPicPr>
          <p:cNvPr id="18434" name="Picture 2" descr="http://i012.radikal.ru/1012/8f/6e91276f63dd.gif">
            <a:hlinkClick r:id="rId2"/>
          </p:cNvPr>
          <p:cNvPicPr>
            <a:picLocks noChangeAspect="1" noChangeArrowheads="1"/>
          </p:cNvPicPr>
          <p:nvPr/>
        </p:nvPicPr>
        <p:blipFill>
          <a:blip r:embed="rId3"/>
          <a:srcRect/>
          <a:stretch>
            <a:fillRect/>
          </a:stretch>
        </p:blipFill>
        <p:spPr bwMode="auto">
          <a:xfrm>
            <a:off x="142234" y="620688"/>
            <a:ext cx="5054529" cy="4000504"/>
          </a:xfrm>
          <a:prstGeom prst="rect">
            <a:avLst/>
          </a:prstGeom>
          <a:noFill/>
        </p:spPr>
      </p:pic>
      <p:pic>
        <p:nvPicPr>
          <p:cNvPr id="18436" name="Picture 4" descr="http://oralbiocomplex.ru/d/201860/d/1279175801_7.jpg">
            <a:hlinkClick r:id="rId2"/>
          </p:cNvPr>
          <p:cNvPicPr>
            <a:picLocks noChangeAspect="1" noChangeArrowheads="1"/>
          </p:cNvPicPr>
          <p:nvPr/>
        </p:nvPicPr>
        <p:blipFill>
          <a:blip r:embed="rId4"/>
          <a:srcRect/>
          <a:stretch>
            <a:fillRect/>
          </a:stretch>
        </p:blipFill>
        <p:spPr bwMode="auto">
          <a:xfrm>
            <a:off x="5143504" y="260648"/>
            <a:ext cx="3810000" cy="3857625"/>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3000" y="2780928"/>
            <a:ext cx="8173416" cy="1477328"/>
          </a:xfrm>
          <a:prstGeom prst="rect">
            <a:avLst/>
          </a:prstGeom>
        </p:spPr>
        <p:txBody>
          <a:bodyPr wrap="square">
            <a:spAutoFit/>
          </a:bodyPr>
          <a:lstStyle/>
          <a:p>
            <a:r>
              <a:rPr lang="ru-RU" b="1" dirty="0"/>
              <a:t>На рынке появляется дешевое оборудование из Аргентины, Бразилии и Китая, активно развивается местное производство, а представители европейских фирм предлагают лизинговые программы.</a:t>
            </a:r>
          </a:p>
          <a:p>
            <a:r>
              <a:rPr lang="ru-RU" b="1" dirty="0"/>
              <a:t> </a:t>
            </a:r>
          </a:p>
        </p:txBody>
      </p:sp>
      <p:pic>
        <p:nvPicPr>
          <p:cNvPr id="16386" name="Picture 2" descr="http://gt-nsk.ru/website/globaltrade/template/images/bg/header-hom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00" y="548680"/>
            <a:ext cx="9001000" cy="214309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top55.info/fileadmin/images/top55_news/bk_info_orig_23637_142259348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793" y="4365104"/>
            <a:ext cx="3239852" cy="223549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517004" y="5805264"/>
            <a:ext cx="5375475" cy="923330"/>
          </a:xfrm>
          <a:prstGeom prst="rect">
            <a:avLst/>
          </a:prstGeom>
        </p:spPr>
        <p:txBody>
          <a:bodyPr wrap="square">
            <a:spAutoFit/>
          </a:bodyPr>
          <a:lstStyle/>
          <a:p>
            <a:pPr lvl="0"/>
            <a:r>
              <a:rPr lang="ru-RU" b="1" cap="all" dirty="0">
                <a:ln w="9000" cmpd="sng">
                  <a:solidFill>
                    <a:srgbClr val="00206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39700">
                    <a:schemeClr val="accent3">
                      <a:satMod val="175000"/>
                      <a:alpha val="40000"/>
                    </a:schemeClr>
                  </a:glow>
                  <a:reflection blurRad="12700" stA="28000" endPos="45000" dist="1000" dir="5400000" sy="-100000" algn="bl" rotWithShape="0"/>
                </a:effectLst>
              </a:rPr>
              <a:t>Появляются первые безликие клиники с «нездоровой» ценовой конкуренцией.</a:t>
            </a:r>
          </a:p>
        </p:txBody>
      </p:sp>
      <p:pic>
        <p:nvPicPr>
          <p:cNvPr id="16390" name="Picture 6" descr="http://smallbusiness.ru/upload/iblock/cf8/cf8c361902b2e74550e84d6d50d467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9382" y="3668950"/>
            <a:ext cx="3301553" cy="208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4487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22000">
              <a:schemeClr val="accent3">
                <a:lumMod val="60000"/>
                <a:lumOff val="40000"/>
              </a:schemeClr>
            </a:gs>
            <a:gs pos="84000">
              <a:schemeClr val="accent2">
                <a:lumMod val="40000"/>
                <a:lumOff val="60000"/>
              </a:schemeClr>
            </a:gs>
            <a:gs pos="45000">
              <a:schemeClr val="accent5">
                <a:lumMod val="60000"/>
                <a:lumOff val="4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Прямоугольник 1"/>
          <p:cNvSpPr/>
          <p:nvPr/>
        </p:nvSpPr>
        <p:spPr>
          <a:xfrm>
            <a:off x="980" y="404664"/>
            <a:ext cx="9144000" cy="1661993"/>
          </a:xfrm>
          <a:prstGeom prst="rect">
            <a:avLst/>
          </a:prstGeom>
        </p:spPr>
        <p:txBody>
          <a:bodyPr wrap="square">
            <a:spAutoFit/>
          </a:bodyPr>
          <a:lstStyle/>
          <a:p>
            <a:r>
              <a:rPr lang="ru-RU" b="1" dirty="0" smtClean="0"/>
              <a:t>В то же время рост цен изменил соотношение «цена–качество» стоматологических услуг. </a:t>
            </a:r>
          </a:p>
          <a:p>
            <a:r>
              <a:rPr lang="ru-RU" b="1" dirty="0" smtClean="0"/>
              <a:t>Будучи вынуждены платить за лечение выросшую цену, потребители стали обращать больше внимания на </a:t>
            </a:r>
            <a:r>
              <a:rPr lang="ru-RU" sz="2400" b="1" i="1" dirty="0" smtClean="0">
                <a:ln w="900" cmpd="sng">
                  <a:solidFill>
                    <a:srgbClr val="002060"/>
                  </a:solidFill>
                  <a:prstDash val="solid"/>
                </a:ln>
                <a:solidFill>
                  <a:srgbClr val="FF9900"/>
                </a:solidFill>
                <a:effectLst>
                  <a:innerShdw blurRad="101600" dist="76200" dir="5400000">
                    <a:schemeClr val="accent1">
                      <a:satMod val="190000"/>
                      <a:tint val="100000"/>
                      <a:alpha val="74000"/>
                    </a:schemeClr>
                  </a:innerShdw>
                </a:effectLst>
              </a:rPr>
              <a:t>спектр предлагаемых услуг, качество и уровень сервиса.</a:t>
            </a:r>
            <a:r>
              <a:rPr lang="ru-RU" b="1" dirty="0" smtClean="0">
                <a:ln>
                  <a:solidFill>
                    <a:srgbClr val="002060"/>
                  </a:solidFill>
                </a:ln>
              </a:rPr>
              <a:t> </a:t>
            </a:r>
            <a:endParaRPr lang="ru-RU" b="1" dirty="0">
              <a:ln>
                <a:solidFill>
                  <a:srgbClr val="002060"/>
                </a:solidFill>
              </a:ln>
            </a:endParaRPr>
          </a:p>
        </p:txBody>
      </p:sp>
      <p:pic>
        <p:nvPicPr>
          <p:cNvPr id="17410" name="Picture 2" descr="http://i1.i.ua/prikol/thumb/3/9/623893.jpg">
            <a:hlinkClick r:id="rId2"/>
          </p:cNvPr>
          <p:cNvPicPr>
            <a:picLocks noChangeAspect="1" noChangeArrowheads="1"/>
          </p:cNvPicPr>
          <p:nvPr/>
        </p:nvPicPr>
        <p:blipFill>
          <a:blip r:embed="rId3"/>
          <a:srcRect/>
          <a:stretch>
            <a:fillRect/>
          </a:stretch>
        </p:blipFill>
        <p:spPr bwMode="auto">
          <a:xfrm>
            <a:off x="5004048" y="2780928"/>
            <a:ext cx="3440636" cy="3138970"/>
          </a:xfrm>
          <a:prstGeom prst="rect">
            <a:avLst/>
          </a:prstGeom>
          <a:noFill/>
        </p:spPr>
      </p:pic>
      <p:pic>
        <p:nvPicPr>
          <p:cNvPr id="17412" name="Picture 4" descr="http://forum.ribca.net/ibf_new/uploads/1210071633/gallery_178_2679.jpg">
            <a:hlinkClick r:id="rId2"/>
          </p:cNvPr>
          <p:cNvPicPr>
            <a:picLocks noChangeAspect="1" noChangeArrowheads="1"/>
          </p:cNvPicPr>
          <p:nvPr/>
        </p:nvPicPr>
        <p:blipFill>
          <a:blip r:embed="rId4"/>
          <a:srcRect/>
          <a:stretch>
            <a:fillRect/>
          </a:stretch>
        </p:blipFill>
        <p:spPr bwMode="auto">
          <a:xfrm>
            <a:off x="107504" y="2204864"/>
            <a:ext cx="4714908" cy="3117203"/>
          </a:xfrm>
          <a:prstGeom prst="rect">
            <a:avLst/>
          </a:prstGeom>
          <a:noFill/>
        </p:spPr>
      </p:pic>
    </p:spTree>
  </p:cSld>
  <p:clrMapOvr>
    <a:masterClrMapping/>
  </p:clrMapOvr>
  <p:transition>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692696"/>
            <a:ext cx="9144000" cy="1015663"/>
          </a:xfrm>
          <a:prstGeom prst="rect">
            <a:avLst/>
          </a:prstGeom>
        </p:spPr>
        <p:txBody>
          <a:bodyPr wrap="square">
            <a:spAutoFit/>
          </a:bodyPr>
          <a:lstStyle/>
          <a:p>
            <a:r>
              <a:rPr lang="ru-RU" sz="2000" b="1" dirty="0">
                <a:ln w="1905">
                  <a:solidFill>
                    <a:srgbClr val="CC3399"/>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accent5">
                      <a:satMod val="175000"/>
                      <a:alpha val="40000"/>
                    </a:schemeClr>
                  </a:glow>
                  <a:innerShdw blurRad="69850" dist="43180" dir="5400000">
                    <a:srgbClr val="000000">
                      <a:alpha val="65000"/>
                    </a:srgbClr>
                  </a:innerShdw>
                </a:effectLst>
              </a:rPr>
              <a:t>С одной стороны, все большую роль начинает </a:t>
            </a:r>
            <a:r>
              <a:rPr lang="ru-RU" sz="2000" b="1" dirty="0" smtClean="0">
                <a:ln w="1905">
                  <a:solidFill>
                    <a:srgbClr val="CC3399"/>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accent5">
                      <a:satMod val="175000"/>
                      <a:alpha val="40000"/>
                    </a:schemeClr>
                  </a:glow>
                  <a:innerShdw blurRad="69850" dist="43180" dir="5400000">
                    <a:srgbClr val="000000">
                      <a:alpha val="65000"/>
                    </a:srgbClr>
                  </a:innerShdw>
                </a:effectLst>
              </a:rPr>
              <a:t> играть </a:t>
            </a:r>
            <a:r>
              <a:rPr lang="ru-RU" sz="2000" b="1" dirty="0">
                <a:ln w="1905">
                  <a:solidFill>
                    <a:srgbClr val="CC3399"/>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accent5">
                      <a:satMod val="175000"/>
                      <a:alpha val="40000"/>
                    </a:schemeClr>
                  </a:glow>
                  <a:innerShdw blurRad="69850" dist="43180" dir="5400000">
                    <a:srgbClr val="000000">
                      <a:alpha val="65000"/>
                    </a:srgbClr>
                  </a:innerShdw>
                </a:effectLst>
              </a:rPr>
              <a:t>бренд, и </a:t>
            </a:r>
            <a:r>
              <a:rPr lang="ru-RU" sz="2000" b="1" dirty="0" smtClean="0">
                <a:ln w="1905">
                  <a:solidFill>
                    <a:srgbClr val="CC3399"/>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accent5">
                      <a:satMod val="175000"/>
                      <a:alpha val="40000"/>
                    </a:schemeClr>
                  </a:glow>
                  <a:innerShdw blurRad="69850" dist="43180" dir="5400000">
                    <a:srgbClr val="000000">
                      <a:alpha val="65000"/>
                    </a:srgbClr>
                  </a:innerShdw>
                </a:effectLst>
              </a:rPr>
              <a:t>это предоставило </a:t>
            </a:r>
            <a:r>
              <a:rPr lang="ru-RU" sz="2000" b="1" dirty="0">
                <a:ln w="1905">
                  <a:solidFill>
                    <a:srgbClr val="CC3399"/>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accent5">
                      <a:satMod val="175000"/>
                      <a:alpha val="40000"/>
                    </a:schemeClr>
                  </a:glow>
                  <a:innerShdw blurRad="69850" dist="43180" dir="5400000">
                    <a:srgbClr val="000000">
                      <a:alpha val="65000"/>
                    </a:srgbClr>
                  </a:innerShdw>
                </a:effectLst>
              </a:rPr>
              <a:t>блестящие перспективы крупным сетевым игрокам, которые захватывают все большую долю рынка</a:t>
            </a:r>
            <a:r>
              <a:rPr lang="ru-RU" sz="2000" b="1" dirty="0" smtClean="0">
                <a:ln w="1905">
                  <a:solidFill>
                    <a:srgbClr val="CC3399"/>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accent5">
                      <a:satMod val="175000"/>
                      <a:alpha val="40000"/>
                    </a:schemeClr>
                  </a:glow>
                  <a:innerShdw blurRad="69850" dist="43180" dir="5400000">
                    <a:srgbClr val="000000">
                      <a:alpha val="65000"/>
                    </a:srgbClr>
                  </a:innerShdw>
                </a:effectLst>
              </a:rPr>
              <a:t>.</a:t>
            </a:r>
            <a:endParaRPr lang="ru-RU" sz="2000" b="1" dirty="0">
              <a:ln w="1905">
                <a:solidFill>
                  <a:srgbClr val="CC3399"/>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accent5">
                    <a:satMod val="175000"/>
                    <a:alpha val="40000"/>
                  </a:schemeClr>
                </a:glow>
                <a:innerShdw blurRad="69850" dist="43180" dir="5400000">
                  <a:srgbClr val="000000">
                    <a:alpha val="65000"/>
                  </a:srgbClr>
                </a:innerShdw>
              </a:effectLst>
            </a:endParaRPr>
          </a:p>
        </p:txBody>
      </p:sp>
      <p:sp>
        <p:nvSpPr>
          <p:cNvPr id="3" name="Прямоугольник 2"/>
          <p:cNvSpPr/>
          <p:nvPr/>
        </p:nvSpPr>
        <p:spPr>
          <a:xfrm>
            <a:off x="2555776" y="4365104"/>
            <a:ext cx="6402288" cy="2246769"/>
          </a:xfrm>
          <a:prstGeom prst="rect">
            <a:avLst/>
          </a:prstGeom>
        </p:spPr>
        <p:txBody>
          <a:bodyPr wrap="square">
            <a:spAutoFit/>
          </a:bodyPr>
          <a:lstStyle/>
          <a:p>
            <a:pPr lvl="0"/>
            <a:r>
              <a:rPr lang="ru-RU" sz="2000" b="1" dirty="0">
                <a:ln w="1905">
                  <a:solidFill>
                    <a:srgbClr val="009900"/>
                  </a:solidFill>
                </a:ln>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glow rad="101600">
                    <a:schemeClr val="accent3">
                      <a:satMod val="175000"/>
                      <a:alpha val="40000"/>
                    </a:schemeClr>
                  </a:glow>
                  <a:innerShdw blurRad="69850" dist="43180" dir="5400000">
                    <a:srgbClr val="000000">
                      <a:alpha val="65000"/>
                    </a:srgbClr>
                  </a:innerShdw>
                </a:effectLst>
              </a:rPr>
              <a:t>С другой стороны, новые перспективы появились и у профессионалов, которые, заработав репутацию и клиентскую базу в частной или государственной клинике, легко и с минимальным риском выходят на рынок со своим собственным стоматологическим кабинетом.</a:t>
            </a:r>
          </a:p>
        </p:txBody>
      </p:sp>
      <p:pic>
        <p:nvPicPr>
          <p:cNvPr id="17410" name="Picture 2" descr="http://kupikupon.com.ua/system/attaches/data/97103/original/5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39" y="1728323"/>
            <a:ext cx="5857875" cy="2447926"/>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st.biglion.ru/cfs13/company_photo/88/1b/881b969129753be744e62e6cedf417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84781">
            <a:off x="291953" y="4532061"/>
            <a:ext cx="1944215" cy="1944216"/>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bigbuzzy.ru/f/p/646/676/mainpi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85366">
            <a:off x="5881192" y="2601351"/>
            <a:ext cx="3064990" cy="1738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0446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22000">
              <a:schemeClr val="accent3">
                <a:lumMod val="60000"/>
                <a:lumOff val="40000"/>
              </a:schemeClr>
            </a:gs>
            <a:gs pos="84000">
              <a:schemeClr val="accent2">
                <a:lumMod val="40000"/>
                <a:lumOff val="60000"/>
              </a:schemeClr>
            </a:gs>
            <a:gs pos="45000">
              <a:schemeClr val="accent5">
                <a:lumMod val="60000"/>
                <a:lumOff val="4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Прямоугольник 1"/>
          <p:cNvSpPr/>
          <p:nvPr/>
        </p:nvSpPr>
        <p:spPr>
          <a:xfrm>
            <a:off x="0" y="3000372"/>
            <a:ext cx="9144000" cy="3416320"/>
          </a:xfrm>
          <a:prstGeom prst="rect">
            <a:avLst/>
          </a:prstGeom>
        </p:spPr>
        <p:txBody>
          <a:bodyPr wrap="square">
            <a:spAutoFit/>
          </a:bodyPr>
          <a:lstStyle/>
          <a:p>
            <a:pPr>
              <a:buFont typeface="Wingdings" pitchFamily="2" charset="2"/>
              <a:buChar char="ü"/>
            </a:pPr>
            <a:r>
              <a:rPr lang="ru-RU" b="1" dirty="0" smtClean="0">
                <a:ln>
                  <a:solidFill>
                    <a:schemeClr val="accent2">
                      <a:lumMod val="50000"/>
                    </a:schemeClr>
                  </a:solidFill>
                </a:ln>
                <a:solidFill>
                  <a:srgbClr val="00FFFF"/>
                </a:solidFill>
                <a:latin typeface="Georgia" pitchFamily="18" charset="0"/>
              </a:rPr>
              <a:t>    </a:t>
            </a:r>
            <a:r>
              <a:rPr lang="ru-RU" sz="2400" b="1" dirty="0" smtClean="0">
                <a:ln w="12700">
                  <a:solidFill>
                    <a:schemeClr val="accent2">
                      <a:lumMod val="50000"/>
                    </a:schemeClr>
                  </a:solidFill>
                  <a:prstDash val="solid"/>
                </a:ln>
                <a:solidFill>
                  <a:srgbClr val="00FFFF"/>
                </a:solidFill>
                <a:effectLst>
                  <a:glow rad="101600">
                    <a:schemeClr val="accent3">
                      <a:satMod val="175000"/>
                      <a:alpha val="40000"/>
                    </a:schemeClr>
                  </a:glow>
                  <a:outerShdw blurRad="41275" dist="20320" dir="1800000" algn="tl" rotWithShape="0">
                    <a:srgbClr val="000000">
                      <a:alpha val="40000"/>
                    </a:srgbClr>
                  </a:outerShdw>
                </a:effectLst>
                <a:latin typeface="Georgia" pitchFamily="18" charset="0"/>
              </a:rPr>
              <a:t>наивные представления о частной стоматологии как о некоем Клондайке, </a:t>
            </a:r>
          </a:p>
          <a:p>
            <a:pPr>
              <a:buFont typeface="Wingdings" pitchFamily="2" charset="2"/>
              <a:buChar char="ü"/>
            </a:pPr>
            <a:r>
              <a:rPr lang="ru-RU" sz="2400" b="1" dirty="0" smtClean="0">
                <a:ln w="12700">
                  <a:solidFill>
                    <a:schemeClr val="accent2">
                      <a:lumMod val="50000"/>
                    </a:schemeClr>
                  </a:solidFill>
                  <a:prstDash val="solid"/>
                </a:ln>
                <a:solidFill>
                  <a:srgbClr val="33CC33"/>
                </a:solidFill>
                <a:effectLst>
                  <a:glow rad="101600">
                    <a:schemeClr val="accent3">
                      <a:satMod val="175000"/>
                      <a:alpha val="40000"/>
                    </a:schemeClr>
                  </a:glow>
                  <a:outerShdw blurRad="41275" dist="20320" dir="1800000" algn="tl" rotWithShape="0">
                    <a:srgbClr val="000000">
                      <a:alpha val="40000"/>
                    </a:srgbClr>
                  </a:outerShdw>
                </a:effectLst>
                <a:latin typeface="Georgia" pitchFamily="18" charset="0"/>
              </a:rPr>
              <a:t>    неправильный выбор помещения для размещения клиники, </a:t>
            </a:r>
          </a:p>
          <a:p>
            <a:pPr>
              <a:buFont typeface="Wingdings" pitchFamily="2" charset="2"/>
              <a:buChar char="ü"/>
            </a:pPr>
            <a:r>
              <a:rPr lang="ru-RU" sz="2400" b="1" dirty="0" smtClean="0">
                <a:ln w="12700">
                  <a:solidFill>
                    <a:schemeClr val="accent2">
                      <a:lumMod val="50000"/>
                    </a:schemeClr>
                  </a:solidFill>
                  <a:prstDash val="solid"/>
                </a:ln>
                <a:solidFill>
                  <a:srgbClr val="9933FF"/>
                </a:solidFill>
                <a:effectLst>
                  <a:glow rad="101600">
                    <a:schemeClr val="accent3">
                      <a:satMod val="175000"/>
                      <a:alpha val="40000"/>
                    </a:schemeClr>
                  </a:glow>
                  <a:outerShdw blurRad="41275" dist="20320" dir="1800000" algn="tl" rotWithShape="0">
                    <a:srgbClr val="000000">
                      <a:alpha val="40000"/>
                    </a:srgbClr>
                  </a:outerShdw>
                </a:effectLst>
                <a:latin typeface="Georgia" pitchFamily="18" charset="0"/>
              </a:rPr>
              <a:t>    неудачное зонирование,</a:t>
            </a:r>
          </a:p>
          <a:p>
            <a:pPr>
              <a:buFont typeface="Wingdings" pitchFamily="2" charset="2"/>
              <a:buChar char="ü"/>
            </a:pPr>
            <a:r>
              <a:rPr lang="ru-RU" sz="2400" b="1" dirty="0" smtClean="0">
                <a:ln w="12700">
                  <a:solidFill>
                    <a:schemeClr val="accent2">
                      <a:lumMod val="50000"/>
                    </a:schemeClr>
                  </a:solidFill>
                  <a:prstDash val="solid"/>
                </a:ln>
                <a:solidFill>
                  <a:srgbClr val="3399FF"/>
                </a:solidFill>
                <a:effectLst>
                  <a:glow rad="101600">
                    <a:schemeClr val="accent3">
                      <a:satMod val="175000"/>
                      <a:alpha val="40000"/>
                    </a:schemeClr>
                  </a:glow>
                  <a:outerShdw blurRad="41275" dist="20320" dir="1800000" algn="tl" rotWithShape="0">
                    <a:srgbClr val="000000">
                      <a:alpha val="40000"/>
                    </a:srgbClr>
                  </a:outerShdw>
                </a:effectLst>
                <a:latin typeface="Georgia" pitchFamily="18" charset="0"/>
              </a:rPr>
              <a:t>    неумение просчитывать стратегию бизнеса,</a:t>
            </a:r>
          </a:p>
          <a:p>
            <a:pPr>
              <a:buFont typeface="Wingdings" pitchFamily="2" charset="2"/>
              <a:buChar char="ü"/>
            </a:pPr>
            <a:r>
              <a:rPr lang="ru-RU" sz="2400" b="1" dirty="0" smtClean="0">
                <a:ln w="12700">
                  <a:solidFill>
                    <a:schemeClr val="accent2">
                      <a:lumMod val="50000"/>
                    </a:schemeClr>
                  </a:solidFill>
                  <a:prstDash val="solid"/>
                </a:ln>
                <a:solidFill>
                  <a:srgbClr val="00FFFF"/>
                </a:solidFill>
                <a:effectLst>
                  <a:glow rad="101600">
                    <a:schemeClr val="accent3">
                      <a:satMod val="175000"/>
                      <a:alpha val="40000"/>
                    </a:schemeClr>
                  </a:glow>
                  <a:outerShdw blurRad="41275" dist="20320" dir="1800000" algn="tl" rotWithShape="0">
                    <a:srgbClr val="000000">
                      <a:alpha val="40000"/>
                    </a:srgbClr>
                  </a:outerShdw>
                </a:effectLst>
                <a:latin typeface="Georgia" pitchFamily="18" charset="0"/>
              </a:rPr>
              <a:t>    найти приоритетные направления(изюминки),</a:t>
            </a:r>
          </a:p>
          <a:p>
            <a:pPr>
              <a:buFont typeface="Wingdings" pitchFamily="2" charset="2"/>
              <a:buChar char="ü"/>
            </a:pPr>
            <a:r>
              <a:rPr lang="ru-RU" sz="2400" b="1" dirty="0" smtClean="0">
                <a:ln w="12700">
                  <a:solidFill>
                    <a:schemeClr val="accent2">
                      <a:lumMod val="50000"/>
                    </a:schemeClr>
                  </a:solidFill>
                  <a:prstDash val="solid"/>
                </a:ln>
                <a:solidFill>
                  <a:srgbClr val="FF3300"/>
                </a:solidFill>
                <a:effectLst>
                  <a:glow rad="101600">
                    <a:schemeClr val="accent3">
                      <a:satMod val="175000"/>
                      <a:alpha val="40000"/>
                    </a:schemeClr>
                  </a:glow>
                  <a:outerShdw blurRad="41275" dist="20320" dir="1800000" algn="tl" rotWithShape="0">
                    <a:srgbClr val="000000">
                      <a:alpha val="40000"/>
                    </a:srgbClr>
                  </a:outerShdw>
                </a:effectLst>
                <a:latin typeface="Georgia" pitchFamily="18" charset="0"/>
              </a:rPr>
              <a:t>    наладить управление неуправляемыми, казалось бы, специалистами,</a:t>
            </a:r>
          </a:p>
        </p:txBody>
      </p:sp>
      <p:sp>
        <p:nvSpPr>
          <p:cNvPr id="3" name="Прямоугольник 2"/>
          <p:cNvSpPr/>
          <p:nvPr/>
        </p:nvSpPr>
        <p:spPr>
          <a:xfrm>
            <a:off x="4543400" y="260648"/>
            <a:ext cx="4572000" cy="2862322"/>
          </a:xfrm>
          <a:prstGeom prst="rect">
            <a:avLst/>
          </a:prstGeom>
        </p:spPr>
        <p:txBody>
          <a:bodyPr>
            <a:spAutoFit/>
          </a:bodyPr>
          <a:lstStyle/>
          <a:p>
            <a:pPr algn="ctr"/>
            <a:r>
              <a:rPr lang="ru-RU" sz="2000" b="1" i="1" dirty="0" smtClean="0">
                <a:latin typeface="Georgia" pitchFamily="18" charset="0"/>
              </a:rPr>
              <a:t>Причина разорения проста – дилетантство: </a:t>
            </a:r>
          </a:p>
          <a:p>
            <a:pPr algn="ctr"/>
            <a:r>
              <a:rPr lang="ru-RU" sz="2000" b="1" i="1" dirty="0" smtClean="0">
                <a:latin typeface="Georgia" pitchFamily="18" charset="0"/>
              </a:rPr>
              <a:t>выстроить клиентский сервис не просто.</a:t>
            </a:r>
          </a:p>
          <a:p>
            <a:pPr algn="ctr"/>
            <a:r>
              <a:rPr lang="ru-RU" sz="2000" b="1" i="1" dirty="0" smtClean="0">
                <a:latin typeface="Georgia" pitchFamily="18" charset="0"/>
              </a:rPr>
              <a:t> Именно по причине своей специфичности</a:t>
            </a:r>
          </a:p>
          <a:p>
            <a:pPr algn="ctr"/>
            <a:r>
              <a:rPr lang="ru-RU" sz="2000" b="1" i="1" dirty="0" smtClean="0">
                <a:latin typeface="Georgia" pitchFamily="18" charset="0"/>
              </a:rPr>
              <a:t> стоматологический бизнес до сих пор остается «бизнесом для своих»</a:t>
            </a:r>
            <a:endParaRPr lang="ru-RU" sz="2000" b="1" i="1" dirty="0"/>
          </a:p>
        </p:txBody>
      </p:sp>
      <p:pic>
        <p:nvPicPr>
          <p:cNvPr id="53250" name="Picture 2" descr="http://www.dentalnetwork.gr/images/products/acanto/acanto_01.jpg"/>
          <p:cNvPicPr>
            <a:picLocks noChangeAspect="1" noChangeArrowheads="1"/>
          </p:cNvPicPr>
          <p:nvPr/>
        </p:nvPicPr>
        <p:blipFill>
          <a:blip r:embed="rId2"/>
          <a:srcRect/>
          <a:stretch>
            <a:fillRect/>
          </a:stretch>
        </p:blipFill>
        <p:spPr bwMode="auto">
          <a:xfrm>
            <a:off x="251520" y="151693"/>
            <a:ext cx="4056610" cy="2971277"/>
          </a:xfrm>
          <a:prstGeom prst="rect">
            <a:avLst/>
          </a:prstGeom>
          <a:noFill/>
        </p:spPr>
      </p:pic>
    </p:spTree>
  </p:cSld>
  <p:clrMapOvr>
    <a:masterClrMapping/>
  </p:clrMapOvr>
  <p:transition>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lide(fromBottom)">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slide(fromBottom)">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slide(fromBottom)">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slide(fromBottom)">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slide(fromBottom)">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slide(fromBottom)">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t1.stpulscen.ru/images/product/039/969/493_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664" y="3641970"/>
            <a:ext cx="4248472" cy="316511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0" y="260648"/>
            <a:ext cx="9144000" cy="3139321"/>
          </a:xfrm>
          <a:prstGeom prst="rect">
            <a:avLst/>
          </a:prstGeom>
        </p:spPr>
        <p:txBody>
          <a:bodyPr wrap="square">
            <a:spAutoFit/>
          </a:bodyPr>
          <a:lstStyle/>
          <a:p>
            <a:pPr algn="ctr"/>
            <a:r>
              <a:rPr lang="ru-RU" b="1" cap="all" dirty="0" smtClean="0">
                <a:ln w="9000" cmpd="sng">
                  <a:solidFill>
                    <a:srgbClr val="0099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39700">
                    <a:schemeClr val="accent3">
                      <a:satMod val="175000"/>
                      <a:alpha val="40000"/>
                    </a:schemeClr>
                  </a:glow>
                  <a:reflection blurRad="12700" stA="28000" endPos="45000" dist="1000" dir="5400000" sy="-100000" algn="bl" rotWithShape="0"/>
                </a:effectLst>
              </a:rPr>
              <a:t>Количество частных стоматологических практик стремительно растет. </a:t>
            </a:r>
          </a:p>
          <a:p>
            <a:r>
              <a:rPr lang="ru-RU" b="1" dirty="0" smtClean="0"/>
              <a:t>Их владельцы зачастую эксплуатируют факт, что платежеспособные клиенты (которых пока хватает всем) не разбираются в классе стоматологического оборудования, а больше обращают внимание на внешние атрибуты и начинают экономить на основных средствах, в первую очередь на оборудовании.</a:t>
            </a:r>
          </a:p>
          <a:p>
            <a:r>
              <a:rPr lang="ru-RU" b="1" dirty="0" smtClean="0"/>
              <a:t> В оказываемых услугах предпочтение отдается дорогостоящим, но не требующим больших финансовых вложений: отбеливание, ортодонтические брекет - системы, имплантация недорогими системами.</a:t>
            </a:r>
          </a:p>
        </p:txBody>
      </p:sp>
      <p:pic>
        <p:nvPicPr>
          <p:cNvPr id="12292" name="Picture 4" descr="http://storage.storytut.ru/uploads/2014/10/17/f12b93a6650d70af9c2efe400c881280b4f359c4-feed.jpg?14135564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140968"/>
            <a:ext cx="4176464" cy="3135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0341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http://www.dallasnews.com/incoming/20120423-istock_000017238563medium.jpg.ece/BINARY/original/iStock_000017238563Medium.jpg">
            <a:hlinkClick r:id="rId2"/>
          </p:cNvPr>
          <p:cNvPicPr>
            <a:picLocks noChangeAspect="1" noChangeArrowheads="1"/>
          </p:cNvPicPr>
          <p:nvPr/>
        </p:nvPicPr>
        <p:blipFill>
          <a:blip r:embed="rId3"/>
          <a:srcRect/>
          <a:stretch>
            <a:fillRect/>
          </a:stretch>
        </p:blipFill>
        <p:spPr bwMode="auto">
          <a:xfrm>
            <a:off x="4716016" y="586214"/>
            <a:ext cx="4291365" cy="2857520"/>
          </a:xfrm>
          <a:prstGeom prst="rect">
            <a:avLst/>
          </a:prstGeom>
          <a:noFill/>
        </p:spPr>
      </p:pic>
      <p:sp>
        <p:nvSpPr>
          <p:cNvPr id="4" name="Прямоугольник 3"/>
          <p:cNvSpPr/>
          <p:nvPr/>
        </p:nvSpPr>
        <p:spPr>
          <a:xfrm>
            <a:off x="107504" y="260648"/>
            <a:ext cx="5184576" cy="1754326"/>
          </a:xfrm>
          <a:prstGeom prst="rect">
            <a:avLst/>
          </a:prstGeom>
        </p:spPr>
        <p:txBody>
          <a:bodyPr wrap="square">
            <a:spAutoFit/>
          </a:bodyPr>
          <a:lstStyle/>
          <a:p>
            <a:r>
              <a:rPr lang="ru-RU" b="1" dirty="0" smtClean="0">
                <a:ln w="1905">
                  <a:solidFill>
                    <a:srgbClr val="002060"/>
                  </a:solidFill>
                </a:ln>
                <a:solidFill>
                  <a:srgbClr val="3333CC"/>
                </a:solidFill>
                <a:effectLst>
                  <a:innerShdw blurRad="69850" dist="43180" dir="5400000">
                    <a:srgbClr val="000000">
                      <a:alpha val="65000"/>
                    </a:srgbClr>
                  </a:innerShdw>
                </a:effectLst>
              </a:rPr>
              <a:t>Малочисленные учебные центры, которые были ориентированы на поликлинических врачей, не обеспечивают подготовку специалистов с учетом современных тенденций. </a:t>
            </a:r>
          </a:p>
          <a:p>
            <a:endParaRPr lang="ru-RU" b="1" dirty="0">
              <a:ln w="1905">
                <a:solidFill>
                  <a:srgbClr val="002060"/>
                </a:solidFill>
              </a:ln>
              <a:solidFill>
                <a:srgbClr val="3333CC"/>
              </a:solidFill>
              <a:effectLst>
                <a:innerShdw blurRad="69850" dist="43180" dir="5400000">
                  <a:srgbClr val="000000">
                    <a:alpha val="65000"/>
                  </a:srgbClr>
                </a:innerShdw>
              </a:effectLst>
            </a:endParaRPr>
          </a:p>
        </p:txBody>
      </p:sp>
      <p:sp>
        <p:nvSpPr>
          <p:cNvPr id="3" name="Прямоугольник 2"/>
          <p:cNvSpPr/>
          <p:nvPr/>
        </p:nvSpPr>
        <p:spPr>
          <a:xfrm>
            <a:off x="193325" y="3933056"/>
            <a:ext cx="7166268" cy="2492990"/>
          </a:xfrm>
          <a:prstGeom prst="rect">
            <a:avLst/>
          </a:prstGeom>
        </p:spPr>
        <p:txBody>
          <a:bodyPr wrap="square">
            <a:spAutoFit/>
          </a:bodyPr>
          <a:lstStyle/>
          <a:p>
            <a:pPr lvl="0"/>
            <a:r>
              <a:rPr lang="ru-RU" b="1" dirty="0">
                <a:ln w="1905">
                  <a:solidFill>
                    <a:srgbClr val="002060"/>
                  </a:solidFill>
                </a:ln>
                <a:solidFill>
                  <a:srgbClr val="3333CC"/>
                </a:solidFill>
                <a:effectLst>
                  <a:innerShdw blurRad="69850" dist="43180" dir="5400000">
                    <a:srgbClr val="000000">
                      <a:alpha val="65000"/>
                    </a:srgbClr>
                  </a:innerShdw>
                </a:effectLst>
              </a:rPr>
              <a:t>Во вновь образуемых клиниках начинает сказываться дефицит кадров и высоких технологий.</a:t>
            </a:r>
          </a:p>
          <a:p>
            <a:pPr lvl="0"/>
            <a:r>
              <a:rPr lang="ru-RU" b="1" dirty="0">
                <a:ln w="1905">
                  <a:solidFill>
                    <a:srgbClr val="002060"/>
                  </a:solidFill>
                </a:ln>
                <a:solidFill>
                  <a:srgbClr val="3333CC"/>
                </a:solidFill>
                <a:effectLst>
                  <a:innerShdw blurRad="69850" dist="43180" dir="5400000">
                    <a:srgbClr val="000000">
                      <a:alpha val="65000"/>
                    </a:srgbClr>
                  </a:innerShdw>
                </a:effectLst>
              </a:rPr>
              <a:t> </a:t>
            </a:r>
            <a:r>
              <a:rPr lang="ru-RU" sz="2400" b="1" dirty="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Из клиники в клинику ездят авторитетные и высокооплачиваемые</a:t>
            </a:r>
          </a:p>
          <a:p>
            <a:pPr lvl="0"/>
            <a:r>
              <a:rPr lang="ru-RU" sz="2400" b="1" dirty="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специалисты ортодонты и имплантологи со своим дорогостоящим оборудованием и материалами.</a:t>
            </a:r>
          </a:p>
        </p:txBody>
      </p:sp>
      <p:pic>
        <p:nvPicPr>
          <p:cNvPr id="13314" name="Picture 2" descr="http://tolyatti.dorus.ru/photos/1283328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3541" y="1716442"/>
            <a:ext cx="2972918" cy="22296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dissolv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accent3">
                <a:lumMod val="60000"/>
                <a:lumOff val="40000"/>
              </a:schemeClr>
            </a:gs>
            <a:gs pos="84000">
              <a:schemeClr val="accent2">
                <a:lumMod val="40000"/>
                <a:lumOff val="60000"/>
              </a:schemeClr>
            </a:gs>
            <a:gs pos="45000">
              <a:schemeClr val="accent5">
                <a:lumMod val="60000"/>
                <a:lumOff val="4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Прямоугольник 1"/>
          <p:cNvSpPr/>
          <p:nvPr/>
        </p:nvSpPr>
        <p:spPr>
          <a:xfrm>
            <a:off x="-20719" y="332656"/>
            <a:ext cx="9144000" cy="1569660"/>
          </a:xfrm>
          <a:prstGeom prst="rect">
            <a:avLst/>
          </a:prstGeom>
        </p:spPr>
        <p:txBody>
          <a:bodyPr wrap="square">
            <a:spAutoFit/>
          </a:bodyPr>
          <a:lstStyle/>
          <a:p>
            <a:r>
              <a:rPr lang="ru-RU"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2005–2007</a:t>
            </a:r>
          </a:p>
          <a:p>
            <a:r>
              <a:rPr lang="ru-RU" b="1" dirty="0" smtClean="0"/>
              <a:t>На фоне перераспределения рынка торговли и нереально высоких цен на недвижимость </a:t>
            </a:r>
            <a:r>
              <a:rPr lang="ru-RU" sz="28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рынок услуг </a:t>
            </a:r>
            <a:r>
              <a:rPr lang="ru-RU" b="1" dirty="0" smtClean="0"/>
              <a:t>становится все более привлекательным для инвесторов.</a:t>
            </a:r>
          </a:p>
        </p:txBody>
      </p:sp>
      <p:sp>
        <p:nvSpPr>
          <p:cNvPr id="3" name="Прямоугольник 2"/>
          <p:cNvSpPr/>
          <p:nvPr/>
        </p:nvSpPr>
        <p:spPr>
          <a:xfrm>
            <a:off x="107504" y="1902316"/>
            <a:ext cx="3158628" cy="4708981"/>
          </a:xfrm>
          <a:prstGeom prst="rect">
            <a:avLst/>
          </a:prstGeom>
        </p:spPr>
        <p:txBody>
          <a:bodyPr wrap="square">
            <a:spAutoFit/>
          </a:bodyPr>
          <a:lstStyle/>
          <a:p>
            <a:pPr lvl="0"/>
            <a:r>
              <a:rPr lang="ru-RU" sz="2000" b="1" dirty="0">
                <a:ln w="1905">
                  <a:solidFill>
                    <a:schemeClr val="accent6">
                      <a:lumMod val="50000"/>
                    </a:schemeClr>
                  </a:solidFill>
                </a:ln>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 </a:t>
            </a:r>
            <a:r>
              <a:rPr lang="ru-RU" sz="2000" b="1" dirty="0" smtClean="0">
                <a:ln w="1905">
                  <a:solidFill>
                    <a:schemeClr val="accent6">
                      <a:lumMod val="50000"/>
                    </a:schemeClr>
                  </a:solidFill>
                </a:ln>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Стоматологический </a:t>
            </a:r>
            <a:r>
              <a:rPr lang="ru-RU" sz="2000" b="1" dirty="0">
                <a:ln w="1905">
                  <a:solidFill>
                    <a:schemeClr val="accent6">
                      <a:lumMod val="50000"/>
                    </a:schemeClr>
                  </a:solidFill>
                </a:ln>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бизнес, прежде «закрытый» для посторонних участников и более чем на 50 % «теневой», выгодно отличается от других услуг сравнительно небольшими первичными инвестициями, престижностью и предполагаемой стабильностью. </a:t>
            </a:r>
            <a:endParaRPr lang="ru-RU" sz="2000" b="1" dirty="0" smtClean="0">
              <a:ln w="1905">
                <a:solidFill>
                  <a:schemeClr val="accent6">
                    <a:lumMod val="50000"/>
                  </a:schemeClr>
                </a:solidFill>
              </a:ln>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pic>
        <p:nvPicPr>
          <p:cNvPr id="19458" name="Picture 2" descr="http://www.collolibero.it/wp-content/uploads/2012/11/Fotolia_45263348_Subscription_Monthl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1700808"/>
            <a:ext cx="4014298" cy="2669508"/>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doska777.info/upload/normal/kramatorsk-finansovyy_centr_Golden_Time__vklady__investicii__obekty_investirovaniya__4001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290" y="4290592"/>
            <a:ext cx="2857500" cy="2128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diamon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39952" y="3350508"/>
            <a:ext cx="4572000" cy="3323987"/>
          </a:xfrm>
          <a:prstGeom prst="rect">
            <a:avLst/>
          </a:prstGeom>
        </p:spPr>
        <p:txBody>
          <a:bodyPr>
            <a:spAutoFit/>
          </a:bodyPr>
          <a:lstStyle/>
          <a:p>
            <a:pPr lvl="0"/>
            <a:r>
              <a:rPr lang="ru-RU" b="1" dirty="0">
                <a:ln w="1905">
                  <a:solidFill>
                    <a:schemeClr val="accent6">
                      <a:lumMod val="50000"/>
                    </a:schemeClr>
                  </a:solidFill>
                </a:ln>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Многочисленные агентства готового бизнеса после тщательно поверхностного анализа экономистов выделяют стоматологический бизнес в категорию </a:t>
            </a:r>
            <a:r>
              <a:rPr lang="ru-RU" sz="2400" b="1" dirty="0">
                <a:ln w="1905">
                  <a:solidFill>
                    <a:schemeClr val="accent6">
                      <a:lumMod val="50000"/>
                    </a:schemeClr>
                  </a:solidFill>
                </a:ln>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glow rad="139700">
                    <a:schemeClr val="accent3">
                      <a:satMod val="175000"/>
                      <a:alpha val="40000"/>
                    </a:schemeClr>
                  </a:glow>
                  <a:innerShdw blurRad="69850" dist="43180" dir="5400000">
                    <a:srgbClr val="000000">
                      <a:alpha val="65000"/>
                    </a:srgbClr>
                  </a:innerShdw>
                </a:effectLst>
              </a:rPr>
              <a:t>наиболее рентабельного </a:t>
            </a:r>
            <a:r>
              <a:rPr lang="ru-RU" b="1" dirty="0">
                <a:ln w="1905">
                  <a:solidFill>
                    <a:schemeClr val="accent6">
                      <a:lumMod val="50000"/>
                    </a:schemeClr>
                  </a:solidFill>
                </a:ln>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и предлагают купить один из готовых бизнес планов с небольшими стартовыми вложениями и окупаемостью за один год. </a:t>
            </a:r>
          </a:p>
        </p:txBody>
      </p:sp>
      <p:pic>
        <p:nvPicPr>
          <p:cNvPr id="18434" name="Picture 2" descr="http://dent911.ru/almanakh/almanakh-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213" y="383176"/>
            <a:ext cx="4427109" cy="2952328"/>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3.bp.blogspot.com/-N_XYp3eKA78/USsGs_3rnNI/AAAAAAAAAFg/T8O490BjH9M/s320/increasing-sal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933056"/>
            <a:ext cx="3048000" cy="2505076"/>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cs6066.vk.me/u102857632/video/l_dc7e0b5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042274"/>
            <a:ext cx="3048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6826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blip>
          <a:srcRect/>
          <a:stretch>
            <a:fillRect l="-49000" r="-49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4572000" y="1556792"/>
            <a:ext cx="4572000" cy="2031325"/>
          </a:xfrm>
          <a:prstGeom prst="rect">
            <a:avLst/>
          </a:prstGeom>
        </p:spPr>
        <p:txBody>
          <a:bodyPr>
            <a:spAutoFit/>
          </a:bodyPr>
          <a:lstStyle/>
          <a:p>
            <a:r>
              <a:rPr lang="ru-RU" b="1" dirty="0" smtClean="0"/>
              <a:t> </a:t>
            </a:r>
            <a:r>
              <a:rPr lang="ru-RU" b="1" dirty="0"/>
              <a:t>В некоммерческой части бизнес плана описывается, что финансовая успешность также зависит от правильно подобранного помещения и психологически комфортной атмосферы для пациентов, </a:t>
            </a:r>
          </a:p>
        </p:txBody>
      </p:sp>
      <p:sp>
        <p:nvSpPr>
          <p:cNvPr id="3" name="Прямоугольник 2"/>
          <p:cNvSpPr/>
          <p:nvPr/>
        </p:nvSpPr>
        <p:spPr>
          <a:xfrm>
            <a:off x="314638" y="280004"/>
            <a:ext cx="5913546" cy="1200329"/>
          </a:xfrm>
          <a:prstGeom prst="rect">
            <a:avLst/>
          </a:prstGeom>
        </p:spPr>
        <p:txBody>
          <a:bodyPr wrap="square">
            <a:spAutoFit/>
          </a:bodyPr>
          <a:lstStyle/>
          <a:p>
            <a:pPr lvl="0"/>
            <a:r>
              <a:rPr lang="ru-RU" sz="2400" b="1" dirty="0">
                <a:ln w="1905">
                  <a:solidFill>
                    <a:srgbClr val="0099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39700">
                    <a:schemeClr val="accent5">
                      <a:satMod val="175000"/>
                      <a:alpha val="40000"/>
                    </a:schemeClr>
                  </a:glow>
                  <a:innerShdw blurRad="69850" dist="43180" dir="5400000">
                    <a:srgbClr val="000000">
                      <a:alpha val="65000"/>
                    </a:srgbClr>
                  </a:innerShdw>
                </a:effectLst>
              </a:rPr>
              <a:t>Соответственно, чем больше установок, тем рентабельнее и прибыльнее предприятие.</a:t>
            </a:r>
          </a:p>
        </p:txBody>
      </p:sp>
      <p:pic>
        <p:nvPicPr>
          <p:cNvPr id="20482" name="Picture 2" descr="http://stomatologirossii.ru/thumb/J4CJzHdny5TBE7w5ShTXBA/580r450/172935/u-stomatolog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638" y="1700808"/>
            <a:ext cx="3888432" cy="319597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79512" y="5085184"/>
            <a:ext cx="8064896" cy="1200329"/>
          </a:xfrm>
          <a:prstGeom prst="rect">
            <a:avLst/>
          </a:prstGeom>
        </p:spPr>
        <p:txBody>
          <a:bodyPr wrap="square">
            <a:spAutoFit/>
          </a:bodyPr>
          <a:lstStyle/>
          <a:p>
            <a:pPr lvl="0"/>
            <a:r>
              <a:rPr lang="ru-RU" b="1" dirty="0">
                <a:solidFill>
                  <a:prstClr val="black"/>
                </a:solidFill>
              </a:rPr>
              <a:t>а профессиональный аспект нивелируется не возможностью для пациентов объективно оценить качество услуг , оценивая результаты лечения только на уровне «болит–не болит, мешает–не мешает жевать» и т. п.</a:t>
            </a:r>
          </a:p>
        </p:txBody>
      </p:sp>
    </p:spTree>
    <p:extLst>
      <p:ext uri="{BB962C8B-B14F-4D97-AF65-F5344CB8AC3E}">
        <p14:creationId xmlns:p14="http://schemas.microsoft.com/office/powerpoint/2010/main" val="23498381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a:stretch>
        </a:blipFill>
        <a:effectLst/>
      </p:bgPr>
    </p:bg>
    <p:spTree>
      <p:nvGrpSpPr>
        <p:cNvPr id="1" name=""/>
        <p:cNvGrpSpPr/>
        <p:nvPr/>
      </p:nvGrpSpPr>
      <p:grpSpPr>
        <a:xfrm>
          <a:off x="0" y="0"/>
          <a:ext cx="0" cy="0"/>
          <a:chOff x="0" y="0"/>
          <a:chExt cx="0" cy="0"/>
        </a:xfrm>
      </p:grpSpPr>
      <p:pic>
        <p:nvPicPr>
          <p:cNvPr id="16386" name="Picture 2" descr="http://www.greendent.ru/images/com_tienda/products/WOD550UP/woson-wod550u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256" y="3885629"/>
            <a:ext cx="2224692" cy="148312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07504" y="374953"/>
            <a:ext cx="4752528" cy="3477875"/>
          </a:xfrm>
          <a:prstGeom prst="rect">
            <a:avLst/>
          </a:prstGeom>
        </p:spPr>
        <p:txBody>
          <a:bodyPr wrap="square">
            <a:spAutoFit/>
          </a:bodyPr>
          <a:lstStyle/>
          <a:p>
            <a:r>
              <a:rPr lang="ru-RU" sz="2000" b="1" dirty="0"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 результате из «поднебесной» вереницей поплыли контейнеры, набитые стоматологическим оборудованием, с ценами, которые идеально  вписывались в подобные бизнес планы, и за два года открылось немногим меньше стоматологических кабинетов, чем за предшествовавшие десять лет. </a:t>
            </a:r>
          </a:p>
        </p:txBody>
      </p:sp>
      <p:sp>
        <p:nvSpPr>
          <p:cNvPr id="3" name="Прямоугольник 2"/>
          <p:cNvSpPr/>
          <p:nvPr/>
        </p:nvSpPr>
        <p:spPr>
          <a:xfrm>
            <a:off x="1835696" y="4797152"/>
            <a:ext cx="7200800" cy="1938992"/>
          </a:xfrm>
          <a:prstGeom prst="rect">
            <a:avLst/>
          </a:prstGeom>
        </p:spPr>
        <p:txBody>
          <a:bodyPr wrap="square">
            <a:spAutoFit/>
          </a:bodyPr>
          <a:lstStyle/>
          <a:p>
            <a:pPr lvl="0"/>
            <a:r>
              <a:rPr lang="ru-RU" sz="2000" b="1" i="1" dirty="0">
                <a:solidFill>
                  <a:prstClr val="black"/>
                </a:solidFill>
              </a:rPr>
              <a:t>Соответственно уровню оснащения закупались инструменты и материалы – только самое необходимое и только из самого дешевого.</a:t>
            </a:r>
          </a:p>
          <a:p>
            <a:pPr lvl="0"/>
            <a:r>
              <a:rPr lang="ru-RU" sz="2000" b="1" i="1" dirty="0">
                <a:solidFill>
                  <a:prstClr val="black"/>
                </a:solidFill>
              </a:rPr>
              <a:t>Забегая вперед, отметим, что ни через год, ни через два эти клиники не окупились, а некоторые из них даже не начали работать.</a:t>
            </a:r>
          </a:p>
        </p:txBody>
      </p:sp>
      <p:pic>
        <p:nvPicPr>
          <p:cNvPr id="16388" name="Picture 4" descr="http://g03.s.alicdn.com/kf/HTB15CjNHpXXXXX2XVXXq6xXFXXXE/dental-equipment-chinese-advanced-complete-dental-Chai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124653"/>
            <a:ext cx="3960440" cy="39604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9000" r="-49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69776" y="3284984"/>
            <a:ext cx="5976664" cy="3170099"/>
          </a:xfrm>
          <a:prstGeom prst="rect">
            <a:avLst/>
          </a:prstGeom>
        </p:spPr>
        <p:txBody>
          <a:bodyPr wrap="square">
            <a:spAutoFit/>
          </a:bodyPr>
          <a:lstStyle/>
          <a:p>
            <a:r>
              <a:rPr lang="ru-RU" sz="2000" b="1" dirty="0" smtClean="0">
                <a:solidFill>
                  <a:srgbClr val="C00000"/>
                </a:solidFill>
              </a:rPr>
              <a:t>а </a:t>
            </a:r>
            <a:r>
              <a:rPr lang="ru-RU" sz="2000" b="1" dirty="0">
                <a:solidFill>
                  <a:srgbClr val="C00000"/>
                </a:solidFill>
              </a:rPr>
              <a:t>на вертикальном</a:t>
            </a:r>
            <a:r>
              <a:rPr lang="ru-RU" sz="2000" dirty="0"/>
              <a:t> (</a:t>
            </a:r>
            <a:r>
              <a:rPr lang="ru-RU" sz="2000" b="1" i="1" dirty="0">
                <a:ln>
                  <a:solidFill>
                    <a:srgbClr val="002060"/>
                  </a:solidFill>
                </a:ln>
                <a:solidFill>
                  <a:srgbClr val="CC3399"/>
                </a:solidFill>
              </a:rPr>
              <a:t>закупали инновационное оборудование, осваивали новые, признанное в мире высокой стоматологии, технологии, формировали профессиональную команду врачей и инвестировали средства в их обучение</a:t>
            </a:r>
            <a:r>
              <a:rPr lang="ru-RU" sz="2000" dirty="0">
                <a:ln>
                  <a:solidFill>
                    <a:srgbClr val="002060"/>
                  </a:solidFill>
                </a:ln>
                <a:solidFill>
                  <a:srgbClr val="CC3399"/>
                </a:solidFill>
              </a:rPr>
              <a:t>)</a:t>
            </a:r>
            <a:r>
              <a:rPr lang="ru-RU" sz="2000" dirty="0"/>
              <a:t>,</a:t>
            </a:r>
          </a:p>
          <a:p>
            <a:r>
              <a:rPr lang="ru-RU" sz="2000" b="1" i="1" dirty="0">
                <a:solidFill>
                  <a:srgbClr val="CC3399"/>
                </a:solidFill>
              </a:rPr>
              <a:t>что впоследствии позволило им сохранить стабильность в кризисные времена.</a:t>
            </a:r>
          </a:p>
        </p:txBody>
      </p:sp>
      <p:sp>
        <p:nvSpPr>
          <p:cNvPr id="3" name="Прямоугольник 2"/>
          <p:cNvSpPr/>
          <p:nvPr/>
        </p:nvSpPr>
        <p:spPr>
          <a:xfrm>
            <a:off x="269776" y="382013"/>
            <a:ext cx="4572000" cy="2246769"/>
          </a:xfrm>
          <a:prstGeom prst="rect">
            <a:avLst/>
          </a:prstGeom>
        </p:spPr>
        <p:txBody>
          <a:bodyPr>
            <a:spAutoFit/>
          </a:bodyPr>
          <a:lstStyle/>
          <a:p>
            <a:r>
              <a:rPr lang="ru-RU" sz="2000" b="1" dirty="0">
                <a:solidFill>
                  <a:srgbClr val="C00000"/>
                </a:solidFill>
              </a:rPr>
              <a:t>Многие «сильные» и финансово стабильные клиники сконцентрировались не на бесперспективном горизонтальном расширении своего бизнеса (</a:t>
            </a:r>
            <a:r>
              <a:rPr lang="ru-RU" sz="2000" b="1" u="sng" dirty="0">
                <a:solidFill>
                  <a:srgbClr val="C00000"/>
                </a:solidFill>
              </a:rPr>
              <a:t>чем больше кресел, тем доходнее бизнес</a:t>
            </a:r>
            <a:r>
              <a:rPr lang="ru-RU" sz="2000" b="1" dirty="0">
                <a:solidFill>
                  <a:srgbClr val="C00000"/>
                </a:solidFill>
              </a:rPr>
              <a:t>), </a:t>
            </a:r>
            <a:endParaRPr lang="ru-RU" sz="2000" dirty="0"/>
          </a:p>
        </p:txBody>
      </p:sp>
    </p:spTree>
    <p:extLst>
      <p:ext uri="{BB962C8B-B14F-4D97-AF65-F5344CB8AC3E}">
        <p14:creationId xmlns:p14="http://schemas.microsoft.com/office/powerpoint/2010/main" val="16275401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16632"/>
            <a:ext cx="9144000" cy="2554545"/>
          </a:xfrm>
          <a:prstGeom prst="rect">
            <a:avLst/>
          </a:prstGeom>
        </p:spPr>
        <p:txBody>
          <a:bodyPr wrap="square">
            <a:spAutoFit/>
          </a:bodyPr>
          <a:lstStyle/>
          <a:p>
            <a:r>
              <a:rPr lang="ru-RU" sz="2000" b="1" i="1" dirty="0" smtClean="0">
                <a:ln>
                  <a:solidFill>
                    <a:schemeClr val="tx2">
                      <a:lumMod val="75000"/>
                    </a:schemeClr>
                  </a:solidFill>
                </a:ln>
                <a:solidFill>
                  <a:srgbClr val="CC3399"/>
                </a:solidFill>
                <a:effectLst>
                  <a:glow rad="139700">
                    <a:schemeClr val="accent5">
                      <a:satMod val="175000"/>
                      <a:alpha val="40000"/>
                    </a:schemeClr>
                  </a:glow>
                </a:effectLst>
              </a:rPr>
              <a:t>В некоторых спальных районах стоматологических кабинетов стало больше, чем продуктовых лавок, но они слишком разнились по классу. Большинство – серые и безликие, с едва удовлетворительным качеством лечения, рассчитанные на бюджетный средний класс населения, в меньшинстве, но только количественно – «продвинутые» клиники с широким спектром качественных услуг и высокими ценами (примерно 10:1). </a:t>
            </a:r>
          </a:p>
        </p:txBody>
      </p:sp>
      <p:pic>
        <p:nvPicPr>
          <p:cNvPr id="12290" name="Picture 2" descr="http://newsglobus.in.ua/uploads/posts/2011-05/1305632521_konkyrencia.jpg">
            <a:hlinkClick r:id="rId2"/>
          </p:cNvPr>
          <p:cNvPicPr>
            <a:picLocks noChangeAspect="1" noChangeArrowheads="1"/>
          </p:cNvPicPr>
          <p:nvPr/>
        </p:nvPicPr>
        <p:blipFill>
          <a:blip r:embed="rId3"/>
          <a:srcRect/>
          <a:stretch>
            <a:fillRect/>
          </a:stretch>
        </p:blipFill>
        <p:spPr bwMode="auto">
          <a:xfrm>
            <a:off x="2987824" y="4463213"/>
            <a:ext cx="3481630" cy="2202870"/>
          </a:xfrm>
          <a:prstGeom prst="rect">
            <a:avLst/>
          </a:prstGeom>
          <a:noFill/>
        </p:spPr>
      </p:pic>
      <p:pic>
        <p:nvPicPr>
          <p:cNvPr id="12294" name="Picture 6" descr="http://smile-center.com.ua/../images/statti/rpl144.jpg"/>
          <p:cNvPicPr>
            <a:picLocks noChangeAspect="1" noChangeArrowheads="1"/>
          </p:cNvPicPr>
          <p:nvPr/>
        </p:nvPicPr>
        <p:blipFill>
          <a:blip r:embed="rId4"/>
          <a:srcRect/>
          <a:stretch>
            <a:fillRect/>
          </a:stretch>
        </p:blipFill>
        <p:spPr bwMode="auto">
          <a:xfrm>
            <a:off x="5383296" y="3068960"/>
            <a:ext cx="3760704" cy="2357454"/>
          </a:xfrm>
          <a:prstGeom prst="rect">
            <a:avLst/>
          </a:prstGeom>
          <a:noFill/>
        </p:spPr>
      </p:pic>
      <p:sp>
        <p:nvSpPr>
          <p:cNvPr id="3" name="Прямоугольник 2"/>
          <p:cNvSpPr/>
          <p:nvPr/>
        </p:nvSpPr>
        <p:spPr>
          <a:xfrm>
            <a:off x="127721" y="3429000"/>
            <a:ext cx="2860103" cy="2308324"/>
          </a:xfrm>
          <a:prstGeom prst="rect">
            <a:avLst/>
          </a:prstGeom>
        </p:spPr>
        <p:txBody>
          <a:bodyPr wrap="square">
            <a:spAutoFit/>
          </a:bodyPr>
          <a:lstStyle/>
          <a:p>
            <a:pPr lvl="0"/>
            <a:r>
              <a:rPr lang="ru-RU"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39700">
                    <a:schemeClr val="accent6">
                      <a:satMod val="175000"/>
                      <a:alpha val="40000"/>
                    </a:schemeClr>
                  </a:glow>
                  <a:reflection blurRad="12700" stA="28000" endPos="45000" dist="1000" dir="5400000" sy="-100000" algn="bl" rotWithShape="0"/>
                </a:effectLst>
              </a:rPr>
              <a:t>Сформировалась очень жесткая, но вполне здоровая конкуренция среди клиник, сопоставимых по классу.</a:t>
            </a:r>
          </a:p>
        </p:txBody>
      </p:sp>
      <p:pic>
        <p:nvPicPr>
          <p:cNvPr id="17410" name="Picture 2" descr="http://i.penzainform.ru/sales/business/advertisementprint/naruzhnaya_reklama_ot_chastnogo_dizajn-mastera_0006CDBEH/68971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3730" y="2620247"/>
            <a:ext cx="2423780" cy="18178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trips dir="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7139" y="2996952"/>
            <a:ext cx="4888917" cy="3785652"/>
          </a:xfrm>
          <a:prstGeom prst="rect">
            <a:avLst/>
          </a:prstGeom>
        </p:spPr>
        <p:txBody>
          <a:bodyPr wrap="square">
            <a:spAutoFit/>
          </a:bodyPr>
          <a:lstStyle/>
          <a:p>
            <a:pPr lvl="0"/>
            <a:r>
              <a:rPr lang="ru-RU" sz="2000" b="1" dirty="0"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Активно внедряемые в прогрессирующих клиниках высокие технологии привели к необходимости регулярного посещения стоматологами специализированных мероприятий (выставок, конгрессов, симпозиумов и пр.), в т. ч. за рубежом, и обучения собственного персонала, «охота за головами» начала терять свою актуальность.</a:t>
            </a:r>
            <a:endParaRPr lang="ru-RU" sz="2000" b="1" dirty="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8434" name="Picture 2" descr="http://dentalworld.ru/upload/news/vistavka_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39" y="107950"/>
            <a:ext cx="4132833" cy="2753501"/>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files.kormed.ru/www/page/seminary-i-treningi/informatsiya-po-vyezdnym-seminaram-i-konferentsiyam/20110214-20110216/20141211-103333-02-800x5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12079"/>
            <a:ext cx="3988817" cy="2652564"/>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www.pvldent.ru/accel/content/pic/752_stom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2527" y="3212976"/>
            <a:ext cx="3975969" cy="2981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2626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22000">
              <a:schemeClr val="accent3">
                <a:lumMod val="60000"/>
                <a:lumOff val="40000"/>
              </a:schemeClr>
            </a:gs>
            <a:gs pos="84000">
              <a:schemeClr val="accent2">
                <a:lumMod val="40000"/>
                <a:lumOff val="60000"/>
              </a:schemeClr>
            </a:gs>
            <a:gs pos="45000">
              <a:schemeClr val="accent5">
                <a:lumMod val="60000"/>
                <a:lumOff val="4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Прямоугольник 1"/>
          <p:cNvSpPr/>
          <p:nvPr/>
        </p:nvSpPr>
        <p:spPr>
          <a:xfrm>
            <a:off x="107504" y="404664"/>
            <a:ext cx="9144000" cy="3293209"/>
          </a:xfrm>
          <a:prstGeom prst="rect">
            <a:avLst/>
          </a:prstGeom>
        </p:spPr>
        <p:txBody>
          <a:bodyPr wrap="square">
            <a:spAutoFit/>
          </a:bodyPr>
          <a:lstStyle/>
          <a:p>
            <a:r>
              <a:rPr lang="ru-RU"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2008–2009</a:t>
            </a:r>
          </a:p>
          <a:p>
            <a:r>
              <a:rPr lang="ru-RU" sz="2000" b="1" i="1" dirty="0" smtClean="0"/>
              <a:t>Кризисные явления в банковской сфере начали проявляться во второй половине 2008 года привело к резкому  снижению количества платежеспособных пациентов на фоне общей нестабильности </a:t>
            </a:r>
          </a:p>
          <a:p>
            <a:r>
              <a:rPr lang="ru-RU" sz="2400" b="1" dirty="0"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 стоматологический бизнес кризис пришел не так стремительно, и большинство руководителей с запозданием осознали, что так, как было раньше, уже не будет, и надо как то выживать.</a:t>
            </a:r>
          </a:p>
        </p:txBody>
      </p:sp>
      <p:pic>
        <p:nvPicPr>
          <p:cNvPr id="10242" name="Picture 2" descr="http://www.gipernn.ru/files/609/650/_obj/32_650609/50b21d314d0cb.jpg"/>
          <p:cNvPicPr>
            <a:picLocks noChangeAspect="1" noChangeArrowheads="1"/>
          </p:cNvPicPr>
          <p:nvPr/>
        </p:nvPicPr>
        <p:blipFill>
          <a:blip r:embed="rId2"/>
          <a:srcRect/>
          <a:stretch>
            <a:fillRect/>
          </a:stretch>
        </p:blipFill>
        <p:spPr bwMode="auto">
          <a:xfrm>
            <a:off x="3083657" y="4437112"/>
            <a:ext cx="3072341" cy="2304256"/>
          </a:xfrm>
          <a:prstGeom prst="rect">
            <a:avLst/>
          </a:prstGeom>
          <a:noFill/>
        </p:spPr>
      </p:pic>
      <p:pic>
        <p:nvPicPr>
          <p:cNvPr id="4" name="Picture 2" descr="http://zubki.ucoz.com/stod3.JPG">
            <a:hlinkClick r:id="rId3"/>
          </p:cNvPr>
          <p:cNvPicPr>
            <a:picLocks noChangeAspect="1" noChangeArrowheads="1"/>
          </p:cNvPicPr>
          <p:nvPr/>
        </p:nvPicPr>
        <p:blipFill>
          <a:blip r:embed="rId4"/>
          <a:srcRect/>
          <a:stretch>
            <a:fillRect/>
          </a:stretch>
        </p:blipFill>
        <p:spPr bwMode="auto">
          <a:xfrm>
            <a:off x="571513" y="3789040"/>
            <a:ext cx="2500298" cy="1978909"/>
          </a:xfrm>
          <a:prstGeom prst="rect">
            <a:avLst/>
          </a:prstGeom>
          <a:noFill/>
        </p:spPr>
      </p:pic>
    </p:spTree>
  </p:cSld>
  <p:clrMapOvr>
    <a:masterClrMapping/>
  </p:clrMapOvr>
  <p:transition>
    <p:wheel spokes="8"/>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928934"/>
            <a:ext cx="5286380" cy="3477875"/>
          </a:xfrm>
          <a:prstGeom prst="rect">
            <a:avLst/>
          </a:prstGeom>
        </p:spPr>
        <p:txBody>
          <a:bodyPr wrap="square">
            <a:spAutoFit/>
          </a:bodyPr>
          <a:lstStyle/>
          <a:p>
            <a:r>
              <a:rPr lang="ru-RU" sz="2800" b="1" dirty="0" smtClean="0">
                <a:solidFill>
                  <a:srgbClr val="9933FF"/>
                </a:solidFill>
                <a:effectLst>
                  <a:glow rad="101600">
                    <a:schemeClr val="accent5">
                      <a:satMod val="175000"/>
                      <a:alpha val="40000"/>
                    </a:schemeClr>
                  </a:glow>
                </a:effectLst>
              </a:rPr>
              <a:t>Стоматология</a:t>
            </a:r>
            <a:r>
              <a:rPr lang="ru-RU" sz="2400" b="1" dirty="0" smtClean="0"/>
              <a:t> как бизнес выигрышно смотрится  на фоне большинства прочих медицинских услуг, в первую очередь из-за особенностей спроса: пациенты чаще обращаются именно к стоматологам (по отношению с другим специалистам).</a:t>
            </a:r>
            <a:r>
              <a:rPr lang="ru-RU" dirty="0" smtClean="0"/>
              <a:t> </a:t>
            </a:r>
            <a:endParaRPr lang="ru-RU" dirty="0"/>
          </a:p>
        </p:txBody>
      </p:sp>
      <p:pic>
        <p:nvPicPr>
          <p:cNvPr id="2050" name="Picture 2" descr="http://news-day.com.ua/news-view-6564.jpg">
            <a:hlinkClick r:id="rId2"/>
          </p:cNvPr>
          <p:cNvPicPr>
            <a:picLocks noChangeAspect="1" noChangeArrowheads="1"/>
          </p:cNvPicPr>
          <p:nvPr/>
        </p:nvPicPr>
        <p:blipFill>
          <a:blip r:embed="rId3"/>
          <a:srcRect/>
          <a:stretch>
            <a:fillRect/>
          </a:stretch>
        </p:blipFill>
        <p:spPr bwMode="auto">
          <a:xfrm>
            <a:off x="5143504" y="3714751"/>
            <a:ext cx="4000496" cy="3200397"/>
          </a:xfrm>
          <a:prstGeom prst="rect">
            <a:avLst/>
          </a:prstGeom>
          <a:noFill/>
        </p:spPr>
      </p:pic>
      <p:pic>
        <p:nvPicPr>
          <p:cNvPr id="2052" name="Picture 4" descr="http://static.norma.uz/gazeta_NTV/N_43/%D0%BD%D0%B0%20%D1%80%D0%B0%D0%B1%D0%BE%D1%82%D1%83.jpg">
            <a:hlinkClick r:id="rId2"/>
          </p:cNvPr>
          <p:cNvPicPr>
            <a:picLocks noChangeAspect="1" noChangeArrowheads="1"/>
          </p:cNvPicPr>
          <p:nvPr/>
        </p:nvPicPr>
        <p:blipFill>
          <a:blip r:embed="rId4"/>
          <a:srcRect/>
          <a:stretch>
            <a:fillRect/>
          </a:stretch>
        </p:blipFill>
        <p:spPr bwMode="auto">
          <a:xfrm>
            <a:off x="642910" y="0"/>
            <a:ext cx="4357686" cy="2881030"/>
          </a:xfrm>
          <a:prstGeom prst="rect">
            <a:avLst/>
          </a:prstGeom>
          <a:noFill/>
        </p:spPr>
      </p:pic>
      <p:pic>
        <p:nvPicPr>
          <p:cNvPr id="48130" name="Picture 2" descr="http://files.netall.ru/content/gnn/image/nnews/422014_norm.jpg"/>
          <p:cNvPicPr>
            <a:picLocks noChangeAspect="1" noChangeArrowheads="1"/>
          </p:cNvPicPr>
          <p:nvPr/>
        </p:nvPicPr>
        <p:blipFill>
          <a:blip r:embed="rId5"/>
          <a:srcRect/>
          <a:stretch>
            <a:fillRect/>
          </a:stretch>
        </p:blipFill>
        <p:spPr bwMode="auto">
          <a:xfrm>
            <a:off x="5357817" y="928670"/>
            <a:ext cx="3048021" cy="2286016"/>
          </a:xfrm>
          <a:prstGeom prst="rect">
            <a:avLst/>
          </a:prstGeom>
          <a:noFill/>
        </p:spPr>
      </p:pic>
    </p:spTree>
  </p:cSld>
  <p:clrMapOvr>
    <a:masterClrMapping/>
  </p:clrMapOvr>
  <p:transition>
    <p:wipe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692696"/>
            <a:ext cx="5184576"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2000" b="1" spc="50" dirty="0">
                <a:ln w="11430"/>
                <a:solidFill>
                  <a:srgbClr val="9933FF"/>
                </a:solidFill>
                <a:effectLst>
                  <a:outerShdw blurRad="76200" dist="50800" dir="5400000" algn="tl" rotWithShape="0">
                    <a:srgbClr val="000000">
                      <a:alpha val="65000"/>
                    </a:srgbClr>
                  </a:outerShdw>
                </a:effectLst>
              </a:rPr>
              <a:t>Вот тут все и встало «на свои места»: сначала опустели клиники </a:t>
            </a:r>
            <a:r>
              <a:rPr lang="ru-RU" sz="2000" b="1" spc="50" dirty="0" smtClean="0">
                <a:ln w="11430"/>
                <a:solidFill>
                  <a:srgbClr val="9933FF"/>
                </a:solidFill>
                <a:effectLst>
                  <a:outerShdw blurRad="76200" dist="50800" dir="5400000" algn="tl" rotWithShape="0">
                    <a:srgbClr val="000000">
                      <a:alpha val="65000"/>
                    </a:srgbClr>
                  </a:outerShdw>
                </a:effectLst>
              </a:rPr>
              <a:t>бизнес проектов </a:t>
            </a:r>
            <a:r>
              <a:rPr lang="ru-RU" sz="2000" b="1" spc="50" dirty="0">
                <a:ln w="11430"/>
                <a:solidFill>
                  <a:srgbClr val="9933FF"/>
                </a:solidFill>
                <a:effectLst>
                  <a:outerShdw blurRad="76200" dist="50800" dir="5400000" algn="tl" rotWithShape="0">
                    <a:srgbClr val="000000">
                      <a:alpha val="65000"/>
                    </a:srgbClr>
                  </a:outerShdw>
                </a:effectLst>
              </a:rPr>
              <a:t>и филиалы сетевиков, потом многие частные кабинеты «прикрылись до лучших времен», поскольку принимать по 2–3 человека в день стало нерентабельно</a:t>
            </a:r>
            <a:r>
              <a:rPr lang="ru-RU" sz="2000" b="1" spc="50" dirty="0" smtClean="0">
                <a:ln w="11430"/>
                <a:solidFill>
                  <a:srgbClr val="9933FF"/>
                </a:solidFill>
                <a:effectLst>
                  <a:outerShdw blurRad="76200" dist="50800" dir="5400000" algn="tl" rotWithShape="0">
                    <a:srgbClr val="000000">
                      <a:alpha val="65000"/>
                    </a:srgbClr>
                  </a:outerShdw>
                </a:effectLst>
              </a:rPr>
              <a:t>.</a:t>
            </a:r>
            <a:endParaRPr lang="ru-RU" sz="2000" b="1" spc="50" dirty="0">
              <a:ln w="11430"/>
              <a:solidFill>
                <a:srgbClr val="9933FF"/>
              </a:solidFill>
              <a:effectLst>
                <a:outerShdw blurRad="76200" dist="50800" dir="5400000" algn="tl" rotWithShape="0">
                  <a:srgbClr val="000000">
                    <a:alpha val="65000"/>
                  </a:srgbClr>
                </a:outerShdw>
              </a:effectLst>
            </a:endParaRPr>
          </a:p>
        </p:txBody>
      </p:sp>
      <p:sp>
        <p:nvSpPr>
          <p:cNvPr id="3" name="Прямоугольник 2"/>
          <p:cNvSpPr/>
          <p:nvPr/>
        </p:nvSpPr>
        <p:spPr>
          <a:xfrm>
            <a:off x="3779912" y="4437112"/>
            <a:ext cx="4968552" cy="1754326"/>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lvl="0" algn="ctr"/>
            <a:r>
              <a:rPr lang="ru-RU" b="1" cap="all" dirty="0">
                <a:ln w="0">
                  <a:solidFill>
                    <a:srgbClr val="002060"/>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Газеты запестрели объявлениями о продаже стоматологических клиник и оборудования, демонтированного с арендных площадей</a:t>
            </a:r>
            <a:r>
              <a:rPr lang="ru-RU"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p>
        </p:txBody>
      </p:sp>
      <p:pic>
        <p:nvPicPr>
          <p:cNvPr id="19458" name="Picture 2" descr="http://cnd.afy.ru/files/pbb/max/c/c3/c32c67d1e5bf0bf1342ca1e5c827eb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523" y="1196752"/>
            <a:ext cx="3786458" cy="2429645"/>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vologda.dbroo.ru/images/adverts/351/42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424230"/>
            <a:ext cx="3336305" cy="2502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1925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4857752" cy="6740307"/>
          </a:xfrm>
          <a:prstGeom prst="rect">
            <a:avLst/>
          </a:prstGeom>
        </p:spPr>
        <p:txBody>
          <a:bodyPr wrap="square">
            <a:spAutoFit/>
          </a:bodyPr>
          <a:lstStyle/>
          <a:p>
            <a:r>
              <a:rPr lang="ru-RU" b="1" dirty="0" smtClean="0">
                <a:ln>
                  <a:solidFill>
                    <a:srgbClr val="9933FF"/>
                  </a:solidFill>
                </a:ln>
                <a:solidFill>
                  <a:srgbClr val="C00000"/>
                </a:solidFill>
              </a:rPr>
              <a:t>В лучшем положении оказались клиники, где работа была поставлена прежде всего, как в лечебном учреждении, т. е. были налажены диспансерный учет и механизмы «удержания» пациентов (плановые профилактические осмотры, дисконтные и семейные программы).</a:t>
            </a:r>
          </a:p>
          <a:p>
            <a:r>
              <a:rPr lang="ru-RU" b="1" dirty="0" smtClean="0"/>
              <a:t> </a:t>
            </a:r>
            <a:r>
              <a:rPr lang="ru-RU" b="1" dirty="0" smtClean="0">
                <a:ln>
                  <a:solidFill>
                    <a:schemeClr val="accent6">
                      <a:lumMod val="75000"/>
                    </a:schemeClr>
                  </a:solidFill>
                </a:ln>
                <a:solidFill>
                  <a:schemeClr val="accent6">
                    <a:lumMod val="50000"/>
                  </a:schemeClr>
                </a:solidFill>
              </a:rPr>
              <a:t>Многие из них тоже запаниковали и предприняли шаги ошибочной стратегии выживания, такие как: отказ от покупки нового оборудования и качественных материалов, «замораживание» программ обучения и снижение заработной платы персонала, сокращение штата, снижение цен</a:t>
            </a:r>
          </a:p>
          <a:p>
            <a:r>
              <a:rPr lang="ru-RU" b="1" dirty="0" smtClean="0">
                <a:ln>
                  <a:solidFill>
                    <a:schemeClr val="accent6">
                      <a:lumMod val="75000"/>
                    </a:schemeClr>
                  </a:solidFill>
                </a:ln>
                <a:solidFill>
                  <a:schemeClr val="accent6">
                    <a:lumMod val="50000"/>
                  </a:schemeClr>
                </a:solidFill>
              </a:rPr>
              <a:t>на услуги. </a:t>
            </a:r>
            <a:r>
              <a:rPr lang="ru-RU" b="1" dirty="0" smtClean="0"/>
              <a:t>В результате: «тяжелая» моральная атмосфера в коллективе, потеря репутации у постоянных пациентов, а привлечение другого, бюджетного контингента весьма сомнительно.</a:t>
            </a:r>
            <a:endParaRPr lang="ru-RU" b="1" dirty="0"/>
          </a:p>
        </p:txBody>
      </p:sp>
      <p:pic>
        <p:nvPicPr>
          <p:cNvPr id="9218" name="Picture 2" descr="http://katalog-e1.narod.ru/mikstas_dispanser.jpg"/>
          <p:cNvPicPr>
            <a:picLocks noChangeAspect="1" noChangeArrowheads="1"/>
          </p:cNvPicPr>
          <p:nvPr/>
        </p:nvPicPr>
        <p:blipFill>
          <a:blip r:embed="rId2"/>
          <a:srcRect/>
          <a:stretch>
            <a:fillRect/>
          </a:stretch>
        </p:blipFill>
        <p:spPr bwMode="auto">
          <a:xfrm>
            <a:off x="4857752" y="214290"/>
            <a:ext cx="4000496" cy="6357982"/>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0" y="0"/>
            <a:ext cx="9144000" cy="4770537"/>
          </a:xfrm>
          <a:prstGeom prst="rect">
            <a:avLst/>
          </a:prstGeom>
        </p:spPr>
        <p:txBody>
          <a:bodyPr wrap="square">
            <a:spAutoFit/>
          </a:bodyPr>
          <a:lstStyle/>
          <a:p>
            <a:r>
              <a:rPr lang="ru-RU" sz="2000" b="1" dirty="0" smtClean="0">
                <a:solidFill>
                  <a:srgbClr val="9933FF"/>
                </a:solidFill>
              </a:rPr>
              <a:t>Экономический кризис не уменьшил количество пациентов с кариесом зубов и его осложнениями. </a:t>
            </a:r>
          </a:p>
          <a:p>
            <a:r>
              <a:rPr lang="ru-RU" b="1" dirty="0" smtClean="0"/>
              <a:t>Пациенты все равно всегда будут нуждаться в качественных стоматологических услугах, тяжелее соглашаясь на дорогостоящие варианты лечения, кроме того, становясь более «капризными» – все просят чеки, гарантии, требуют сертификаты на материалы, интересуются квалификацией докторов. </a:t>
            </a:r>
          </a:p>
          <a:p>
            <a:r>
              <a:rPr lang="ru-RU" b="1" dirty="0" smtClean="0"/>
              <a:t>В каждой клинике есть свои основные конкурентные преимущества: </a:t>
            </a:r>
          </a:p>
          <a:p>
            <a:pPr>
              <a:buFont typeface="Wingdings" pitchFamily="2" charset="2"/>
              <a:buChar char="ü"/>
            </a:pPr>
            <a:r>
              <a:rPr lang="ru-RU" sz="2400" b="1" i="1" dirty="0" smtClean="0">
                <a:solidFill>
                  <a:srgbClr val="9933FF"/>
                </a:solidFill>
              </a:rPr>
              <a:t>  материальное оснащение,</a:t>
            </a:r>
          </a:p>
          <a:p>
            <a:pPr>
              <a:buFont typeface="Wingdings" pitchFamily="2" charset="2"/>
              <a:buChar char="ü"/>
            </a:pPr>
            <a:r>
              <a:rPr lang="ru-RU" sz="2400" b="1" i="1" dirty="0" smtClean="0">
                <a:solidFill>
                  <a:srgbClr val="9933FF"/>
                </a:solidFill>
              </a:rPr>
              <a:t>  качество лечения, </a:t>
            </a:r>
          </a:p>
          <a:p>
            <a:pPr>
              <a:buFont typeface="Wingdings" pitchFamily="2" charset="2"/>
              <a:buChar char="ü"/>
            </a:pPr>
            <a:r>
              <a:rPr lang="ru-RU" sz="2400" b="1" i="1" dirty="0" smtClean="0">
                <a:solidFill>
                  <a:srgbClr val="9933FF"/>
                </a:solidFill>
              </a:rPr>
              <a:t>  профессиональный коллектив, </a:t>
            </a:r>
          </a:p>
          <a:p>
            <a:pPr>
              <a:buFont typeface="Wingdings" pitchFamily="2" charset="2"/>
              <a:buChar char="ü"/>
            </a:pPr>
            <a:r>
              <a:rPr lang="ru-RU" sz="2400" b="1" i="1" dirty="0" smtClean="0">
                <a:solidFill>
                  <a:srgbClr val="9933FF"/>
                </a:solidFill>
              </a:rPr>
              <a:t>  сервис и культура работы персонала,</a:t>
            </a:r>
          </a:p>
          <a:p>
            <a:r>
              <a:rPr lang="ru-RU" sz="2400" b="1" i="1" dirty="0" smtClean="0">
                <a:solidFill>
                  <a:srgbClr val="CC3399"/>
                </a:solidFill>
              </a:rPr>
              <a:t>являющиеся базовыми ценностями любой клиники. </a:t>
            </a:r>
          </a:p>
          <a:p>
            <a:r>
              <a:rPr lang="ru-RU" b="1" dirty="0" smtClean="0"/>
              <a:t>От того, насколько они развиты и какие из них преобладают в клинике, зависит ее успех.</a:t>
            </a:r>
            <a:endParaRPr lang="ru-RU" b="1" dirty="0"/>
          </a:p>
        </p:txBody>
      </p:sp>
      <p:pic>
        <p:nvPicPr>
          <p:cNvPr id="8194" name="Picture 2" descr="http://www.infotaganrog.ru/images/stories/catalog/0084/0084004.jpg">
            <a:hlinkClick r:id="rId3"/>
          </p:cNvPr>
          <p:cNvPicPr>
            <a:picLocks noChangeAspect="1" noChangeArrowheads="1"/>
          </p:cNvPicPr>
          <p:nvPr/>
        </p:nvPicPr>
        <p:blipFill>
          <a:blip r:embed="rId4"/>
          <a:srcRect/>
          <a:stretch>
            <a:fillRect/>
          </a:stretch>
        </p:blipFill>
        <p:spPr bwMode="auto">
          <a:xfrm>
            <a:off x="2428860" y="4445697"/>
            <a:ext cx="3571900" cy="2412303"/>
          </a:xfrm>
          <a:prstGeom prst="rect">
            <a:avLst/>
          </a:prstGeom>
          <a:noFill/>
        </p:spPr>
      </p:pic>
    </p:spTree>
  </p:cSld>
  <p:clrMapOvr>
    <a:masterClrMapping/>
  </p:clrMapOvr>
  <p:transition>
    <p:pull dir="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833" y="404664"/>
            <a:ext cx="9144000" cy="3908762"/>
          </a:xfrm>
          <a:prstGeom prst="rect">
            <a:avLst/>
          </a:prstGeom>
        </p:spPr>
        <p:txBody>
          <a:bodyPr wrap="square">
            <a:spAutoFit/>
          </a:bodyPr>
          <a:lstStyle/>
          <a:p>
            <a:r>
              <a:rPr lang="ru-RU"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2010 – н.в</a:t>
            </a:r>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p>
          <a:p>
            <a:r>
              <a:rPr lang="ru-RU" sz="2400" b="1" dirty="0" smtClean="0">
                <a:ln>
                  <a:solidFill>
                    <a:srgbClr val="002060"/>
                  </a:solidFill>
                </a:ln>
                <a:solidFill>
                  <a:srgbClr val="CC3399"/>
                </a:solidFill>
              </a:rPr>
              <a:t>Опыт последних лет красочно показывает, что времена быстрого и сверхприбыльного вхождения в рынок без возвратно ушли, одним интерьером и звучной рекламой никого уже не удивишь. </a:t>
            </a:r>
          </a:p>
          <a:p>
            <a:r>
              <a:rPr lang="ru-RU" sz="2000" b="1" dirty="0"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Платежеспособные клиенты стали информированными и требовательными, а успешность любого бизнеса, тем более такого специфичного и профессионального, как стоматологический, теперь на прямую зависит от баланса уровня материального обеспечения, качества услуг, сервиса и корректных цен.</a:t>
            </a:r>
            <a:endParaRPr lang="ru-RU" sz="2000" b="1" dirty="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0244" name="Picture 4" descr="http://placevisor.com/uploads/images/business/000010877/alfa-klinik-moskva-ul-voroncovskie-prudy-d-31351383599.jpg"/>
          <p:cNvPicPr>
            <a:picLocks noChangeAspect="1" noChangeArrowheads="1"/>
          </p:cNvPicPr>
          <p:nvPr/>
        </p:nvPicPr>
        <p:blipFill>
          <a:blip r:embed="rId2"/>
          <a:srcRect/>
          <a:stretch>
            <a:fillRect/>
          </a:stretch>
        </p:blipFill>
        <p:spPr bwMode="auto">
          <a:xfrm>
            <a:off x="3779912" y="4437112"/>
            <a:ext cx="3119459" cy="2339594"/>
          </a:xfrm>
          <a:prstGeom prst="rect">
            <a:avLst/>
          </a:prstGeom>
          <a:noFill/>
        </p:spPr>
      </p:pic>
      <p:pic>
        <p:nvPicPr>
          <p:cNvPr id="10246" name="Picture 6" descr="http://www.kleos.ru/img/user_photo/recepciya_premier.jpg"/>
          <p:cNvPicPr>
            <a:picLocks noChangeAspect="1" noChangeArrowheads="1"/>
          </p:cNvPicPr>
          <p:nvPr/>
        </p:nvPicPr>
        <p:blipFill>
          <a:blip r:embed="rId3"/>
          <a:srcRect/>
          <a:stretch>
            <a:fillRect/>
          </a:stretch>
        </p:blipFill>
        <p:spPr bwMode="auto">
          <a:xfrm>
            <a:off x="539552" y="4227464"/>
            <a:ext cx="2768192" cy="2214554"/>
          </a:xfrm>
          <a:prstGeom prst="rect">
            <a:avLst/>
          </a:prstGeom>
          <a:noFill/>
        </p:spPr>
      </p:pic>
    </p:spTree>
  </p:cSld>
  <p:clrMapOvr>
    <a:masterClrMapping/>
  </p:clrMapOvr>
  <p:transition>
    <p:dissolv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22000">
              <a:schemeClr val="accent3">
                <a:lumMod val="60000"/>
                <a:lumOff val="40000"/>
              </a:schemeClr>
            </a:gs>
            <a:gs pos="84000">
              <a:schemeClr val="accent2">
                <a:lumMod val="40000"/>
                <a:lumOff val="60000"/>
              </a:schemeClr>
            </a:gs>
            <a:gs pos="45000">
              <a:schemeClr val="accent5">
                <a:lumMod val="60000"/>
                <a:lumOff val="4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Прямоугольник 1"/>
          <p:cNvSpPr/>
          <p:nvPr/>
        </p:nvSpPr>
        <p:spPr>
          <a:xfrm>
            <a:off x="0" y="265395"/>
            <a:ext cx="9144000" cy="3877985"/>
          </a:xfrm>
          <a:prstGeom prst="rect">
            <a:avLst/>
          </a:prstGeom>
        </p:spPr>
        <p:txBody>
          <a:bodyPr wrap="square">
            <a:spAutoFit/>
          </a:bodyPr>
          <a:lstStyle/>
          <a:p>
            <a:pPr algn="ctr"/>
            <a:r>
              <a:rPr lang="ru-RU" b="1" i="1" dirty="0" smtClean="0">
                <a:solidFill>
                  <a:schemeClr val="tx2"/>
                </a:solidFill>
              </a:rPr>
              <a:t>Также важно учитывать, что в настоящее время рентабельное стоматологическое учреждение можно создать только при условии:</a:t>
            </a:r>
          </a:p>
          <a:p>
            <a:r>
              <a:rPr lang="ru-RU" sz="2400" b="1" dirty="0" smtClean="0">
                <a:ln w="10541" cmpd="sng">
                  <a:solidFill>
                    <a:schemeClr val="accent1">
                      <a:shade val="88000"/>
                      <a:satMod val="110000"/>
                    </a:schemeClr>
                  </a:solidFill>
                  <a:prstDash val="solid"/>
                </a:ln>
                <a:solidFill>
                  <a:srgbClr val="CC3399"/>
                </a:solidFill>
              </a:rPr>
              <a:t>• предварительной детальной и профессиональной разработки его проекта;</a:t>
            </a:r>
          </a:p>
          <a:p>
            <a:r>
              <a:rPr lang="ru-RU" sz="2400" b="1" dirty="0" smtClean="0">
                <a:ln w="10541" cmpd="sng">
                  <a:solidFill>
                    <a:schemeClr val="accent1">
                      <a:shade val="88000"/>
                      <a:satMod val="110000"/>
                    </a:schemeClr>
                  </a:solidFill>
                  <a:prstDash val="solid"/>
                </a:ln>
                <a:solidFill>
                  <a:srgbClr val="9933FF"/>
                </a:solidFill>
              </a:rPr>
              <a:t>• грамотного подбора оборудования с учетом современных тенденций;</a:t>
            </a:r>
          </a:p>
          <a:p>
            <a:r>
              <a:rPr lang="ru-RU" sz="2400" b="1" dirty="0" smtClean="0">
                <a:ln w="10541" cmpd="sng">
                  <a:solidFill>
                    <a:schemeClr val="accent1">
                      <a:shade val="88000"/>
                      <a:satMod val="110000"/>
                    </a:schemeClr>
                  </a:solidFill>
                  <a:prstDash val="solid"/>
                </a:ln>
                <a:solidFill>
                  <a:srgbClr val="92D050"/>
                </a:solidFill>
                <a:effectLst>
                  <a:glow rad="101600">
                    <a:schemeClr val="accent6">
                      <a:satMod val="175000"/>
                      <a:alpha val="40000"/>
                    </a:schemeClr>
                  </a:glow>
                </a:effectLst>
              </a:rPr>
              <a:t>• нахождения изюминок в ассортименте услуг;</a:t>
            </a:r>
          </a:p>
          <a:p>
            <a:r>
              <a:rPr lang="ru-RU" sz="2400" b="1" dirty="0" smtClean="0">
                <a:ln w="10541" cmpd="sng">
                  <a:solidFill>
                    <a:schemeClr val="accent1">
                      <a:shade val="88000"/>
                      <a:satMod val="110000"/>
                    </a:schemeClr>
                  </a:solidFill>
                  <a:prstDash val="solid"/>
                </a:ln>
                <a:solidFill>
                  <a:srgbClr val="009900"/>
                </a:solidFill>
              </a:rPr>
              <a:t>• создания особой эмоциональной атмосферы клиентоориентированного сервиса, которую нельзя было бы скопировать.</a:t>
            </a:r>
          </a:p>
        </p:txBody>
      </p:sp>
      <p:pic>
        <p:nvPicPr>
          <p:cNvPr id="8196" name="Picture 4" descr="http://www.edkar.ru/galery/_edkar/foto/_.jpg"/>
          <p:cNvPicPr>
            <a:picLocks noChangeAspect="1" noChangeArrowheads="1"/>
          </p:cNvPicPr>
          <p:nvPr/>
        </p:nvPicPr>
        <p:blipFill>
          <a:blip r:embed="rId2" cstate="print"/>
          <a:srcRect/>
          <a:stretch>
            <a:fillRect/>
          </a:stretch>
        </p:blipFill>
        <p:spPr bwMode="auto">
          <a:xfrm>
            <a:off x="857224" y="4143380"/>
            <a:ext cx="2825048" cy="2143140"/>
          </a:xfrm>
          <a:prstGeom prst="rect">
            <a:avLst/>
          </a:prstGeom>
          <a:noFill/>
        </p:spPr>
      </p:pic>
      <p:pic>
        <p:nvPicPr>
          <p:cNvPr id="8198" name="Picture 6" descr="http://bonprix-1.ru/images/6-97.jpg">
            <a:hlinkClick r:id="rId3"/>
          </p:cNvPr>
          <p:cNvPicPr>
            <a:picLocks noChangeAspect="1" noChangeArrowheads="1"/>
          </p:cNvPicPr>
          <p:nvPr/>
        </p:nvPicPr>
        <p:blipFill>
          <a:blip r:embed="rId4"/>
          <a:srcRect/>
          <a:stretch>
            <a:fillRect/>
          </a:stretch>
        </p:blipFill>
        <p:spPr bwMode="auto">
          <a:xfrm>
            <a:off x="4643438" y="3929066"/>
            <a:ext cx="3899086" cy="2928934"/>
          </a:xfrm>
          <a:prstGeom prst="rect">
            <a:avLst/>
          </a:prstGeom>
          <a:noFill/>
        </p:spPr>
      </p:pic>
    </p:spTree>
  </p:cSld>
  <p:clrMapOvr>
    <a:masterClrMapping/>
  </p:clrMapOvr>
  <p:transition>
    <p:split orient="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402907"/>
            <a:ext cx="4644008" cy="5970865"/>
          </a:xfrm>
          <a:prstGeom prst="rect">
            <a:avLst/>
          </a:prstGeom>
        </p:spPr>
        <p:txBody>
          <a:bodyPr wrap="square">
            <a:spAutoFit/>
          </a:bodyPr>
          <a:lstStyle/>
          <a:p>
            <a:pPr marL="342900" indent="-342900">
              <a:buAutoNum type="arabicPeriod"/>
            </a:pPr>
            <a:r>
              <a:rPr lang="ru-RU" sz="2800" b="1" dirty="0" smtClean="0">
                <a:ln w="10541" cmpd="sng">
                  <a:solidFill>
                    <a:sysClr val="windowText" lastClr="000000"/>
                  </a:solidFill>
                  <a:prstDash val="solid"/>
                </a:ln>
                <a:solidFill>
                  <a:schemeClr val="accent2">
                    <a:lumMod val="60000"/>
                    <a:lumOff val="40000"/>
                  </a:schemeClr>
                </a:solidFill>
                <a:effectLst>
                  <a:glow rad="101600">
                    <a:schemeClr val="accent6">
                      <a:satMod val="175000"/>
                      <a:alpha val="40000"/>
                    </a:schemeClr>
                  </a:glow>
                </a:effectLst>
              </a:rPr>
              <a:t>Разработка проекта.</a:t>
            </a:r>
            <a:endParaRPr lang="ru-RU" sz="2000" b="1" dirty="0" smtClean="0">
              <a:effectLst>
                <a:glow rad="101600">
                  <a:schemeClr val="accent6">
                    <a:satMod val="175000"/>
                    <a:alpha val="40000"/>
                  </a:schemeClr>
                </a:glow>
              </a:effectLst>
            </a:endParaRPr>
          </a:p>
          <a:p>
            <a:pPr marL="342900" indent="-342900"/>
            <a:r>
              <a:rPr lang="ru-RU" u="sng" dirty="0" smtClean="0"/>
              <a:t>важны следующие моменты:</a:t>
            </a:r>
          </a:p>
          <a:p>
            <a:r>
              <a:rPr lang="ru-RU" sz="2000" b="1" dirty="0" smtClean="0">
                <a:ln w="1905"/>
                <a:solidFill>
                  <a:schemeClr val="tx2"/>
                </a:solidFill>
                <a:effectLst>
                  <a:glow rad="101600">
                    <a:schemeClr val="accent3">
                      <a:satMod val="175000"/>
                      <a:alpha val="40000"/>
                    </a:schemeClr>
                  </a:glow>
                  <a:innerShdw blurRad="69850" dist="43180" dir="5400000">
                    <a:srgbClr val="000000">
                      <a:alpha val="65000"/>
                    </a:srgbClr>
                  </a:innerShdw>
                </a:effectLst>
              </a:rPr>
              <a:t>• правильное позиционирование с учетом места расположения и </a:t>
            </a:r>
            <a:r>
              <a:rPr lang="ru-RU" sz="2000" b="1" dirty="0" smtClean="0">
                <a:ln w="1905"/>
                <a:solidFill>
                  <a:schemeClr val="tx2"/>
                </a:solidFill>
                <a:effectLst>
                  <a:glow rad="101600">
                    <a:schemeClr val="accent5">
                      <a:satMod val="175000"/>
                      <a:alpha val="40000"/>
                    </a:schemeClr>
                  </a:glow>
                  <a:innerShdw blurRad="69850" dist="43180" dir="5400000">
                    <a:srgbClr val="000000">
                      <a:alpha val="65000"/>
                    </a:srgbClr>
                  </a:innerShdw>
                </a:effectLst>
              </a:rPr>
              <a:t>соответствующий выбор дизайна,</a:t>
            </a:r>
            <a:r>
              <a:rPr lang="ru-RU" sz="2000" b="1" dirty="0" smtClean="0">
                <a:ln w="1905"/>
                <a:solidFill>
                  <a:schemeClr val="tx2"/>
                </a:solidFill>
                <a:effectLst>
                  <a:glow rad="101600">
                    <a:schemeClr val="accent3">
                      <a:satMod val="175000"/>
                      <a:alpha val="40000"/>
                    </a:schemeClr>
                  </a:glow>
                  <a:innerShdw blurRad="69850" dist="43180" dir="5400000">
                    <a:srgbClr val="000000">
                      <a:alpha val="65000"/>
                    </a:srgbClr>
                  </a:innerShdw>
                </a:effectLst>
              </a:rPr>
              <a:t> который органично высветит реноме клиники, </a:t>
            </a:r>
            <a:r>
              <a:rPr lang="ru-RU" sz="2000" b="1" dirty="0" smtClean="0">
                <a:ln w="1905"/>
                <a:solidFill>
                  <a:schemeClr val="tx2"/>
                </a:solidFill>
                <a:effectLst>
                  <a:glow rad="101600">
                    <a:schemeClr val="accent6">
                      <a:satMod val="175000"/>
                      <a:alpha val="40000"/>
                    </a:schemeClr>
                  </a:glow>
                  <a:innerShdw blurRad="69850" dist="43180" dir="5400000">
                    <a:srgbClr val="000000">
                      <a:alpha val="65000"/>
                    </a:srgbClr>
                  </a:innerShdw>
                </a:effectLst>
              </a:rPr>
              <a:t>фирменный стиль</a:t>
            </a:r>
            <a:r>
              <a:rPr lang="ru-RU" sz="2000" b="1" dirty="0" smtClean="0">
                <a:ln w="1905"/>
                <a:solidFill>
                  <a:schemeClr val="tx2"/>
                </a:solidFill>
                <a:effectLst>
                  <a:glow rad="101600">
                    <a:schemeClr val="accent3">
                      <a:satMod val="175000"/>
                      <a:alpha val="40000"/>
                    </a:schemeClr>
                  </a:glow>
                  <a:innerShdw blurRad="69850" dist="43180" dir="5400000">
                    <a:srgbClr val="000000">
                      <a:alpha val="65000"/>
                    </a:srgbClr>
                  </a:innerShdw>
                </a:effectLst>
              </a:rPr>
              <a:t>, который будет формировать у будущих</a:t>
            </a:r>
          </a:p>
          <a:p>
            <a:r>
              <a:rPr lang="ru-RU" sz="2000" b="1" dirty="0" smtClean="0">
                <a:ln w="1905"/>
                <a:solidFill>
                  <a:schemeClr val="tx2"/>
                </a:solidFill>
                <a:effectLst>
                  <a:glow rad="101600">
                    <a:schemeClr val="accent3">
                      <a:satMod val="175000"/>
                      <a:alpha val="40000"/>
                    </a:schemeClr>
                  </a:glow>
                  <a:innerShdw blurRad="69850" dist="43180" dir="5400000">
                    <a:srgbClr val="000000">
                      <a:alpha val="65000"/>
                    </a:srgbClr>
                  </a:innerShdw>
                </a:effectLst>
              </a:rPr>
              <a:t>пациентов восприятие клиники, привлекая клиентов и превращая первичных пациентов в постоянных;</a:t>
            </a:r>
          </a:p>
          <a:p>
            <a:r>
              <a:rPr lang="ru-RU" sz="2400" dirty="0" smtClean="0">
                <a:ln>
                  <a:solidFill>
                    <a:srgbClr val="9933FF"/>
                  </a:solidFill>
                </a:ln>
                <a:solidFill>
                  <a:schemeClr val="accent4"/>
                </a:solidFill>
                <a:effectLst>
                  <a:glow rad="139700">
                    <a:schemeClr val="accent5">
                      <a:satMod val="175000"/>
                      <a:alpha val="40000"/>
                    </a:schemeClr>
                  </a:glow>
                </a:effectLst>
              </a:rPr>
              <a:t>• технологическая часть с учетом требований производителей оборудования и норм СанПин.</a:t>
            </a:r>
            <a:endParaRPr lang="ru-RU" sz="2400" dirty="0">
              <a:ln>
                <a:solidFill>
                  <a:srgbClr val="9933FF"/>
                </a:solidFill>
              </a:ln>
              <a:solidFill>
                <a:schemeClr val="accent4"/>
              </a:solidFill>
              <a:effectLst>
                <a:glow rad="139700">
                  <a:schemeClr val="accent5">
                    <a:satMod val="175000"/>
                    <a:alpha val="40000"/>
                  </a:schemeClr>
                </a:glow>
              </a:effectLst>
            </a:endParaRPr>
          </a:p>
        </p:txBody>
      </p:sp>
      <p:pic>
        <p:nvPicPr>
          <p:cNvPr id="1027" name="Picture 3" descr="http://www.32top.ru/image/ru32top/clinics.2260.8596.large.jpg">
            <a:hlinkClick r:id="rId2"/>
          </p:cNvPr>
          <p:cNvPicPr>
            <a:picLocks noChangeAspect="1" noChangeArrowheads="1"/>
          </p:cNvPicPr>
          <p:nvPr/>
        </p:nvPicPr>
        <p:blipFill>
          <a:blip r:embed="rId3"/>
          <a:srcRect/>
          <a:stretch>
            <a:fillRect/>
          </a:stretch>
        </p:blipFill>
        <p:spPr bwMode="auto">
          <a:xfrm>
            <a:off x="4667472" y="3284984"/>
            <a:ext cx="4214272" cy="3165697"/>
          </a:xfrm>
          <a:prstGeom prst="rect">
            <a:avLst/>
          </a:prstGeom>
          <a:noFill/>
        </p:spPr>
      </p:pic>
      <p:pic>
        <p:nvPicPr>
          <p:cNvPr id="4" name="Picture 2" descr="http://www.stakhanov.org.ua/uploads/posts/2010-09/1285194616_stomatologiya.jpg"/>
          <p:cNvPicPr>
            <a:picLocks noChangeAspect="1" noChangeArrowheads="1"/>
          </p:cNvPicPr>
          <p:nvPr/>
        </p:nvPicPr>
        <p:blipFill>
          <a:blip r:embed="rId4"/>
          <a:srcRect/>
          <a:stretch>
            <a:fillRect/>
          </a:stretch>
        </p:blipFill>
        <p:spPr bwMode="auto">
          <a:xfrm>
            <a:off x="4405216" y="214291"/>
            <a:ext cx="4738784" cy="2854670"/>
          </a:xfrm>
          <a:prstGeom prst="rect">
            <a:avLst/>
          </a:prstGeom>
          <a:noFill/>
        </p:spPr>
      </p:pic>
      <p:pic>
        <p:nvPicPr>
          <p:cNvPr id="1026" name="Picture 2" descr="http://arxip.com/resize/object_detail/arxip/d52/d526bc39395fb33442f411b33e40147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214291"/>
            <a:ext cx="7713576" cy="51423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designerhk.com/sites/designerhk.com/files/field-gallery/2013/12004-dental-clinic-1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190" y="768472"/>
            <a:ext cx="8410052" cy="56053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fotohomka.ru/images/Dec/07/3444a6aa79e5dd268353f7dd7c79517e/mini_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6498" y="1157176"/>
            <a:ext cx="6528150" cy="48641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campingmanitoulin.com/uploads/posts/2013-10/1382780940_kabinetv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773" y="908720"/>
            <a:ext cx="8870532" cy="57866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circle(in)">
                                      <p:cBhvr>
                                        <p:cTn id="12" dur="20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barn(inVertical)">
                                      <p:cBhvr>
                                        <p:cTn id="17" dur="5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fade">
                                      <p:cBhvr>
                                        <p:cTn id="22" dur="1000"/>
                                        <p:tgtEl>
                                          <p:spTgt spid="1032"/>
                                        </p:tgtEl>
                                      </p:cBhvr>
                                    </p:animEffect>
                                    <p:anim calcmode="lin" valueType="num">
                                      <p:cBhvr>
                                        <p:cTn id="23" dur="1000" fill="hold"/>
                                        <p:tgtEl>
                                          <p:spTgt spid="1032"/>
                                        </p:tgtEl>
                                        <p:attrNameLst>
                                          <p:attrName>ppt_x</p:attrName>
                                        </p:attrNameLst>
                                      </p:cBhvr>
                                      <p:tavLst>
                                        <p:tav tm="0">
                                          <p:val>
                                            <p:strVal val="#ppt_x"/>
                                          </p:val>
                                        </p:tav>
                                        <p:tav tm="100000">
                                          <p:val>
                                            <p:strVal val="#ppt_x"/>
                                          </p:val>
                                        </p:tav>
                                      </p:tavLst>
                                    </p:anim>
                                    <p:anim calcmode="lin" valueType="num">
                                      <p:cBhvr>
                                        <p:cTn id="24"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579" y="159070"/>
            <a:ext cx="9144000" cy="2492990"/>
          </a:xfrm>
          <a:prstGeom prst="rect">
            <a:avLst/>
          </a:prstGeom>
        </p:spPr>
        <p:txBody>
          <a:bodyPr wrap="square">
            <a:spAutoFit/>
          </a:bodyPr>
          <a:lstStyle/>
          <a:p>
            <a:r>
              <a:rPr lang="ru-RU" b="1" cap="all" dirty="0" smtClean="0">
                <a:ln w="9000" cmpd="sng">
                  <a:solidFill>
                    <a:srgbClr val="7030A0"/>
                  </a:solidFill>
                  <a:prstDash val="solid"/>
                </a:ln>
                <a:solidFill>
                  <a:srgbClr val="9933FF"/>
                </a:solidFill>
                <a:effectLst>
                  <a:reflection blurRad="12700" stA="28000" endPos="45000" dist="1000" dir="5400000" sy="-100000" algn="bl" rotWithShape="0"/>
                </a:effectLst>
              </a:rPr>
              <a:t>2. Выбор оборудования:</a:t>
            </a:r>
          </a:p>
          <a:p>
            <a:r>
              <a:rPr lang="ru-RU" sz="2400" b="1" dirty="0" smtClean="0">
                <a:ln w="1905"/>
                <a:solidFill>
                  <a:srgbClr val="CC3399"/>
                </a:solidFill>
                <a:effectLst>
                  <a:innerShdw blurRad="69850" dist="43180" dir="5400000">
                    <a:srgbClr val="000000">
                      <a:alpha val="65000"/>
                    </a:srgbClr>
                  </a:innerShdw>
                </a:effectLst>
              </a:rPr>
              <a:t>• основное оборудование клиники – это стоматологические установки.</a:t>
            </a:r>
          </a:p>
          <a:p>
            <a:r>
              <a:rPr lang="ru-RU" b="1" i="1" dirty="0" smtClean="0"/>
              <a:t> Они должны гармонично вписываться в общий интерьер клиники, соответствовать габаритам кабинетов с учетом эргономики эксплуатации, иметь современное, интуитивно понятное управление инструментами и при этом быть добротными, иметь качественную сборку.</a:t>
            </a:r>
          </a:p>
        </p:txBody>
      </p:sp>
      <p:pic>
        <p:nvPicPr>
          <p:cNvPr id="18434" name="Picture 2"/>
          <p:cNvPicPr>
            <a:picLocks noChangeAspect="1" noChangeArrowheads="1"/>
          </p:cNvPicPr>
          <p:nvPr/>
        </p:nvPicPr>
        <p:blipFill>
          <a:blip r:embed="rId2"/>
          <a:srcRect/>
          <a:stretch>
            <a:fillRect/>
          </a:stretch>
        </p:blipFill>
        <p:spPr bwMode="auto">
          <a:xfrm>
            <a:off x="214282" y="4214818"/>
            <a:ext cx="4402297" cy="2643182"/>
          </a:xfrm>
          <a:prstGeom prst="rect">
            <a:avLst/>
          </a:prstGeom>
          <a:noFill/>
          <a:ln w="9525">
            <a:noFill/>
            <a:miter lim="800000"/>
            <a:headEnd/>
            <a:tailEnd/>
          </a:ln>
          <a:effectLst/>
        </p:spPr>
      </p:pic>
      <p:pic>
        <p:nvPicPr>
          <p:cNvPr id="7172" name="Picture 4" descr="http://www.regard.com.ua/files/imagecache/product_full/Slovadent%20800%20Optimal%2009-2011-crop.jpg"/>
          <p:cNvPicPr>
            <a:picLocks noChangeAspect="1" noChangeArrowheads="1"/>
          </p:cNvPicPr>
          <p:nvPr/>
        </p:nvPicPr>
        <p:blipFill>
          <a:blip r:embed="rId3" cstate="print"/>
          <a:srcRect/>
          <a:stretch>
            <a:fillRect/>
          </a:stretch>
        </p:blipFill>
        <p:spPr bwMode="auto">
          <a:xfrm>
            <a:off x="4500562" y="3000372"/>
            <a:ext cx="4357718" cy="3214796"/>
          </a:xfrm>
          <a:prstGeom prst="rect">
            <a:avLst/>
          </a:prstGeom>
          <a:noFill/>
        </p:spPr>
      </p:pic>
      <p:pic>
        <p:nvPicPr>
          <p:cNvPr id="7174" name="Picture 6" descr="http://www.dencorpsa.com.ar/imagenes/fotos/syncrus_glxf.jpg"/>
          <p:cNvPicPr>
            <a:picLocks noChangeAspect="1" noChangeArrowheads="1"/>
          </p:cNvPicPr>
          <p:nvPr/>
        </p:nvPicPr>
        <p:blipFill>
          <a:blip r:embed="rId4"/>
          <a:srcRect/>
          <a:stretch>
            <a:fillRect/>
          </a:stretch>
        </p:blipFill>
        <p:spPr bwMode="auto">
          <a:xfrm>
            <a:off x="0" y="2643182"/>
            <a:ext cx="2381250" cy="1946411"/>
          </a:xfrm>
          <a:prstGeom prst="rect">
            <a:avLst/>
          </a:prstGeom>
          <a:noFill/>
        </p:spPr>
      </p:pic>
      <p:pic>
        <p:nvPicPr>
          <p:cNvPr id="2050" name="Picture 2" descr="http://tel.search.ch/images/eintrag/live/d68dd76e0312bcbd7facac3a36ee6af8.bi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692696"/>
            <a:ext cx="8640960" cy="57606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60648"/>
            <a:ext cx="9144000" cy="2031325"/>
          </a:xfrm>
          <a:prstGeom prst="rect">
            <a:avLst/>
          </a:prstGeom>
        </p:spPr>
        <p:txBody>
          <a:bodyPr wrap="square">
            <a:spAutoFit/>
          </a:bodyPr>
          <a:lstStyle/>
          <a:p>
            <a:r>
              <a:rPr lang="ru-RU" b="1" dirty="0" smtClean="0">
                <a:ln w="10541" cmpd="sng">
                  <a:solidFill>
                    <a:srgbClr val="7030A0"/>
                  </a:solidFill>
                  <a:prstDash val="solid"/>
                </a:ln>
                <a:solidFill>
                  <a:srgbClr val="CC3399"/>
                </a:solidFill>
                <a:effectLst>
                  <a:glow rad="63500">
                    <a:schemeClr val="accent3">
                      <a:satMod val="175000"/>
                      <a:alpha val="40000"/>
                    </a:schemeClr>
                  </a:glow>
                </a:effectLst>
              </a:rPr>
              <a:t>• Сопутствующее оборудование </a:t>
            </a:r>
          </a:p>
          <a:p>
            <a:r>
              <a:rPr lang="ru-RU" b="1" dirty="0" smtClean="0">
                <a:ln w="10541" cmpd="sng">
                  <a:solidFill>
                    <a:srgbClr val="7030A0"/>
                  </a:solidFill>
                  <a:prstDash val="solid"/>
                </a:ln>
                <a:solidFill>
                  <a:srgbClr val="CC3399"/>
                </a:solidFill>
                <a:effectLst>
                  <a:glow rad="63500">
                    <a:schemeClr val="accent3">
                      <a:satMod val="175000"/>
                      <a:alpha val="40000"/>
                    </a:schemeClr>
                  </a:glow>
                </a:effectLst>
              </a:rPr>
              <a:t>(компрессоры, аспираторы) подбирается с учетом технических требований к установкам. </a:t>
            </a:r>
          </a:p>
          <a:p>
            <a:r>
              <a:rPr lang="ru-RU" b="1" dirty="0" smtClean="0">
                <a:ln w="10541" cmpd="sng">
                  <a:solidFill>
                    <a:srgbClr val="33CC33"/>
                  </a:solidFill>
                  <a:prstDash val="solid"/>
                </a:ln>
                <a:solidFill>
                  <a:schemeClr val="accent2"/>
                </a:solidFill>
                <a:effectLst>
                  <a:glow rad="101600">
                    <a:schemeClr val="accent5">
                      <a:satMod val="175000"/>
                      <a:alpha val="40000"/>
                    </a:schemeClr>
                  </a:glow>
                </a:effectLst>
              </a:rPr>
              <a:t>• </a:t>
            </a:r>
            <a:r>
              <a:rPr lang="ru-RU" b="1" dirty="0" smtClean="0">
                <a:ln w="10541" cmpd="sng">
                  <a:solidFill>
                    <a:srgbClr val="CC3399"/>
                  </a:solidFill>
                  <a:prstDash val="solid"/>
                </a:ln>
                <a:solidFill>
                  <a:schemeClr val="accent2"/>
                </a:solidFill>
                <a:effectLst>
                  <a:glow rad="101600">
                    <a:schemeClr val="accent5">
                      <a:satMod val="175000"/>
                      <a:alpha val="40000"/>
                    </a:schemeClr>
                  </a:glow>
                </a:effectLst>
              </a:rPr>
              <a:t>Дополнительное и специальное оборудование</a:t>
            </a:r>
          </a:p>
          <a:p>
            <a:r>
              <a:rPr lang="ru-RU" b="1" dirty="0" smtClean="0">
                <a:ln w="10541" cmpd="sng">
                  <a:solidFill>
                    <a:srgbClr val="CC3399"/>
                  </a:solidFill>
                  <a:prstDash val="solid"/>
                </a:ln>
                <a:solidFill>
                  <a:schemeClr val="accent2"/>
                </a:solidFill>
                <a:effectLst>
                  <a:glow rad="101600">
                    <a:schemeClr val="accent5">
                      <a:satMod val="175000"/>
                      <a:alpha val="40000"/>
                    </a:schemeClr>
                  </a:glow>
                </a:effectLst>
              </a:rPr>
              <a:t>(полимеризаторы, оптика, стерилизаторы, интраоральные камеры и пр.) подбирается в зависимости от специализации приема и личных предпочтений.</a:t>
            </a:r>
            <a:endParaRPr lang="ru-RU" b="1" dirty="0">
              <a:ln w="10541" cmpd="sng">
                <a:solidFill>
                  <a:srgbClr val="CC3399"/>
                </a:solidFill>
                <a:prstDash val="solid"/>
              </a:ln>
              <a:solidFill>
                <a:schemeClr val="accent2"/>
              </a:solidFill>
              <a:effectLst>
                <a:glow rad="101600">
                  <a:schemeClr val="accent5">
                    <a:satMod val="175000"/>
                    <a:alpha val="40000"/>
                  </a:schemeClr>
                </a:glow>
              </a:effectLst>
            </a:endParaRPr>
          </a:p>
        </p:txBody>
      </p:sp>
      <p:pic>
        <p:nvPicPr>
          <p:cNvPr id="4098" name="Picture 2" descr="http://www.optimdent.pl/communities/2/004/009/026/282/images/4559898144.jpg">
            <a:hlinkClick r:id="rId2"/>
          </p:cNvPr>
          <p:cNvPicPr>
            <a:picLocks noChangeAspect="1" noChangeArrowheads="1"/>
          </p:cNvPicPr>
          <p:nvPr/>
        </p:nvPicPr>
        <p:blipFill>
          <a:blip r:embed="rId3"/>
          <a:srcRect/>
          <a:stretch>
            <a:fillRect/>
          </a:stretch>
        </p:blipFill>
        <p:spPr bwMode="auto">
          <a:xfrm>
            <a:off x="5124450" y="4800599"/>
            <a:ext cx="4019550" cy="2057401"/>
          </a:xfrm>
          <a:prstGeom prst="rect">
            <a:avLst/>
          </a:prstGeom>
          <a:noFill/>
        </p:spPr>
      </p:pic>
      <p:pic>
        <p:nvPicPr>
          <p:cNvPr id="4100" name="Picture 4" descr="http://dent911.ru/equipment/equipment-dent_37.jpg">
            <a:hlinkClick r:id="rId2"/>
          </p:cNvPr>
          <p:cNvPicPr>
            <a:picLocks noChangeAspect="1" noChangeArrowheads="1"/>
          </p:cNvPicPr>
          <p:nvPr/>
        </p:nvPicPr>
        <p:blipFill>
          <a:blip r:embed="rId4"/>
          <a:srcRect/>
          <a:stretch>
            <a:fillRect/>
          </a:stretch>
        </p:blipFill>
        <p:spPr bwMode="auto">
          <a:xfrm>
            <a:off x="107504" y="2492896"/>
            <a:ext cx="4019550" cy="3019425"/>
          </a:xfrm>
          <a:prstGeom prst="rect">
            <a:avLst/>
          </a:prstGeom>
          <a:noFill/>
        </p:spPr>
      </p:pic>
      <p:pic>
        <p:nvPicPr>
          <p:cNvPr id="4102" name="Picture 6" descr="http://img1.liveinternet.ru/images/foto/b/3/378/3073378/f_17172850.jpg">
            <a:hlinkClick r:id="rId2"/>
          </p:cNvPr>
          <p:cNvPicPr>
            <a:picLocks noChangeAspect="1" noChangeArrowheads="1"/>
          </p:cNvPicPr>
          <p:nvPr/>
        </p:nvPicPr>
        <p:blipFill>
          <a:blip r:embed="rId5"/>
          <a:srcRect/>
          <a:stretch>
            <a:fillRect/>
          </a:stretch>
        </p:blipFill>
        <p:spPr bwMode="auto">
          <a:xfrm>
            <a:off x="4214810" y="1928802"/>
            <a:ext cx="4019550" cy="3019425"/>
          </a:xfrm>
          <a:prstGeom prst="rect">
            <a:avLst/>
          </a:prstGeom>
          <a:noFill/>
        </p:spPr>
      </p:pic>
      <p:pic>
        <p:nvPicPr>
          <p:cNvPr id="3074" name="Picture 2" descr="http://static.wixstatic.com/media/118870_bebbe182fdc0414b80651b9c29952fc1.jpg_srz_932_533_85_22_0.50_1.20_0.00_jpg_sr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35" y="900101"/>
            <a:ext cx="8877300" cy="50768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startsmile.ru/upload/iblock/5b1/TelosBeauty_5therapy.jpg13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649" y="233272"/>
            <a:ext cx="9030351" cy="51125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wheel(1)">
                                      <p:cBhvr>
                                        <p:cTn id="12"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476672"/>
            <a:ext cx="8856984" cy="5816977"/>
          </a:xfrm>
          <a:prstGeom prst="rect">
            <a:avLst/>
          </a:prstGeom>
          <a:noFill/>
        </p:spPr>
        <p:txBody>
          <a:bodyPr wrap="square">
            <a:spAutoFit/>
          </a:bodyPr>
          <a:lstStyle/>
          <a:p>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 Существует девять основных типов предоставляемых в лечебном процессе услуг, </a:t>
            </a:r>
            <a:r>
              <a:rPr lang="ru-RU" sz="2000" dirty="0" smtClean="0"/>
              <a:t>которые желательно все вместить под крышей клиники:</a:t>
            </a:r>
          </a:p>
          <a:p>
            <a:r>
              <a:rPr lang="ru-RU" sz="2400" b="1" i="1" dirty="0" smtClean="0">
                <a:ln>
                  <a:solidFill>
                    <a:srgbClr val="CC3399"/>
                  </a:solidFill>
                </a:ln>
                <a:solidFill>
                  <a:schemeClr val="accent2"/>
                </a:solidFill>
              </a:rPr>
              <a:t>•  прием и консультации; функциональная диагностика;</a:t>
            </a:r>
          </a:p>
          <a:p>
            <a:r>
              <a:rPr lang="ru-RU" sz="2400" b="1" i="1" dirty="0" smtClean="0">
                <a:ln>
                  <a:solidFill>
                    <a:srgbClr val="9933FF"/>
                  </a:solidFill>
                </a:ln>
                <a:solidFill>
                  <a:schemeClr val="accent1"/>
                </a:solidFill>
              </a:rPr>
              <a:t>•  терапевтическая стоматология (лечение кариеса, пульпита, периодонтита, заболеваний СОПР);</a:t>
            </a:r>
          </a:p>
          <a:p>
            <a:r>
              <a:rPr lang="ru-RU" sz="2400" b="1" i="1" dirty="0" smtClean="0">
                <a:ln>
                  <a:solidFill>
                    <a:srgbClr val="002060"/>
                  </a:solidFill>
                </a:ln>
                <a:solidFill>
                  <a:schemeClr val="accent1"/>
                </a:solidFill>
              </a:rPr>
              <a:t>•  терапевтическое лечение заболеваний </a:t>
            </a:r>
            <a:r>
              <a:rPr lang="ru-RU" sz="2400" b="1" i="1" dirty="0" err="1" smtClean="0">
                <a:ln>
                  <a:solidFill>
                    <a:srgbClr val="002060"/>
                  </a:solidFill>
                </a:ln>
                <a:solidFill>
                  <a:schemeClr val="accent1"/>
                </a:solidFill>
              </a:rPr>
              <a:t>парадонта</a:t>
            </a:r>
            <a:r>
              <a:rPr lang="ru-RU" sz="2400" b="1" i="1" dirty="0" smtClean="0">
                <a:ln>
                  <a:solidFill>
                    <a:srgbClr val="002060"/>
                  </a:solidFill>
                </a:ln>
                <a:solidFill>
                  <a:schemeClr val="accent1"/>
                </a:solidFill>
              </a:rPr>
              <a:t>; </a:t>
            </a:r>
            <a:endParaRPr lang="ru-RU" sz="2400" b="1" i="1" dirty="0">
              <a:ln>
                <a:solidFill>
                  <a:srgbClr val="002060"/>
                </a:solidFill>
              </a:ln>
              <a:solidFill>
                <a:schemeClr val="accent1"/>
              </a:solidFill>
            </a:endParaRPr>
          </a:p>
          <a:p>
            <a:r>
              <a:rPr lang="ru-RU" sz="2400" b="1" i="1" dirty="0" smtClean="0">
                <a:ln>
                  <a:solidFill>
                    <a:schemeClr val="accent6">
                      <a:lumMod val="50000"/>
                    </a:schemeClr>
                  </a:solidFill>
                </a:ln>
                <a:solidFill>
                  <a:srgbClr val="996633"/>
                </a:solidFill>
              </a:rPr>
              <a:t>•  хирургическая стоматология (удаление зубов, лечение гнойно -воспалительных заболеваний полости рта, хирургические методы лечения заболеваний тканей пародонта, иссечение доброкачественных новообразований и т. д.); физиотерапия; анестезия;</a:t>
            </a:r>
            <a:endParaRPr lang="ru-RU" sz="2000" b="1" i="1" dirty="0" smtClean="0">
              <a:ln>
                <a:solidFill>
                  <a:schemeClr val="accent6">
                    <a:lumMod val="50000"/>
                  </a:schemeClr>
                </a:solidFill>
              </a:ln>
              <a:solidFill>
                <a:srgbClr val="996633"/>
              </a:solidFill>
            </a:endParaRPr>
          </a:p>
        </p:txBody>
      </p:sp>
      <p:pic>
        <p:nvPicPr>
          <p:cNvPr id="4098" name="Picture 2" descr="http://media.publika.md/ru/image/201312/oar_full/wved_64112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55825"/>
            <a:ext cx="8303300" cy="553823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personaclinic.ru/files/gallery/21/199_img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339" y="332656"/>
            <a:ext cx="7771313" cy="518457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brony.by/wp-content/uploads/lubimiy_stomatolo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450" y="116632"/>
            <a:ext cx="7353300" cy="59817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euro-dent.biz/wp-content/uploads/2012/04/pulling-teeth.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730" y="1278761"/>
            <a:ext cx="6350739" cy="42103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volga-dent.ru/images/kavitron/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05" y="1533164"/>
            <a:ext cx="7290410" cy="48245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wheel(1)">
                                      <p:cBhvr>
                                        <p:cTn id="11" dur="2000"/>
                                        <p:tgtEl>
                                          <p:spTgt spid="410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410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xit" presetSubtype="1" fill="hold" nodeType="clickEffect">
                                  <p:stCondLst>
                                    <p:cond delay="0"/>
                                  </p:stCondLst>
                                  <p:childTnLst>
                                    <p:animEffect transition="out" filter="wheel(1)">
                                      <p:cBhvr>
                                        <p:cTn id="24" dur="2000"/>
                                        <p:tgtEl>
                                          <p:spTgt spid="7"/>
                                        </p:tgtEl>
                                      </p:cBhvr>
                                    </p:animEffect>
                                    <p:set>
                                      <p:cBhvr>
                                        <p:cTn id="25" dur="1" fill="hold">
                                          <p:stCondLst>
                                            <p:cond delay="1999"/>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4100"/>
                                        </p:tgtEl>
                                        <p:attrNameLst>
                                          <p:attrName>style.visibility</p:attrName>
                                        </p:attrNameLst>
                                      </p:cBhvr>
                                      <p:to>
                                        <p:strVal val="visible"/>
                                      </p:to>
                                    </p:set>
                                    <p:animEffect transition="in" filter="circle(in)">
                                      <p:cBhvr>
                                        <p:cTn id="34" dur="2000"/>
                                        <p:tgtEl>
                                          <p:spTgt spid="410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xit" presetSubtype="21" fill="hold" nodeType="clickEffect">
                                  <p:stCondLst>
                                    <p:cond delay="0"/>
                                  </p:stCondLst>
                                  <p:childTnLst>
                                    <p:animEffect transition="out" filter="barn(inVertical)">
                                      <p:cBhvr>
                                        <p:cTn id="38" dur="500"/>
                                        <p:tgtEl>
                                          <p:spTgt spid="4100"/>
                                        </p:tgtEl>
                                      </p:cBhvr>
                                    </p:animEffect>
                                    <p:set>
                                      <p:cBhvr>
                                        <p:cTn id="39" dur="1" fill="hold">
                                          <p:stCondLst>
                                            <p:cond delay="499"/>
                                          </p:stCondLst>
                                        </p:cTn>
                                        <p:tgtEl>
                                          <p:spTgt spid="410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098"/>
                                        </p:tgtEl>
                                        <p:attrNameLst>
                                          <p:attrName>style.visibility</p:attrName>
                                        </p:attrNameLst>
                                      </p:cBhvr>
                                      <p:to>
                                        <p:strVal val="visible"/>
                                      </p:to>
                                    </p:set>
                                    <p:animEffect transition="in" filter="barn(inVertical)">
                                      <p:cBhvr>
                                        <p:cTn id="52" dur="500"/>
                                        <p:tgtEl>
                                          <p:spTgt spid="4098"/>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xit" presetSubtype="10" fill="hold" nodeType="clickEffect">
                                  <p:stCondLst>
                                    <p:cond delay="0"/>
                                  </p:stCondLst>
                                  <p:childTnLst>
                                    <p:animEffect transition="out" filter="randombar(horizontal)">
                                      <p:cBhvr>
                                        <p:cTn id="56" dur="500"/>
                                        <p:tgtEl>
                                          <p:spTgt spid="4098"/>
                                        </p:tgtEl>
                                      </p:cBhvr>
                                    </p:animEffect>
                                    <p:set>
                                      <p:cBhvr>
                                        <p:cTn id="57" dur="1" fill="hold">
                                          <p:stCondLst>
                                            <p:cond delay="499"/>
                                          </p:stCondLst>
                                        </p:cTn>
                                        <p:tgtEl>
                                          <p:spTgt spid="409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4104"/>
                                        </p:tgtEl>
                                        <p:attrNameLst>
                                          <p:attrName>style.visibility</p:attrName>
                                        </p:attrNameLst>
                                      </p:cBhvr>
                                      <p:to>
                                        <p:strVal val="visible"/>
                                      </p:to>
                                    </p:set>
                                    <p:animEffect transition="in" filter="fade">
                                      <p:cBhvr>
                                        <p:cTn id="62" dur="1000"/>
                                        <p:tgtEl>
                                          <p:spTgt spid="4104"/>
                                        </p:tgtEl>
                                      </p:cBhvr>
                                    </p:animEffect>
                                    <p:anim calcmode="lin" valueType="num">
                                      <p:cBhvr>
                                        <p:cTn id="63" dur="1000" fill="hold"/>
                                        <p:tgtEl>
                                          <p:spTgt spid="4104"/>
                                        </p:tgtEl>
                                        <p:attrNameLst>
                                          <p:attrName>ppt_x</p:attrName>
                                        </p:attrNameLst>
                                      </p:cBhvr>
                                      <p:tavLst>
                                        <p:tav tm="0">
                                          <p:val>
                                            <p:strVal val="#ppt_x"/>
                                          </p:val>
                                        </p:tav>
                                        <p:tav tm="100000">
                                          <p:val>
                                            <p:strVal val="#ppt_x"/>
                                          </p:val>
                                        </p:tav>
                                      </p:tavLst>
                                    </p:anim>
                                    <p:anim calcmode="lin" valueType="num">
                                      <p:cBhvr>
                                        <p:cTn id="64"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l="-17000" r="-17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0" y="548680"/>
            <a:ext cx="9144000" cy="5262979"/>
          </a:xfrm>
          <a:prstGeom prst="rect">
            <a:avLst/>
          </a:prstGeom>
        </p:spPr>
        <p:txBody>
          <a:bodyPr wrap="square">
            <a:spAutoFit/>
          </a:bodyPr>
          <a:lstStyle/>
          <a:p>
            <a:r>
              <a:rPr lang="ru-RU" sz="2800" i="1" dirty="0" smtClean="0">
                <a:ln w="18415" cmpd="sng">
                  <a:solidFill>
                    <a:srgbClr val="FFFF00"/>
                  </a:solidFill>
                  <a:prstDash val="solid"/>
                </a:ln>
                <a:solidFill>
                  <a:srgbClr val="FFFFFF"/>
                </a:solidFill>
                <a:effectLst>
                  <a:outerShdw blurRad="63500" dir="3600000" algn="tl" rotWithShape="0">
                    <a:srgbClr val="000000">
                      <a:alpha val="70000"/>
                    </a:srgbClr>
                  </a:outerShdw>
                </a:effectLst>
              </a:rPr>
              <a:t>• профилактика – отбеливание зубов, снятие зубного камня, налета курильщика и пр.;</a:t>
            </a:r>
          </a:p>
          <a:p>
            <a:r>
              <a:rPr lang="ru-RU" sz="28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ортопедическое лечение дефектов зубного ряда, под готовка к протезированию;</a:t>
            </a:r>
          </a:p>
          <a:p>
            <a:r>
              <a:rPr lang="ru-RU" sz="2800" b="1" i="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хирургическая подготовка пациента к имплантации, имплантация;</a:t>
            </a:r>
          </a:p>
          <a:p>
            <a:r>
              <a:rPr lang="ru-RU" sz="2800" i="1" dirty="0" smtClean="0">
                <a:ln w="18415" cmpd="sng">
                  <a:solidFill>
                    <a:srgbClr val="FF0000"/>
                  </a:solidFill>
                  <a:prstDash val="solid"/>
                </a:ln>
                <a:solidFill>
                  <a:srgbClr val="FFFFFF"/>
                </a:solidFill>
                <a:effectLst>
                  <a:outerShdw blurRad="63500" dir="3600000" algn="tl" rotWithShape="0">
                    <a:srgbClr val="000000">
                      <a:alpha val="70000"/>
                    </a:srgbClr>
                  </a:outerShdw>
                </a:effectLst>
              </a:rPr>
              <a:t>• ортодонтия (лечение зубочелюстных аномалий), лечение врожденных дефектов челюстно - лицевой области, в том числе дефектов, приобретенных вследствие травм или ранних заболеваний;</a:t>
            </a:r>
          </a:p>
          <a:p>
            <a:r>
              <a:rPr lang="ru-RU" sz="2800" b="1" i="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детская стоматология</a:t>
            </a:r>
            <a:endParaRPr lang="ru-RU" sz="2800" b="1" i="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5124" name="Picture 4" descr="http://belkit.ru/sites/default/files/chistka_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404664"/>
            <a:ext cx="5259607" cy="381642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oxford-med.com.ua/content/images/s3hri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7" y="579495"/>
            <a:ext cx="8510191" cy="285091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renident.ru/wp-content/uploads/implant-istanbul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764704"/>
            <a:ext cx="7026066" cy="468550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dentazone.ru/wp-content/uploads/2015/09/breketi-do-i-posl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12" y="571619"/>
            <a:ext cx="9035975" cy="439248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www.your-brilliant-smile.com/wp-content/uploads/2015/08/detskiy-stomatolog-Sumyi.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490" y="1556792"/>
            <a:ext cx="7620000" cy="476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124"/>
                                        </p:tgtEl>
                                        <p:attrNameLst>
                                          <p:attrName>style.visibility</p:attrName>
                                        </p:attrNameLst>
                                      </p:cBhvr>
                                      <p:to>
                                        <p:strVal val="visible"/>
                                      </p:to>
                                    </p:set>
                                    <p:animEffect transition="in" filter="circle(in)">
                                      <p:cBhvr>
                                        <p:cTn id="13" dur="2000"/>
                                        <p:tgtEl>
                                          <p:spTgt spid="512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5124"/>
                                        </p:tgtEl>
                                        <p:attrNameLst>
                                          <p:attrName>ppt_x</p:attrName>
                                        </p:attrNameLst>
                                      </p:cBhvr>
                                      <p:tavLst>
                                        <p:tav tm="0">
                                          <p:val>
                                            <p:strVal val="ppt_x"/>
                                          </p:val>
                                        </p:tav>
                                        <p:tav tm="100000">
                                          <p:val>
                                            <p:strVal val="ppt_x"/>
                                          </p:val>
                                        </p:tav>
                                      </p:tavLst>
                                    </p:anim>
                                    <p:anim calcmode="lin" valueType="num">
                                      <p:cBhvr additive="base">
                                        <p:cTn id="18" dur="500"/>
                                        <p:tgtEl>
                                          <p:spTgt spid="5124"/>
                                        </p:tgtEl>
                                        <p:attrNameLst>
                                          <p:attrName>ppt_y</p:attrName>
                                        </p:attrNameLst>
                                      </p:cBhvr>
                                      <p:tavLst>
                                        <p:tav tm="0">
                                          <p:val>
                                            <p:strVal val="ppt_y"/>
                                          </p:val>
                                        </p:tav>
                                        <p:tav tm="100000">
                                          <p:val>
                                            <p:strVal val="1+ppt_h/2"/>
                                          </p:val>
                                        </p:tav>
                                      </p:tavLst>
                                    </p:anim>
                                    <p:set>
                                      <p:cBhvr>
                                        <p:cTn id="19" dur="1" fill="hold">
                                          <p:stCondLst>
                                            <p:cond delay="499"/>
                                          </p:stCondLst>
                                        </p:cTn>
                                        <p:tgtEl>
                                          <p:spTgt spid="5124"/>
                                        </p:tgtEl>
                                        <p:attrNameLst>
                                          <p:attrName>style.visibility</p:attrName>
                                        </p:attrNameLst>
                                      </p:cBhvr>
                                      <p:to>
                                        <p:strVal val="hidden"/>
                                      </p:to>
                                    </p:set>
                                  </p:childTnLst>
                                </p:cTn>
                              </p:par>
                              <p:par>
                                <p:cTn id="20" presetID="2" presetClass="entr" presetSubtype="4" fill="hold" nodeType="with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additive="base">
                                        <p:cTn id="2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126"/>
                                        </p:tgtEl>
                                        <p:attrNameLst>
                                          <p:attrName>style.visibility</p:attrName>
                                        </p:attrNameLst>
                                      </p:cBhvr>
                                      <p:to>
                                        <p:strVal val="visible"/>
                                      </p:to>
                                    </p:set>
                                    <p:animEffect transition="in" filter="wipe(down)">
                                      <p:cBhvr>
                                        <p:cTn id="28" dur="500"/>
                                        <p:tgtEl>
                                          <p:spTgt spid="512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xit" presetSubtype="1" fill="hold" nodeType="clickEffect">
                                  <p:stCondLst>
                                    <p:cond delay="0"/>
                                  </p:stCondLst>
                                  <p:childTnLst>
                                    <p:animEffect transition="out" filter="wheel(1)">
                                      <p:cBhvr>
                                        <p:cTn id="32" dur="2000"/>
                                        <p:tgtEl>
                                          <p:spTgt spid="5126"/>
                                        </p:tgtEl>
                                      </p:cBhvr>
                                    </p:animEffect>
                                    <p:set>
                                      <p:cBhvr>
                                        <p:cTn id="33" dur="1" fill="hold">
                                          <p:stCondLst>
                                            <p:cond delay="1999"/>
                                          </p:stCondLst>
                                        </p:cTn>
                                        <p:tgtEl>
                                          <p:spTgt spid="5126"/>
                                        </p:tgtEl>
                                        <p:attrNameLst>
                                          <p:attrName>style.visibility</p:attrName>
                                        </p:attrNameLst>
                                      </p:cBhvr>
                                      <p:to>
                                        <p:strVal val="hidden"/>
                                      </p:to>
                                    </p:set>
                                  </p:childTnLst>
                                </p:cTn>
                              </p:par>
                              <p:par>
                                <p:cTn id="34" presetID="2" presetClass="entr" presetSubtype="4" fill="hold" nodeType="with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anim calcmode="lin" valueType="num">
                                      <p:cBhvr additive="base">
                                        <p:cTn id="36"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128"/>
                                        </p:tgtEl>
                                        <p:attrNameLst>
                                          <p:attrName>style.visibility</p:attrName>
                                        </p:attrNameLst>
                                      </p:cBhvr>
                                      <p:to>
                                        <p:strVal val="visible"/>
                                      </p:to>
                                    </p:set>
                                    <p:animEffect transition="in" filter="barn(inVertical)">
                                      <p:cBhvr>
                                        <p:cTn id="42" dur="500"/>
                                        <p:tgtEl>
                                          <p:spTgt spid="512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xit" presetSubtype="32" fill="hold" nodeType="clickEffect">
                                  <p:stCondLst>
                                    <p:cond delay="0"/>
                                  </p:stCondLst>
                                  <p:childTnLst>
                                    <p:animEffect transition="out" filter="circle(out)">
                                      <p:cBhvr>
                                        <p:cTn id="46" dur="2000"/>
                                        <p:tgtEl>
                                          <p:spTgt spid="5128"/>
                                        </p:tgtEl>
                                      </p:cBhvr>
                                    </p:animEffect>
                                    <p:set>
                                      <p:cBhvr>
                                        <p:cTn id="47" dur="1" fill="hold">
                                          <p:stCondLst>
                                            <p:cond delay="1999"/>
                                          </p:stCondLst>
                                        </p:cTn>
                                        <p:tgtEl>
                                          <p:spTgt spid="5128"/>
                                        </p:tgtEl>
                                        <p:attrNameLst>
                                          <p:attrName>style.visibility</p:attrName>
                                        </p:attrNameLst>
                                      </p:cBhvr>
                                      <p:to>
                                        <p:strVal val="hidden"/>
                                      </p:to>
                                    </p:set>
                                  </p:childTnLst>
                                </p:cTn>
                              </p:par>
                              <p:par>
                                <p:cTn id="48" presetID="2" presetClass="entr" presetSubtype="4" fill="hold" nodeType="withEffect">
                                  <p:stCondLst>
                                    <p:cond delay="0"/>
                                  </p:stCondLst>
                                  <p:childTnLst>
                                    <p:set>
                                      <p:cBhvr>
                                        <p:cTn id="49" dur="1" fill="hold">
                                          <p:stCondLst>
                                            <p:cond delay="0"/>
                                          </p:stCondLst>
                                        </p:cTn>
                                        <p:tgtEl>
                                          <p:spTgt spid="2">
                                            <p:txEl>
                                              <p:pRg st="3" end="3"/>
                                            </p:txEl>
                                          </p:spTgt>
                                        </p:tgtEl>
                                        <p:attrNameLst>
                                          <p:attrName>style.visibility</p:attrName>
                                        </p:attrNameLst>
                                      </p:cBhvr>
                                      <p:to>
                                        <p:strVal val="visible"/>
                                      </p:to>
                                    </p:set>
                                    <p:anim calcmode="lin" valueType="num">
                                      <p:cBhvr additive="base">
                                        <p:cTn id="50"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5130"/>
                                        </p:tgtEl>
                                        <p:attrNameLst>
                                          <p:attrName>style.visibility</p:attrName>
                                        </p:attrNameLst>
                                      </p:cBhvr>
                                      <p:to>
                                        <p:strVal val="visible"/>
                                      </p:to>
                                    </p:set>
                                    <p:animEffect transition="in" filter="circle(in)">
                                      <p:cBhvr>
                                        <p:cTn id="56" dur="2000"/>
                                        <p:tgtEl>
                                          <p:spTgt spid="5130"/>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xit" presetSubtype="0" fill="hold" nodeType="clickEffect">
                                  <p:stCondLst>
                                    <p:cond delay="0"/>
                                  </p:stCondLst>
                                  <p:childTnLst>
                                    <p:animEffect transition="out" filter="fade">
                                      <p:cBhvr>
                                        <p:cTn id="60" dur="1000"/>
                                        <p:tgtEl>
                                          <p:spTgt spid="5130"/>
                                        </p:tgtEl>
                                      </p:cBhvr>
                                    </p:animEffect>
                                    <p:anim calcmode="lin" valueType="num">
                                      <p:cBhvr>
                                        <p:cTn id="61" dur="1000"/>
                                        <p:tgtEl>
                                          <p:spTgt spid="5130"/>
                                        </p:tgtEl>
                                        <p:attrNameLst>
                                          <p:attrName>ppt_x</p:attrName>
                                        </p:attrNameLst>
                                      </p:cBhvr>
                                      <p:tavLst>
                                        <p:tav tm="0">
                                          <p:val>
                                            <p:strVal val="ppt_x"/>
                                          </p:val>
                                        </p:tav>
                                        <p:tav tm="100000">
                                          <p:val>
                                            <p:strVal val="ppt_x"/>
                                          </p:val>
                                        </p:tav>
                                      </p:tavLst>
                                    </p:anim>
                                    <p:anim calcmode="lin" valueType="num">
                                      <p:cBhvr>
                                        <p:cTn id="62" dur="1000"/>
                                        <p:tgtEl>
                                          <p:spTgt spid="5130"/>
                                        </p:tgtEl>
                                        <p:attrNameLst>
                                          <p:attrName>ppt_y</p:attrName>
                                        </p:attrNameLst>
                                      </p:cBhvr>
                                      <p:tavLst>
                                        <p:tav tm="0">
                                          <p:val>
                                            <p:strVal val="ppt_y"/>
                                          </p:val>
                                        </p:tav>
                                        <p:tav tm="100000">
                                          <p:val>
                                            <p:strVal val="ppt_y+.1"/>
                                          </p:val>
                                        </p:tav>
                                      </p:tavLst>
                                    </p:anim>
                                    <p:set>
                                      <p:cBhvr>
                                        <p:cTn id="63" dur="1" fill="hold">
                                          <p:stCondLst>
                                            <p:cond delay="999"/>
                                          </p:stCondLst>
                                        </p:cTn>
                                        <p:tgtEl>
                                          <p:spTgt spid="5130"/>
                                        </p:tgtEl>
                                        <p:attrNameLst>
                                          <p:attrName>style.visibility</p:attrName>
                                        </p:attrNameLst>
                                      </p:cBhvr>
                                      <p:to>
                                        <p:strVal val="hidden"/>
                                      </p:to>
                                    </p:set>
                                  </p:childTnLst>
                                </p:cTn>
                              </p:par>
                              <p:par>
                                <p:cTn id="64" presetID="2" presetClass="entr" presetSubtype="4" fill="hold" nodeType="withEffect">
                                  <p:stCondLst>
                                    <p:cond delay="0"/>
                                  </p:stCondLst>
                                  <p:childTnLst>
                                    <p:set>
                                      <p:cBhvr>
                                        <p:cTn id="65" dur="1" fill="hold">
                                          <p:stCondLst>
                                            <p:cond delay="0"/>
                                          </p:stCondLst>
                                        </p:cTn>
                                        <p:tgtEl>
                                          <p:spTgt spid="2">
                                            <p:txEl>
                                              <p:pRg st="4" end="4"/>
                                            </p:txEl>
                                          </p:spTgt>
                                        </p:tgtEl>
                                        <p:attrNameLst>
                                          <p:attrName>style.visibility</p:attrName>
                                        </p:attrNameLst>
                                      </p:cBhvr>
                                      <p:to>
                                        <p:strVal val="visible"/>
                                      </p:to>
                                    </p:set>
                                    <p:anim calcmode="lin" valueType="num">
                                      <p:cBhvr additive="base">
                                        <p:cTn id="66"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nodeType="clickEffect">
                                  <p:stCondLst>
                                    <p:cond delay="0"/>
                                  </p:stCondLst>
                                  <p:childTnLst>
                                    <p:set>
                                      <p:cBhvr>
                                        <p:cTn id="71" dur="1" fill="hold">
                                          <p:stCondLst>
                                            <p:cond delay="0"/>
                                          </p:stCondLst>
                                        </p:cTn>
                                        <p:tgtEl>
                                          <p:spTgt spid="5122"/>
                                        </p:tgtEl>
                                        <p:attrNameLst>
                                          <p:attrName>style.visibility</p:attrName>
                                        </p:attrNameLst>
                                      </p:cBhvr>
                                      <p:to>
                                        <p:strVal val="visible"/>
                                      </p:to>
                                    </p:set>
                                    <p:animEffect transition="in" filter="wheel(1)">
                                      <p:cBhvr>
                                        <p:cTn id="72"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22000">
              <a:schemeClr val="accent3">
                <a:lumMod val="60000"/>
                <a:lumOff val="40000"/>
              </a:schemeClr>
            </a:gs>
            <a:gs pos="84000">
              <a:schemeClr val="accent2">
                <a:lumMod val="40000"/>
                <a:lumOff val="60000"/>
              </a:schemeClr>
            </a:gs>
            <a:gs pos="45000">
              <a:schemeClr val="accent5">
                <a:lumMod val="60000"/>
                <a:lumOff val="4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54274" name="Picture 2" descr="http://cyfairhoustondentist.com/uploads/3/2/6/6/3266667/3660055_orig.jpg"/>
          <p:cNvPicPr>
            <a:picLocks noChangeAspect="1" noChangeArrowheads="1"/>
          </p:cNvPicPr>
          <p:nvPr/>
        </p:nvPicPr>
        <p:blipFill>
          <a:blip r:embed="rId2"/>
          <a:srcRect/>
          <a:stretch>
            <a:fillRect/>
          </a:stretch>
        </p:blipFill>
        <p:spPr bwMode="auto">
          <a:xfrm>
            <a:off x="295583" y="3186758"/>
            <a:ext cx="4643470" cy="3482602"/>
          </a:xfrm>
          <a:prstGeom prst="rect">
            <a:avLst/>
          </a:prstGeom>
          <a:ln>
            <a:noFill/>
          </a:ln>
          <a:effectLst>
            <a:softEdge rad="112500"/>
          </a:effectLst>
        </p:spPr>
      </p:pic>
      <p:sp>
        <p:nvSpPr>
          <p:cNvPr id="2" name="Прямоугольник 1"/>
          <p:cNvSpPr/>
          <p:nvPr/>
        </p:nvSpPr>
        <p:spPr>
          <a:xfrm>
            <a:off x="-9869" y="332656"/>
            <a:ext cx="9144000" cy="2554545"/>
          </a:xfrm>
          <a:prstGeom prst="rect">
            <a:avLst/>
          </a:prstGeom>
        </p:spPr>
        <p:txBody>
          <a:bodyPr wrap="square">
            <a:spAutoFit/>
          </a:bodyPr>
          <a:lstStyle/>
          <a:p>
            <a:r>
              <a:rPr lang="ru-RU" sz="2000" b="1" dirty="0" smtClean="0"/>
              <a:t>Это и стало главной причиной того, что, с одной стороны, стоматологический сектор рынка медицинских услуг </a:t>
            </a:r>
            <a:r>
              <a:rPr lang="ru-RU" sz="2800" b="1" i="1" dirty="0" smtClean="0">
                <a:ln w="10541" cmpd="sng">
                  <a:solidFill>
                    <a:schemeClr val="accent2">
                      <a:lumMod val="50000"/>
                    </a:schemeClr>
                  </a:solidFill>
                  <a:prstDash val="solid"/>
                </a:ln>
                <a:solidFill>
                  <a:srgbClr val="9933FF"/>
                </a:solidFill>
              </a:rPr>
              <a:t>развивается наиболее динамично</a:t>
            </a:r>
            <a:r>
              <a:rPr lang="ru-RU" sz="2400" dirty="0" smtClean="0"/>
              <a:t>, но, вместе с тем, он весьма </a:t>
            </a:r>
            <a:r>
              <a:rPr lang="ru-RU" sz="3200" b="1" dirty="0" smtClean="0">
                <a:ln w="10541" cmpd="sng">
                  <a:solidFill>
                    <a:schemeClr val="accent5">
                      <a:lumMod val="50000"/>
                    </a:schemeClr>
                  </a:solidFill>
                  <a:prstDash val="solid"/>
                </a:ln>
                <a:solidFill>
                  <a:srgbClr val="00FFFF"/>
                </a:solidFill>
              </a:rPr>
              <a:t>жесток в смысле конкуренции</a:t>
            </a:r>
            <a:r>
              <a:rPr lang="ru-RU" sz="2400" dirty="0" smtClean="0">
                <a:ln>
                  <a:solidFill>
                    <a:schemeClr val="accent5">
                      <a:lumMod val="50000"/>
                    </a:schemeClr>
                  </a:solidFill>
                </a:ln>
              </a:rPr>
              <a:t>.</a:t>
            </a:r>
          </a:p>
          <a:p>
            <a:r>
              <a:rPr lang="ru-RU" sz="2000" b="1" dirty="0" smtClean="0">
                <a:ln>
                  <a:solidFill>
                    <a:schemeClr val="accent5">
                      <a:lumMod val="50000"/>
                    </a:schemeClr>
                  </a:solidFill>
                </a:ln>
              </a:rPr>
              <a:t>Жесткость конкуренции компенсируется взлетевшим до </a:t>
            </a:r>
            <a:r>
              <a:rPr lang="ru-RU" sz="2000" b="1" dirty="0" smtClean="0"/>
              <a:t>невиданных высот за последние годы ростом спроса на стоматологические услуги.</a:t>
            </a:r>
          </a:p>
        </p:txBody>
      </p:sp>
      <p:sp>
        <p:nvSpPr>
          <p:cNvPr id="3" name="Прямоугольник 2"/>
          <p:cNvSpPr/>
          <p:nvPr/>
        </p:nvSpPr>
        <p:spPr>
          <a:xfrm>
            <a:off x="5062197" y="2564904"/>
            <a:ext cx="4071934" cy="4154984"/>
          </a:xfrm>
          <a:prstGeom prst="rect">
            <a:avLst/>
          </a:prstGeom>
        </p:spPr>
        <p:txBody>
          <a:bodyPr wrap="square">
            <a:spAutoFit/>
          </a:bodyPr>
          <a:lstStyle/>
          <a:p>
            <a:pPr algn="ctr"/>
            <a:r>
              <a:rPr lang="ru-RU" sz="2400" b="1" dirty="0" smtClean="0">
                <a:ln w="10541" cmpd="sng">
                  <a:solidFill>
                    <a:schemeClr val="accent6">
                      <a:lumMod val="50000"/>
                    </a:schemeClr>
                  </a:solidFill>
                  <a:prstDash val="solid"/>
                </a:ln>
                <a:solidFill>
                  <a:srgbClr val="3333CC"/>
                </a:solidFill>
              </a:rPr>
              <a:t>Пока этот рынок не стабилен и находится в процессе формирования. </a:t>
            </a:r>
          </a:p>
          <a:p>
            <a:pPr algn="ctr"/>
            <a:r>
              <a:rPr lang="ru-RU" sz="2400" b="1" dirty="0" smtClean="0">
                <a:ln w="10541" cmpd="sng">
                  <a:solidFill>
                    <a:schemeClr val="accent6">
                      <a:lumMod val="50000"/>
                    </a:schemeClr>
                  </a:solidFill>
                  <a:prstDash val="solid"/>
                </a:ln>
                <a:solidFill>
                  <a:srgbClr val="3333CC"/>
                </a:solidFill>
              </a:rPr>
              <a:t>В настоящее время наблюдается  весьма разнообразные примеры оказания платных стоматологических услуг.</a:t>
            </a:r>
            <a:endParaRPr lang="ru-RU" sz="2400" b="1" dirty="0">
              <a:ln w="10541" cmpd="sng">
                <a:solidFill>
                  <a:schemeClr val="accent6">
                    <a:lumMod val="50000"/>
                  </a:schemeClr>
                </a:solidFill>
                <a:prstDash val="solid"/>
              </a:ln>
              <a:solidFill>
                <a:srgbClr val="3333CC"/>
              </a:solidFill>
            </a:endParaRPr>
          </a:p>
        </p:txBody>
      </p:sp>
    </p:spTree>
  </p:cSld>
  <p:clrMapOvr>
    <a:masterClrMapping/>
  </p:clrMapOvr>
  <p:transition>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476672"/>
            <a:ext cx="9144000" cy="2246769"/>
          </a:xfrm>
          <a:prstGeom prst="rect">
            <a:avLst/>
          </a:prstGeom>
        </p:spPr>
        <p:txBody>
          <a:bodyPr wrap="square">
            <a:spAutoFit/>
          </a:bodyPr>
          <a:lstStyle/>
          <a:p>
            <a:r>
              <a:rPr lang="ru-RU" sz="2000" b="1" dirty="0" smtClean="0"/>
              <a:t>Сегодня лишь каждая пятая клиника оказывает своим клиентам все перечисленные виды стоматологических услуг.</a:t>
            </a:r>
          </a:p>
          <a:p>
            <a:r>
              <a:rPr lang="ru-RU" sz="2000" b="1" dirty="0" smtClean="0"/>
              <a:t> </a:t>
            </a:r>
            <a:r>
              <a:rPr lang="ru-RU" sz="2000" b="1" dirty="0" smtClean="0">
                <a:ln w="10541" cmpd="sng">
                  <a:solidFill>
                    <a:schemeClr val="accent6">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А тенденции развития рынка и маркетинговые опросы пациентов говорят о том, что хорошая клиника – это именно полный спектр услуг и хороший клиентский сервис. </a:t>
            </a:r>
          </a:p>
          <a:p>
            <a:r>
              <a:rPr lang="ru-RU" sz="2000" b="1" dirty="0" smtClean="0"/>
              <a:t>Очевидно, что оказание полного спектра услуг на высоком уровне обеспечить крайне сложно, на это нужно много времени. </a:t>
            </a:r>
          </a:p>
        </p:txBody>
      </p:sp>
      <p:pic>
        <p:nvPicPr>
          <p:cNvPr id="3" name="Picture 2" descr="http://dentaluxe.me/files/images/gallery/81b49affcf1a68ec8580a66678a155fc.jpg">
            <a:hlinkClick r:id="rId2"/>
          </p:cNvPr>
          <p:cNvPicPr>
            <a:picLocks noChangeAspect="1" noChangeArrowheads="1"/>
          </p:cNvPicPr>
          <p:nvPr/>
        </p:nvPicPr>
        <p:blipFill>
          <a:blip r:embed="rId3"/>
          <a:srcRect/>
          <a:stretch>
            <a:fillRect/>
          </a:stretch>
        </p:blipFill>
        <p:spPr bwMode="auto">
          <a:xfrm>
            <a:off x="4451817" y="3212976"/>
            <a:ext cx="4489917" cy="3000372"/>
          </a:xfrm>
          <a:prstGeom prst="rect">
            <a:avLst/>
          </a:prstGeom>
          <a:noFill/>
        </p:spPr>
      </p:pic>
      <p:sp>
        <p:nvSpPr>
          <p:cNvPr id="4" name="Прямоугольник 3"/>
          <p:cNvSpPr/>
          <p:nvPr/>
        </p:nvSpPr>
        <p:spPr>
          <a:xfrm>
            <a:off x="35502" y="2924944"/>
            <a:ext cx="4572000" cy="3170099"/>
          </a:xfrm>
          <a:prstGeom prst="rect">
            <a:avLst/>
          </a:prstGeom>
        </p:spPr>
        <p:txBody>
          <a:bodyPr>
            <a:spAutoFit/>
          </a:bodyPr>
          <a:lstStyle/>
          <a:p>
            <a:r>
              <a:rPr lang="ru-RU" sz="2000" b="1" dirty="0" smtClean="0">
                <a:ln w="1905">
                  <a:solidFill>
                    <a:srgbClr val="FF33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39700">
                    <a:schemeClr val="accent3">
                      <a:satMod val="175000"/>
                      <a:alpha val="40000"/>
                    </a:schemeClr>
                  </a:glow>
                  <a:innerShdw blurRad="69850" dist="43180" dir="5400000">
                    <a:srgbClr val="000000">
                      <a:alpha val="65000"/>
                    </a:srgbClr>
                  </a:innerShdw>
                </a:effectLst>
              </a:rPr>
              <a:t>Поэтому разумно делать основной акцент на некоторых профилирующих услугах, которые будут«изюминкой» практики. </a:t>
            </a:r>
          </a:p>
          <a:p>
            <a:r>
              <a:rPr lang="ru-RU" sz="2000" b="1" dirty="0" smtClean="0">
                <a:ln w="1905">
                  <a:solidFill>
                    <a:srgbClr val="FF33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39700">
                    <a:schemeClr val="accent3">
                      <a:satMod val="175000"/>
                      <a:alpha val="40000"/>
                    </a:schemeClr>
                  </a:glow>
                  <a:innerShdw blurRad="69850" dist="43180" dir="5400000">
                    <a:srgbClr val="000000">
                      <a:alpha val="65000"/>
                    </a:srgbClr>
                  </a:innerShdw>
                </a:effectLst>
              </a:rPr>
              <a:t>О них пациенты будут рассказывать друг другу, и это будет наилучшим привлечением новых клиентов.</a:t>
            </a:r>
            <a:endParaRPr lang="ru-RU" sz="2000" b="1" dirty="0">
              <a:ln w="1905">
                <a:solidFill>
                  <a:srgbClr val="FF33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39700">
                  <a:schemeClr val="accent3">
                    <a:satMod val="175000"/>
                    <a:alpha val="40000"/>
                  </a:schemeClr>
                </a:glow>
                <a:innerShdw blurRad="69850" dist="43180" dir="5400000">
                  <a:srgbClr val="000000">
                    <a:alpha val="65000"/>
                  </a:srgbClr>
                </a:innerShdw>
              </a:effectLst>
            </a:endParaRPr>
          </a:p>
        </p:txBody>
      </p:sp>
      <p:pic>
        <p:nvPicPr>
          <p:cNvPr id="6146" name="Picture 2" descr="http://www.kirillkostin.ru/sites/default/filesimages/joomla/stories2013/cs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128" y="188640"/>
            <a:ext cx="8663378" cy="628793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dentaclass.ru/file/page/265/image/jpeg/rentgen-diagnostik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00" y="1051343"/>
            <a:ext cx="8067675" cy="540067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tula.dantistika.ru/files/clinic_photos/8d450803d4bf5c7eec941baa416a9f7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59" y="884336"/>
            <a:ext cx="7996019" cy="5329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wipe(down)">
                                      <p:cBhvr>
                                        <p:cTn id="12" dur="500"/>
                                        <p:tgtEl>
                                          <p:spTgt spid="61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150"/>
                                        </p:tgtEl>
                                        <p:attrNameLst>
                                          <p:attrName>style.visibility</p:attrName>
                                        </p:attrNameLst>
                                      </p:cBhvr>
                                      <p:to>
                                        <p:strVal val="visible"/>
                                      </p:to>
                                    </p:set>
                                    <p:animEffect transition="in" filter="barn(inVertical)">
                                      <p:cBhvr>
                                        <p:cTn id="17"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60648"/>
            <a:ext cx="9144000" cy="2246769"/>
          </a:xfrm>
          <a:prstGeom prst="rect">
            <a:avLst/>
          </a:prstGeom>
        </p:spPr>
        <p:txBody>
          <a:bodyPr wrap="square">
            <a:spAutoFit/>
          </a:bodyPr>
          <a:lstStyle/>
          <a:p>
            <a:r>
              <a:rPr lang="ru-RU" sz="2800" b="1" cap="all" dirty="0" smtClean="0">
                <a:ln w="9000" cmpd="sng">
                  <a:solidFill>
                    <a:schemeClr val="accent4">
                      <a:shade val="50000"/>
                      <a:satMod val="120000"/>
                    </a:schemeClr>
                  </a:solidFill>
                  <a:prstDash val="solid"/>
                </a:ln>
                <a:gradFill>
                  <a:gsLst>
                    <a:gs pos="0">
                      <a:srgbClr val="000082"/>
                    </a:gs>
                    <a:gs pos="30000">
                      <a:srgbClr val="66008F"/>
                    </a:gs>
                    <a:gs pos="64999">
                      <a:srgbClr val="BA0066"/>
                    </a:gs>
                    <a:gs pos="89999">
                      <a:srgbClr val="FF0000"/>
                    </a:gs>
                    <a:gs pos="100000">
                      <a:srgbClr val="FF8200"/>
                    </a:gs>
                  </a:gsLst>
                  <a:lin ang="5400000" scaled="0"/>
                </a:gradFill>
                <a:effectLst>
                  <a:reflection blurRad="12700" stA="28000" endPos="45000" dist="1000" dir="5400000" sy="-100000" algn="bl" rotWithShape="0"/>
                </a:effectLst>
              </a:rPr>
              <a:t>ВЫВОДЫ:</a:t>
            </a:r>
          </a:p>
          <a:p>
            <a:r>
              <a:rPr lang="ru-RU" sz="2400" b="1" dirty="0" smtClean="0">
                <a:ln w="1905">
                  <a:solidFill>
                    <a:srgbClr val="669900"/>
                  </a:solidFill>
                </a:ln>
                <a:solidFill>
                  <a:srgbClr val="92D050"/>
                </a:solidFill>
                <a:effectLst>
                  <a:glow rad="101600">
                    <a:schemeClr val="accent3">
                      <a:satMod val="175000"/>
                      <a:alpha val="40000"/>
                    </a:schemeClr>
                  </a:glow>
                  <a:innerShdw blurRad="69850" dist="43180" dir="5400000">
                    <a:srgbClr val="000000">
                      <a:alpha val="65000"/>
                    </a:srgbClr>
                  </a:innerShdw>
                </a:effectLst>
              </a:rPr>
              <a:t>Процесс создания и раскрутки стоматологической клиники – самый трудный и ответственный период.</a:t>
            </a:r>
          </a:p>
          <a:p>
            <a:r>
              <a:rPr lang="ru-RU" sz="2000" b="1" dirty="0" smtClean="0">
                <a:ln w="10541" cmpd="sng">
                  <a:solidFill>
                    <a:srgbClr val="7030A0"/>
                  </a:solidFill>
                  <a:prstDash val="solid"/>
                </a:ln>
                <a:solidFill>
                  <a:srgbClr val="9933FF"/>
                </a:solidFill>
                <a:effectLst>
                  <a:glow rad="101600">
                    <a:schemeClr val="accent5">
                      <a:satMod val="175000"/>
                      <a:alpha val="40000"/>
                    </a:schemeClr>
                  </a:glow>
                </a:effectLst>
              </a:rPr>
              <a:t>Именно на первой стадии совершается большинство ошибок, больно ударяющих впоследствии по профессиональным амбициям и кошельку их владельцев</a:t>
            </a:r>
            <a:r>
              <a:rPr lang="ru-RU" sz="2400" b="1" dirty="0" smtClean="0">
                <a:ln w="10541" cmpd="sng">
                  <a:solidFill>
                    <a:srgbClr val="7030A0"/>
                  </a:solidFill>
                  <a:prstDash val="solid"/>
                </a:ln>
                <a:solidFill>
                  <a:srgbClr val="9933FF"/>
                </a:solidFill>
                <a:effectLst>
                  <a:glow rad="101600">
                    <a:schemeClr val="accent5">
                      <a:satMod val="175000"/>
                      <a:alpha val="40000"/>
                    </a:schemeClr>
                  </a:glow>
                </a:effectLst>
              </a:rPr>
              <a:t>.</a:t>
            </a:r>
          </a:p>
        </p:txBody>
      </p:sp>
      <p:pic>
        <p:nvPicPr>
          <p:cNvPr id="19459" name="Picture 3" descr="http://kaliningraddaily.com/wp-content/uploads/2013/02/1be0aac12e464353b968b55b6c8.jpg">
            <a:hlinkClick r:id="rId2"/>
          </p:cNvPr>
          <p:cNvPicPr>
            <a:picLocks noChangeAspect="1" noChangeArrowheads="1"/>
          </p:cNvPicPr>
          <p:nvPr/>
        </p:nvPicPr>
        <p:blipFill>
          <a:blip r:embed="rId3"/>
          <a:srcRect/>
          <a:stretch>
            <a:fillRect/>
          </a:stretch>
        </p:blipFill>
        <p:spPr bwMode="auto">
          <a:xfrm>
            <a:off x="5292079" y="2507417"/>
            <a:ext cx="3768353" cy="2714644"/>
          </a:xfrm>
          <a:prstGeom prst="rect">
            <a:avLst/>
          </a:prstGeom>
          <a:noFill/>
        </p:spPr>
      </p:pic>
      <p:sp>
        <p:nvSpPr>
          <p:cNvPr id="5" name="Прямоугольник 4"/>
          <p:cNvSpPr/>
          <p:nvPr/>
        </p:nvSpPr>
        <p:spPr>
          <a:xfrm>
            <a:off x="0" y="2564904"/>
            <a:ext cx="5436096" cy="3785652"/>
          </a:xfrm>
          <a:prstGeom prst="rect">
            <a:avLst/>
          </a:prstGeom>
        </p:spPr>
        <p:txBody>
          <a:bodyPr wrap="square">
            <a:spAutoFit/>
          </a:bodyPr>
          <a:lstStyle/>
          <a:p>
            <a:pPr lvl="0"/>
            <a:r>
              <a:rPr lang="ru-RU" sz="2000" b="1" dirty="0"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Чтобы достичь успеха, каждый шаг по созданию своего бизнеса следует продумать.</a:t>
            </a:r>
          </a:p>
          <a:p>
            <a:pPr lvl="0"/>
            <a:r>
              <a:rPr lang="ru-RU" sz="2000" b="1" dirty="0" smtClean="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Очень важно с первого дня создания новой стоматологической клиники иметь абсолютно четкую модель вхождения на рынок с соответствующим техническим оснащением и профессиональной подготовкой кадров, правильно позиционироваться для «своего» потенциального клиента.</a:t>
            </a:r>
          </a:p>
        </p:txBody>
      </p:sp>
    </p:spTree>
  </p:cSld>
  <p:clrMapOvr>
    <a:masterClrMapping/>
  </p:clrMapOvr>
  <p:transition>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
                                            <p:txEl>
                                              <p:pRg st="1" end="1"/>
                                            </p:txEl>
                                          </p:spTgt>
                                        </p:tgtEl>
                                        <p:attrNameLst>
                                          <p:attrName>style.visibility</p:attrName>
                                        </p:attrNameLst>
                                      </p:cBhvr>
                                      <p:to>
                                        <p:strVal val="visible"/>
                                      </p:to>
                                    </p:set>
                                    <p:anim calcmode="discrete" valueType="clr">
                                      <p:cBhvr override="childStyle">
                                        <p:cTn id="7" dur="80"/>
                                        <p:tgtEl>
                                          <p:spTgt spid="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2">
                                            <p:txEl>
                                              <p:pRg st="1" end="1"/>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
                                            <p:txEl>
                                              <p:pRg st="2" end="2"/>
                                            </p:txEl>
                                          </p:spTgt>
                                        </p:tgtEl>
                                        <p:attrNameLst>
                                          <p:attrName>style.visibility</p:attrName>
                                        </p:attrNameLst>
                                      </p:cBhvr>
                                      <p:to>
                                        <p:strVal val="visible"/>
                                      </p:to>
                                    </p:set>
                                    <p:anim calcmode="discrete" valueType="clr">
                                      <p:cBhvr override="childStyle">
                                        <p:cTn id="14" dur="80"/>
                                        <p:tgtEl>
                                          <p:spTgt spid="2">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
                                            <p:txEl>
                                              <p:pRg st="2" end="2"/>
                                            </p:txEl>
                                          </p:spTgt>
                                        </p:tgtEl>
                                        <p:attrNameLst>
                                          <p:attrName>fillcolor</p:attrName>
                                        </p:attrNameLst>
                                      </p:cBhvr>
                                      <p:tavLst>
                                        <p:tav tm="0">
                                          <p:val>
                                            <p:clrVal>
                                              <a:schemeClr val="accent2"/>
                                            </p:clrVal>
                                          </p:val>
                                        </p:tav>
                                        <p:tav tm="50000">
                                          <p:val>
                                            <p:clrVal>
                                              <a:schemeClr val="hlink"/>
                                            </p:clrVal>
                                          </p:val>
                                        </p:tav>
                                      </p:tavLst>
                                    </p:anim>
                                    <p:set>
                                      <p:cBhvr>
                                        <p:cTn id="16" dur="80"/>
                                        <p:tgtEl>
                                          <p:spTgt spid="2">
                                            <p:txEl>
                                              <p:pRg st="2" end="2"/>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1000"/>
                                        <p:tgtEl>
                                          <p:spTgt spid="5">
                                            <p:txEl>
                                              <p:pRg st="1" end="1"/>
                                            </p:txEl>
                                          </p:spTgt>
                                        </p:tgtEl>
                                      </p:cBhvr>
                                    </p:animEffect>
                                    <p:anim calcmode="lin" valueType="num">
                                      <p:cBhvr>
                                        <p:cTn id="2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60758"/>
            <a:ext cx="9144000" cy="2862322"/>
          </a:xfrm>
          <a:prstGeom prst="rect">
            <a:avLst/>
          </a:prstGeom>
        </p:spPr>
        <p:txBody>
          <a:bodyPr wrap="square">
            <a:spAutoFit/>
          </a:bodyPr>
          <a:lstStyle/>
          <a:p>
            <a:r>
              <a:rPr lang="ru-RU" sz="2400" b="1" dirty="0" smtClean="0"/>
              <a:t>Выбор оборудования для клиники должен быть: </a:t>
            </a:r>
          </a:p>
          <a:p>
            <a:pPr lvl="1">
              <a:buFont typeface="Arial" pitchFamily="34" charset="0"/>
              <a:buChar char="•"/>
            </a:pP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комплексным,</a:t>
            </a:r>
          </a:p>
          <a:p>
            <a:pPr lvl="1">
              <a:buFont typeface="Arial" pitchFamily="34" charset="0"/>
              <a:buChar char="•"/>
            </a:pP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тщательно продуманным </a:t>
            </a:r>
          </a:p>
          <a:p>
            <a:pPr lvl="1">
              <a:buFont typeface="Arial" pitchFamily="34" charset="0"/>
              <a:buChar char="•"/>
            </a:pP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и соответствовать техническим требованиям</a:t>
            </a:r>
          </a:p>
          <a:p>
            <a:r>
              <a:rPr lang="ru-RU" sz="2400" dirty="0" smtClean="0"/>
              <a:t> </a:t>
            </a:r>
            <a:r>
              <a:rPr lang="ru-RU" sz="2000" b="1" dirty="0" smtClean="0"/>
              <a:t>к решаемым задачам и возможностям поставщика, затраты на его приобретение следует рассматривать не как окупаемые расходы, а как </a:t>
            </a:r>
            <a:r>
              <a:rPr lang="ru-RU"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долго срочные </a:t>
            </a:r>
            <a:r>
              <a:rPr lang="ru-RU" sz="2000" b="1" dirty="0" smtClean="0"/>
              <a:t>инвестиции в успешный бизнес.</a:t>
            </a:r>
            <a:endParaRPr lang="ru-RU" sz="2000" b="1" dirty="0"/>
          </a:p>
        </p:txBody>
      </p:sp>
      <p:pic>
        <p:nvPicPr>
          <p:cNvPr id="14338" name="Picture 2" descr="http://spbpulse.ru/images/horoshiy-stomatolog/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1" y="172036"/>
            <a:ext cx="4673618" cy="278979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www.est63.ru/downloads/img/img/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717032"/>
            <a:ext cx="4920545" cy="2952328"/>
          </a:xfrm>
          <a:prstGeom prst="rect">
            <a:avLst/>
          </a:prstGeom>
          <a:noFill/>
          <a:extLst>
            <a:ext uri="{909E8E84-426E-40DD-AFC4-6F175D3DCCD1}">
              <a14:hiddenFill xmlns:a14="http://schemas.microsoft.com/office/drawing/2010/main">
                <a:solidFill>
                  <a:srgbClr val="FFFFFF"/>
                </a:solidFill>
              </a14:hiddenFill>
            </a:ext>
          </a:extLst>
        </p:spPr>
      </p:pic>
      <p:pic>
        <p:nvPicPr>
          <p:cNvPr id="63490" name="Picture 2" descr="http://medi-forum.ru/files/bioreovit15.jpg"/>
          <p:cNvPicPr>
            <a:picLocks noChangeAspect="1" noChangeArrowheads="1"/>
          </p:cNvPicPr>
          <p:nvPr/>
        </p:nvPicPr>
        <p:blipFill>
          <a:blip r:embed="rId4"/>
          <a:srcRect/>
          <a:stretch>
            <a:fillRect/>
          </a:stretch>
        </p:blipFill>
        <p:spPr bwMode="auto">
          <a:xfrm>
            <a:off x="4925138" y="2883765"/>
            <a:ext cx="3867660" cy="3024336"/>
          </a:xfrm>
          <a:prstGeom prst="rect">
            <a:avLst/>
          </a:prstGeom>
          <a:noFill/>
        </p:spPr>
      </p:pic>
      <p:pic>
        <p:nvPicPr>
          <p:cNvPr id="7172" name="Picture 4" descr="http://stomatolog-tula.ru/wp-content/uploads/2015/03/d16977ccb0500a44f01acf4cf7eb845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4144" y="2739749"/>
            <a:ext cx="5888654" cy="33123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4338"/>
                                        </p:tgtEl>
                                        <p:attrNameLst>
                                          <p:attrName>style.visibility</p:attrName>
                                        </p:attrNameLst>
                                      </p:cBhvr>
                                      <p:to>
                                        <p:strVal val="visible"/>
                                      </p:to>
                                    </p:set>
                                    <p:animEffect transition="in" filter="barn(inVertical)">
                                      <p:cBhvr>
                                        <p:cTn id="37" dur="500"/>
                                        <p:tgtEl>
                                          <p:spTgt spid="14338"/>
                                        </p:tgtEl>
                                      </p:cBhvr>
                                    </p:animEffect>
                                  </p:childTnLst>
                                </p:cTn>
                              </p:par>
                              <p:par>
                                <p:cTn id="38" presetID="16" presetClass="entr" presetSubtype="21" fill="hold" nodeType="withEffect">
                                  <p:stCondLst>
                                    <p:cond delay="0"/>
                                  </p:stCondLst>
                                  <p:childTnLst>
                                    <p:set>
                                      <p:cBhvr>
                                        <p:cTn id="39" dur="1" fill="hold">
                                          <p:stCondLst>
                                            <p:cond delay="0"/>
                                          </p:stCondLst>
                                        </p:cTn>
                                        <p:tgtEl>
                                          <p:spTgt spid="7172"/>
                                        </p:tgtEl>
                                        <p:attrNameLst>
                                          <p:attrName>style.visibility</p:attrName>
                                        </p:attrNameLst>
                                      </p:cBhvr>
                                      <p:to>
                                        <p:strVal val="visible"/>
                                      </p:to>
                                    </p:set>
                                    <p:animEffect transition="in" filter="barn(inVertical)">
                                      <p:cBhvr>
                                        <p:cTn id="40"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477053"/>
            <a:ext cx="9144000" cy="954107"/>
          </a:xfrm>
          <a:prstGeom prst="rect">
            <a:avLst/>
          </a:prstGeom>
        </p:spPr>
        <p:txBody>
          <a:bodyPr wrap="square">
            <a:spAutoFit/>
          </a:bodyPr>
          <a:lstStyle/>
          <a:p>
            <a:pPr algn="ctr"/>
            <a:r>
              <a:rPr lang="ru-RU" sz="2800" b="1" cap="all" dirty="0" smtClean="0">
                <a:ln w="9000" cmpd="sng">
                  <a:solidFill>
                    <a:srgbClr val="002060"/>
                  </a:solidFill>
                  <a:prstDash val="solid"/>
                </a:ln>
                <a:solidFill>
                  <a:srgbClr val="CC3399"/>
                </a:solidFill>
                <a:effectLst>
                  <a:glow rad="101600">
                    <a:schemeClr val="accent6">
                      <a:satMod val="175000"/>
                      <a:alpha val="40000"/>
                    </a:schemeClr>
                  </a:glow>
                  <a:reflection blurRad="6350" stA="60000" endA="900" endPos="60000" dist="29997" dir="5400000" sy="-100000" algn="bl" rotWithShape="0"/>
                </a:effectLst>
              </a:rPr>
              <a:t>Бизнес-модели стоматологических организаций</a:t>
            </a:r>
            <a:endParaRPr lang="ru-RU" sz="2800" dirty="0"/>
          </a:p>
        </p:txBody>
      </p:sp>
      <p:pic>
        <p:nvPicPr>
          <p:cNvPr id="3074" name="Picture 2" descr="http://i8.photo.2gis.com/images/branch/32/4503599628476148_8fa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36202">
            <a:off x="655698" y="3737671"/>
            <a:ext cx="4032448" cy="268661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minzdravao.ru/sites/default/files/resize/1_60-280x1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037" y="1700808"/>
            <a:ext cx="3110131" cy="208823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t.biglion.ru/upload/review4/844500/12439_426x275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3518" y="4005064"/>
            <a:ext cx="4057650" cy="261937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vsedomarossii.ru/photos/area_30/city_1729/street_4798/038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1736838"/>
            <a:ext cx="3076960" cy="2052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0374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852" y="3212976"/>
            <a:ext cx="3645024" cy="364502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51520" y="58847"/>
            <a:ext cx="8784976" cy="5078313"/>
          </a:xfrm>
          <a:prstGeom prst="rect">
            <a:avLst/>
          </a:prstGeom>
        </p:spPr>
        <p:txBody>
          <a:bodyPr wrap="square">
            <a:spAutoFit/>
          </a:bodyPr>
          <a:lstStyle/>
          <a:p>
            <a:pPr algn="ctr"/>
            <a:r>
              <a:rPr lang="ru-RU" sz="2000" b="1" cap="all" dirty="0">
                <a:ln w="9000" cmpd="sng">
                  <a:solidFill>
                    <a:schemeClr val="tx2">
                      <a:lumMod val="50000"/>
                    </a:schemeClr>
                  </a:solidFill>
                  <a:prstDash val="solid"/>
                </a:ln>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l="50000" t="50000" r="50000" b="50000"/>
                  </a:path>
                  <a:tileRect/>
                </a:gradFill>
                <a:effectLst>
                  <a:reflection blurRad="12700" stA="28000" endPos="45000" dist="1000" dir="5400000" sy="-100000" algn="bl" rotWithShape="0"/>
                </a:effectLst>
              </a:rPr>
              <a:t>Под </a:t>
            </a:r>
            <a:r>
              <a:rPr lang="ru-RU" sz="2400" b="1" cap="all" dirty="0" smtClean="0">
                <a:ln w="9000" cmpd="sng">
                  <a:solidFill>
                    <a:srgbClr val="002060"/>
                  </a:solidFill>
                  <a:prstDash val="solid"/>
                </a:ln>
                <a:solidFill>
                  <a:srgbClr val="9933FF"/>
                </a:solidFill>
                <a:effectLst>
                  <a:reflection blurRad="12700" stA="28000" endPos="45000" dist="1000" dir="5400000" sy="-100000" algn="bl" rotWithShape="0"/>
                </a:effectLst>
              </a:rPr>
              <a:t>бизнес-моделью</a:t>
            </a:r>
            <a:r>
              <a:rPr lang="ru-RU" sz="2000" b="1" cap="all" dirty="0" smtClean="0">
                <a:ln w="9000" cmpd="sng">
                  <a:solidFill>
                    <a:schemeClr val="tx2">
                      <a:lumMod val="50000"/>
                    </a:schemeClr>
                  </a:solidFill>
                  <a:prstDash val="solid"/>
                </a:ln>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l="50000" t="50000" r="50000" b="50000"/>
                  </a:path>
                  <a:tileRect/>
                </a:gradFill>
                <a:effectLst>
                  <a:reflection blurRad="12700" stA="28000" endPos="45000" dist="1000" dir="5400000" sy="-100000" algn="bl" rotWithShape="0"/>
                </a:effectLst>
              </a:rPr>
              <a:t> обычно </a:t>
            </a:r>
            <a:r>
              <a:rPr lang="ru-RU" sz="2000" b="1" cap="all" dirty="0">
                <a:ln w="9000" cmpd="sng">
                  <a:solidFill>
                    <a:schemeClr val="tx2">
                      <a:lumMod val="50000"/>
                    </a:schemeClr>
                  </a:solidFill>
                  <a:prstDash val="solid"/>
                </a:ln>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l="50000" t="50000" r="50000" b="50000"/>
                  </a:path>
                  <a:tileRect/>
                </a:gradFill>
                <a:effectLst>
                  <a:reflection blurRad="12700" stA="28000" endPos="45000" dist="1000" dir="5400000" sy="-100000" algn="bl" rotWithShape="0"/>
                </a:effectLst>
              </a:rPr>
              <a:t>понимают всю совокупность способов ведения бизнеса в Компании, правил </a:t>
            </a:r>
            <a:r>
              <a:rPr lang="ru-RU" sz="2000" b="1" cap="all" dirty="0" smtClean="0">
                <a:ln w="9000" cmpd="sng">
                  <a:solidFill>
                    <a:schemeClr val="tx2">
                      <a:lumMod val="50000"/>
                    </a:schemeClr>
                  </a:solidFill>
                  <a:prstDash val="solid"/>
                </a:ln>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l="50000" t="50000" r="50000" b="50000"/>
                  </a:path>
                  <a:tileRect/>
                </a:gradFill>
                <a:effectLst>
                  <a:reflection blurRad="12700" stA="28000" endPos="45000" dist="1000" dir="5400000" sy="-100000" algn="bl" rotWithShape="0"/>
                </a:effectLst>
              </a:rPr>
              <a:t> ведения </a:t>
            </a:r>
            <a:r>
              <a:rPr lang="ru-RU" sz="2000" b="1" cap="all" dirty="0">
                <a:ln w="9000" cmpd="sng">
                  <a:solidFill>
                    <a:schemeClr val="tx2">
                      <a:lumMod val="50000"/>
                    </a:schemeClr>
                  </a:solidFill>
                  <a:prstDash val="solid"/>
                </a:ln>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l="50000" t="50000" r="50000" b="50000"/>
                  </a:path>
                  <a:tileRect/>
                </a:gradFill>
                <a:effectLst>
                  <a:reflection blurRad="12700" stA="28000" endPos="45000" dist="1000" dir="5400000" sy="-100000" algn="bl" rotWithShape="0"/>
                </a:effectLst>
              </a:rPr>
              <a:t>этого бизнеса, лежащих в основе стратегии </a:t>
            </a:r>
            <a:r>
              <a:rPr lang="ru-RU" sz="2000" b="1" cap="all" dirty="0" smtClean="0">
                <a:ln w="9000" cmpd="sng">
                  <a:solidFill>
                    <a:schemeClr val="tx2">
                      <a:lumMod val="50000"/>
                    </a:schemeClr>
                  </a:solidFill>
                  <a:prstDash val="solid"/>
                </a:ln>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l="50000" t="50000" r="50000" b="50000"/>
                  </a:path>
                  <a:tileRect/>
                </a:gradFill>
                <a:effectLst>
                  <a:reflection blurRad="12700" stA="28000" endPos="45000" dist="1000" dir="5400000" sy="-100000" algn="bl" rotWithShape="0"/>
                </a:effectLst>
              </a:rPr>
              <a:t> Компании.</a:t>
            </a:r>
          </a:p>
          <a:p>
            <a:pPr marL="342900" indent="-342900">
              <a:buFont typeface="Wingdings" panose="05000000000000000000" pitchFamily="2" charset="2"/>
              <a:buChar char="q"/>
            </a:pPr>
            <a:r>
              <a:rPr lang="ru-RU" sz="1600" b="1" dirty="0" smtClean="0"/>
              <a:t>формулируется </a:t>
            </a:r>
            <a:r>
              <a:rPr lang="ru-RU" sz="1600" b="1" dirty="0"/>
              <a:t>целостное позиционирование клиники, разрабатывается легенда, </a:t>
            </a:r>
            <a:endParaRPr lang="ru-RU" sz="1600" b="1" dirty="0" smtClean="0"/>
          </a:p>
          <a:p>
            <a:pPr marL="285750" indent="-285750">
              <a:buFont typeface="Wingdings" panose="05000000000000000000" pitchFamily="2" charset="2"/>
              <a:buChar char="q"/>
            </a:pPr>
            <a:r>
              <a:rPr lang="ru-RU" sz="1600" b="1" dirty="0" smtClean="0"/>
              <a:t>фирменный </a:t>
            </a:r>
            <a:r>
              <a:rPr lang="ru-RU" sz="1600" b="1" dirty="0"/>
              <a:t>стиль и дизайн клиники, </a:t>
            </a:r>
            <a:endParaRPr lang="ru-RU" sz="1600" b="1" dirty="0" smtClean="0"/>
          </a:p>
          <a:p>
            <a:pPr marL="285750" indent="-285750">
              <a:buFont typeface="Wingdings" panose="05000000000000000000" pitchFamily="2" charset="2"/>
              <a:buChar char="q"/>
            </a:pPr>
            <a:r>
              <a:rPr lang="ru-RU" sz="1600" b="1" dirty="0" smtClean="0"/>
              <a:t>рассчитывается </a:t>
            </a:r>
            <a:r>
              <a:rPr lang="ru-RU" sz="1600" b="1" dirty="0"/>
              <a:t>экономика, </a:t>
            </a:r>
            <a:endParaRPr lang="ru-RU" sz="1600" b="1" dirty="0" smtClean="0"/>
          </a:p>
          <a:p>
            <a:pPr marL="285750" indent="-285750">
              <a:buFont typeface="Wingdings" panose="05000000000000000000" pitchFamily="2" charset="2"/>
              <a:buChar char="q"/>
            </a:pPr>
            <a:r>
              <a:rPr lang="ru-RU" sz="1600" b="1" dirty="0" smtClean="0"/>
              <a:t>формируются </a:t>
            </a:r>
            <a:r>
              <a:rPr lang="ru-RU" sz="1600" b="1" dirty="0"/>
              <a:t>задачи клиентского сервиса, </a:t>
            </a:r>
            <a:endParaRPr lang="ru-RU" sz="1600" b="1" dirty="0" smtClean="0"/>
          </a:p>
          <a:p>
            <a:pPr marL="285750" indent="-285750">
              <a:buFont typeface="Wingdings" panose="05000000000000000000" pitchFamily="2" charset="2"/>
              <a:buChar char="q"/>
            </a:pPr>
            <a:r>
              <a:rPr lang="ru-RU" sz="1600" b="1" dirty="0" smtClean="0"/>
              <a:t>описание </a:t>
            </a:r>
            <a:r>
              <a:rPr lang="ru-RU" sz="1600" b="1" dirty="0"/>
              <a:t>интерьера клиники, </a:t>
            </a:r>
            <a:endParaRPr lang="ru-RU" sz="1600" b="1" dirty="0" smtClean="0"/>
          </a:p>
          <a:p>
            <a:pPr marL="285750" indent="-285750">
              <a:buFont typeface="Wingdings" panose="05000000000000000000" pitchFamily="2" charset="2"/>
              <a:buChar char="q"/>
            </a:pPr>
            <a:r>
              <a:rPr lang="ru-RU" sz="1600" b="1" dirty="0" smtClean="0"/>
              <a:t>одежды </a:t>
            </a:r>
            <a:r>
              <a:rPr lang="ru-RU" sz="1600" b="1" dirty="0"/>
              <a:t>персонала, </a:t>
            </a:r>
            <a:endParaRPr lang="ru-RU" sz="1600" b="1" dirty="0" smtClean="0"/>
          </a:p>
          <a:p>
            <a:pPr marL="285750" indent="-285750">
              <a:buFont typeface="Wingdings" panose="05000000000000000000" pitchFamily="2" charset="2"/>
              <a:buChar char="q"/>
            </a:pPr>
            <a:r>
              <a:rPr lang="ru-RU" sz="1600" b="1" dirty="0" smtClean="0"/>
              <a:t>перечень оборудования</a:t>
            </a:r>
          </a:p>
          <a:p>
            <a:pPr marL="285750" indent="-285750">
              <a:buFont typeface="Wingdings" panose="05000000000000000000" pitchFamily="2" charset="2"/>
              <a:buChar char="q"/>
            </a:pPr>
            <a:r>
              <a:rPr lang="ru-RU" sz="1600" b="1" dirty="0" smtClean="0"/>
              <a:t>концепция </a:t>
            </a:r>
            <a:r>
              <a:rPr lang="ru-RU" sz="1600" b="1" dirty="0"/>
              <a:t>стоматологической </a:t>
            </a:r>
            <a:r>
              <a:rPr lang="ru-RU" sz="1600" b="1" dirty="0" smtClean="0"/>
              <a:t>клиники подбор оборудования</a:t>
            </a:r>
          </a:p>
          <a:p>
            <a:pPr marL="285750" indent="-285750">
              <a:buFont typeface="Wingdings" panose="05000000000000000000" pitchFamily="2" charset="2"/>
              <a:buChar char="q"/>
            </a:pPr>
            <a:r>
              <a:rPr lang="ru-RU" sz="1600" b="1" dirty="0" smtClean="0"/>
              <a:t>получение </a:t>
            </a:r>
            <a:r>
              <a:rPr lang="ru-RU" sz="1600" b="1" dirty="0"/>
              <a:t>медицинской лицензии</a:t>
            </a:r>
            <a:br>
              <a:rPr lang="ru-RU" sz="1600" b="1" dirty="0"/>
            </a:br>
            <a:r>
              <a:rPr lang="ru-RU" sz="1600" b="1" dirty="0"/>
              <a:t>1. регистрация юридического лица</a:t>
            </a:r>
            <a:br>
              <a:rPr lang="ru-RU" sz="1600" b="1" dirty="0"/>
            </a:br>
            <a:r>
              <a:rPr lang="ru-RU" sz="1600" b="1" dirty="0"/>
              <a:t>-ООО</a:t>
            </a:r>
            <a:br>
              <a:rPr lang="ru-RU" sz="1600" b="1" dirty="0"/>
            </a:br>
            <a:r>
              <a:rPr lang="ru-RU" sz="1600" b="1" dirty="0"/>
              <a:t>-ИП </a:t>
            </a:r>
            <a:br>
              <a:rPr lang="ru-RU" sz="1600" b="1" dirty="0"/>
            </a:br>
            <a:r>
              <a:rPr lang="ru-RU" sz="1600" b="1" dirty="0" smtClean="0"/>
              <a:t>2</a:t>
            </a:r>
            <a:r>
              <a:rPr lang="ru-RU" sz="1600" b="1" dirty="0"/>
              <a:t>. получение медицинской лицензии</a:t>
            </a:r>
            <a:br>
              <a:rPr lang="ru-RU" sz="1600" b="1" dirty="0"/>
            </a:br>
            <a:r>
              <a:rPr lang="ru-RU" sz="1600" b="1" dirty="0"/>
              <a:t>(2-6 и т. д.)</a:t>
            </a:r>
          </a:p>
        </p:txBody>
      </p:sp>
    </p:spTree>
    <p:extLst>
      <p:ext uri="{BB962C8B-B14F-4D97-AF65-F5344CB8AC3E}">
        <p14:creationId xmlns:p14="http://schemas.microsoft.com/office/powerpoint/2010/main" val="7419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2008" y="692696"/>
            <a:ext cx="9144000" cy="1323439"/>
          </a:xfrm>
          <a:prstGeom prst="rect">
            <a:avLst/>
          </a:prstGeom>
        </p:spPr>
        <p:txBody>
          <a:bodyPr wrap="square">
            <a:spAutoFit/>
          </a:bodyPr>
          <a:lstStyle/>
          <a:p>
            <a:pPr marL="342900" indent="-342900">
              <a:buAutoNum type="arabicPeriod"/>
            </a:pPr>
            <a:r>
              <a:rPr lang="ru-RU" sz="3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101600">
                    <a:schemeClr val="accent3">
                      <a:satMod val="175000"/>
                      <a:alpha val="40000"/>
                    </a:schemeClr>
                  </a:glow>
                  <a:outerShdw blurRad="50800" dist="40000" dir="5400000" algn="tl" rotWithShape="0">
                    <a:srgbClr val="000000">
                      <a:shade val="5000"/>
                      <a:satMod val="120000"/>
                      <a:alpha val="33000"/>
                    </a:srgbClr>
                  </a:outerShdw>
                </a:effectLst>
              </a:rPr>
              <a:t>Государственные поликлиники.</a:t>
            </a:r>
          </a:p>
          <a:p>
            <a:pPr marL="342900" indent="-342900"/>
            <a:r>
              <a:rPr lang="ru-RU" b="1" dirty="0" smtClean="0"/>
              <a:t> </a:t>
            </a:r>
            <a:r>
              <a:rPr lang="ru-RU" sz="2400" dirty="0" smtClean="0"/>
              <a:t>По различным оценкам, количественно занимают не более </a:t>
            </a:r>
            <a:r>
              <a:rPr lang="ru-RU" sz="2400" b="1" i="1" dirty="0" smtClean="0">
                <a:solidFill>
                  <a:schemeClr val="accent2">
                    <a:lumMod val="75000"/>
                  </a:schemeClr>
                </a:solidFill>
              </a:rPr>
              <a:t>10 % </a:t>
            </a:r>
            <a:r>
              <a:rPr lang="ru-RU" sz="2400" dirty="0" smtClean="0"/>
              <a:t>рынка.</a:t>
            </a:r>
          </a:p>
        </p:txBody>
      </p:sp>
      <p:sp>
        <p:nvSpPr>
          <p:cNvPr id="4" name="Прямоугольник 3"/>
          <p:cNvSpPr/>
          <p:nvPr/>
        </p:nvSpPr>
        <p:spPr>
          <a:xfrm>
            <a:off x="179512" y="2441037"/>
            <a:ext cx="4572000" cy="2585323"/>
          </a:xfrm>
          <a:prstGeom prst="rect">
            <a:avLst/>
          </a:prstGeom>
        </p:spPr>
        <p:txBody>
          <a:bodyPr>
            <a:spAutoFit/>
          </a:bodyPr>
          <a:lstStyle/>
          <a:p>
            <a:r>
              <a:rPr lang="ru-RU" dirty="0"/>
              <a:t>Впрочем, эта цифра не выявляет подлинного соотношения сил. Если вести счет по производственным мощностям (а в стоматологии </a:t>
            </a:r>
            <a:r>
              <a:rPr lang="ru-RU" b="1" i="1" dirty="0">
                <a:solidFill>
                  <a:schemeClr val="accent2">
                    <a:lumMod val="75000"/>
                  </a:schemeClr>
                </a:solidFill>
              </a:rPr>
              <a:t>«боевой единицей» служит стоматологическое кресло</a:t>
            </a:r>
            <a:r>
              <a:rPr lang="ru-RU" dirty="0"/>
              <a:t>), выясняется, что государственный и негосударственный секторы примерно равновесны. </a:t>
            </a:r>
          </a:p>
        </p:txBody>
      </p:sp>
      <p:pic>
        <p:nvPicPr>
          <p:cNvPr id="2054" name="Picture 6" descr="http://minzdravao.ru/sites/default/files/resize/p1060049_2-280x1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7200" y="1844824"/>
            <a:ext cx="3793968" cy="252028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med-otzyv.ru/images/clinics/15576/b57fac77ca8ccadbcca23356076977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2260" y="4391994"/>
            <a:ext cx="3203848" cy="24028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dissolve/>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Другая 2">
      <a:majorFont>
        <a:latin typeface="Georgia"/>
        <a:ea typeface=""/>
        <a:cs typeface=""/>
      </a:majorFont>
      <a:minorFont>
        <a:latin typeface="Georgi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2568</TotalTime>
  <Words>3506</Words>
  <Application>Microsoft Office PowerPoint</Application>
  <PresentationFormat>Экран (4:3)</PresentationFormat>
  <Paragraphs>202</Paragraphs>
  <Slides>62</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62</vt:i4>
      </vt:variant>
    </vt:vector>
  </HeadingPairs>
  <TitlesOfParts>
    <vt:vector size="63" baseType="lpstr">
      <vt:lpstr>Тема Office</vt:lpstr>
      <vt:lpstr>Бизнес-модели стоматологических организаций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Бизнес-модели стоматологических организаций</dc:title>
  <dc:creator>Пользователь</dc:creator>
  <cp:lastModifiedBy>Nitrium</cp:lastModifiedBy>
  <cp:revision>178</cp:revision>
  <dcterms:created xsi:type="dcterms:W3CDTF">2013-01-13T01:55:32Z</dcterms:created>
  <dcterms:modified xsi:type="dcterms:W3CDTF">2020-05-15T05:32:29Z</dcterms:modified>
</cp:coreProperties>
</file>