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sldIdLst>
    <p:sldId id="261" r:id="rId2"/>
    <p:sldId id="256" r:id="rId3"/>
    <p:sldId id="257" r:id="rId4"/>
    <p:sldId id="276" r:id="rId5"/>
    <p:sldId id="259" r:id="rId6"/>
    <p:sldId id="258" r:id="rId7"/>
    <p:sldId id="306" r:id="rId8"/>
    <p:sldId id="308" r:id="rId9"/>
    <p:sldId id="310" r:id="rId10"/>
    <p:sldId id="278" r:id="rId11"/>
    <p:sldId id="279" r:id="rId12"/>
    <p:sldId id="280" r:id="rId13"/>
    <p:sldId id="281" r:id="rId14"/>
    <p:sldId id="282" r:id="rId15"/>
    <p:sldId id="283" r:id="rId16"/>
    <p:sldId id="309" r:id="rId17"/>
    <p:sldId id="262" r:id="rId18"/>
    <p:sldId id="263" r:id="rId19"/>
    <p:sldId id="311" r:id="rId20"/>
    <p:sldId id="291" r:id="rId21"/>
    <p:sldId id="295" r:id="rId22"/>
    <p:sldId id="307" r:id="rId23"/>
    <p:sldId id="289" r:id="rId24"/>
    <p:sldId id="290" r:id="rId25"/>
    <p:sldId id="305" r:id="rId26"/>
    <p:sldId id="265" r:id="rId27"/>
    <p:sldId id="266" r:id="rId28"/>
    <p:sldId id="267" r:id="rId29"/>
    <p:sldId id="268" r:id="rId30"/>
    <p:sldId id="270" r:id="rId31"/>
    <p:sldId id="271" r:id="rId32"/>
    <p:sldId id="272" r:id="rId33"/>
    <p:sldId id="273" r:id="rId34"/>
    <p:sldId id="27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7" autoAdjust="0"/>
    <p:restoredTop sz="94660" autoAdjust="0"/>
  </p:normalViewPr>
  <p:slideViewPr>
    <p:cSldViewPr snapToGrid="0">
      <p:cViewPr>
        <p:scale>
          <a:sx n="80" d="100"/>
          <a:sy n="80" d="100"/>
        </p:scale>
        <p:origin x="-432"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812800" y="274638"/>
            <a:ext cx="105664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812800" y="274638"/>
            <a:ext cx="105664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61BEF0D-F0BB-DE4B-95CE-6DB70DBA9567}" type="datetimeFigureOut">
              <a:rPr lang="en-US" smtClean="0"/>
              <a:pPr/>
              <a:t>5/6/2020</a:t>
            </a:fld>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87" t="-1537" r="41673"/>
          <a:stretch/>
        </p:blipFill>
        <p:spPr bwMode="auto">
          <a:xfrm rot="16200000">
            <a:off x="2391456" y="-448577"/>
            <a:ext cx="6864020" cy="7745968"/>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428750" y="274638"/>
            <a:ext cx="9124950" cy="1687512"/>
          </a:xfrm>
        </p:spPr>
        <p:txBody>
          <a:bodyPr/>
          <a:lstStyle/>
          <a:p>
            <a:pPr algn="ctr"/>
            <a:r>
              <a:rPr lang="ru-RU" sz="3600" dirty="0" err="1">
                <a:latin typeface="Bookman Old Style" pitchFamily="18" charset="0"/>
              </a:rPr>
              <a:t>Коронавирусная</a:t>
            </a:r>
            <a:r>
              <a:rPr lang="ru-RU" sz="3600" dirty="0">
                <a:latin typeface="Bookman Old Style" pitchFamily="18" charset="0"/>
              </a:rPr>
              <a:t> инфекция. </a:t>
            </a:r>
            <a:r>
              <a:rPr lang="ru-RU" sz="3600" dirty="0" smtClean="0">
                <a:latin typeface="Bookman Old Style" pitchFamily="18" charset="0"/>
              </a:rPr>
              <a:t/>
            </a:r>
            <a:br>
              <a:rPr lang="ru-RU" sz="3600" dirty="0" smtClean="0">
                <a:latin typeface="Bookman Old Style" pitchFamily="18" charset="0"/>
              </a:rPr>
            </a:br>
            <a:r>
              <a:rPr lang="ru-RU" sz="3600" dirty="0" smtClean="0">
                <a:latin typeface="Bookman Old Style" pitchFamily="18" charset="0"/>
              </a:rPr>
              <a:t>Строение </a:t>
            </a:r>
            <a:r>
              <a:rPr lang="ru-RU" sz="3600" dirty="0">
                <a:latin typeface="Bookman Old Style" pitchFamily="18" charset="0"/>
              </a:rPr>
              <a:t>вириона </a:t>
            </a:r>
            <a:r>
              <a:rPr lang="ru-RU" sz="3600" dirty="0" smtClean="0">
                <a:latin typeface="Bookman Old Style" pitchFamily="18" charset="0"/>
              </a:rPr>
              <a:t>SARS-CoV-2</a:t>
            </a:r>
            <a:endParaRPr lang="ru-RU" sz="3600" dirty="0">
              <a:latin typeface="Bookman Old Style" pitchFamily="18" charset="0"/>
            </a:endParaRPr>
          </a:p>
        </p:txBody>
      </p:sp>
    </p:spTree>
    <p:extLst>
      <p:ext uri="{BB962C8B-B14F-4D97-AF65-F5344CB8AC3E}">
        <p14:creationId xmlns:p14="http://schemas.microsoft.com/office/powerpoint/2010/main" val="214970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7797" y="423082"/>
            <a:ext cx="10822675" cy="6186309"/>
          </a:xfrm>
          <a:prstGeom prst="rect">
            <a:avLst/>
          </a:prstGeom>
        </p:spPr>
        <p:txBody>
          <a:bodyPr wrap="square">
            <a:spAutoFit/>
          </a:bodyPr>
          <a:lstStyle/>
          <a:p>
            <a:r>
              <a:rPr lang="ru-RU" b="1" dirty="0">
                <a:latin typeface="Bookman Old Style" pitchFamily="18" charset="0"/>
              </a:rPr>
              <a:t>Примечательные особенности генома SARS-CoV-2</a:t>
            </a:r>
          </a:p>
          <a:p>
            <a:r>
              <a:rPr lang="ru-RU" dirty="0" smtClean="0">
                <a:latin typeface="Bookman Old Style" pitchFamily="18" charset="0"/>
              </a:rPr>
              <a:t>Сравнение </a:t>
            </a:r>
            <a:r>
              <a:rPr lang="ru-RU" dirty="0">
                <a:latin typeface="Bookman Old Style" pitchFamily="18" charset="0"/>
              </a:rPr>
              <a:t>альфа- и бета-</a:t>
            </a:r>
            <a:r>
              <a:rPr lang="ru-RU" dirty="0" err="1">
                <a:latin typeface="Bookman Old Style" pitchFamily="18" charset="0"/>
              </a:rPr>
              <a:t>коронавирусов</a:t>
            </a:r>
            <a:r>
              <a:rPr lang="ru-RU" dirty="0">
                <a:latin typeface="Bookman Old Style" pitchFamily="18" charset="0"/>
              </a:rPr>
              <a:t> выявляет две заметные геномные особенности SARS-CoV-2</a:t>
            </a:r>
            <a:r>
              <a:rPr lang="ru-RU" dirty="0" smtClean="0">
                <a:latin typeface="Bookman Old Style" pitchFamily="18" charset="0"/>
              </a:rPr>
              <a:t>:</a:t>
            </a:r>
            <a:endParaRPr lang="ru-RU" dirty="0">
              <a:latin typeface="Bookman Old Style" pitchFamily="18" charset="0"/>
            </a:endParaRPr>
          </a:p>
          <a:p>
            <a:r>
              <a:rPr lang="ru-RU" dirty="0">
                <a:latin typeface="Bookman Old Style" pitchFamily="18" charset="0"/>
              </a:rPr>
              <a:t>•	на основе структурных исследований и биохимических экспериментов SARS-CoV-2, по-видимому, более оптимизирован для связывания с человеческим рецептором ACE2, нежели другие вирусы этого семейства</a:t>
            </a:r>
            <a:r>
              <a:rPr lang="ru-RU" dirty="0" smtClean="0">
                <a:latin typeface="Bookman Old Style" pitchFamily="18" charset="0"/>
              </a:rPr>
              <a:t>;</a:t>
            </a:r>
            <a:endParaRPr lang="ru-RU" dirty="0">
              <a:latin typeface="Bookman Old Style" pitchFamily="18" charset="0"/>
            </a:endParaRPr>
          </a:p>
          <a:p>
            <a:r>
              <a:rPr lang="ru-RU" dirty="0">
                <a:latin typeface="Bookman Old Style" pitchFamily="18" charset="0"/>
              </a:rPr>
              <a:t>•	белок-шип SARSCoV-2 имеет функциональный сайт многоосновного (</a:t>
            </a:r>
            <a:r>
              <a:rPr lang="ru-RU" dirty="0" err="1">
                <a:latin typeface="Bookman Old Style" pitchFamily="18" charset="0"/>
              </a:rPr>
              <a:t>фуринового</a:t>
            </a:r>
            <a:r>
              <a:rPr lang="ru-RU" dirty="0">
                <a:latin typeface="Bookman Old Style" pitchFamily="18" charset="0"/>
              </a:rPr>
              <a:t>) расщепления на границе S1-S2 посредством вставки 12 нуклеотидов, что дополнительно привело к приобретению трех O-связанных </a:t>
            </a:r>
            <a:r>
              <a:rPr lang="ru-RU" dirty="0" err="1">
                <a:latin typeface="Bookman Old Style" pitchFamily="18" charset="0"/>
              </a:rPr>
              <a:t>гликанов</a:t>
            </a:r>
            <a:r>
              <a:rPr lang="ru-RU" dirty="0">
                <a:latin typeface="Bookman Old Style" pitchFamily="18" charset="0"/>
              </a:rPr>
              <a:t> вокруг сайта</a:t>
            </a:r>
            <a:r>
              <a:rPr lang="ru-RU" dirty="0" smtClean="0">
                <a:latin typeface="Bookman Old Style" pitchFamily="18" charset="0"/>
              </a:rPr>
              <a:t>.</a:t>
            </a:r>
          </a:p>
          <a:p>
            <a:endParaRPr lang="ru-RU" dirty="0" smtClean="0">
              <a:latin typeface="Bookman Old Style" pitchFamily="18" charset="0"/>
            </a:endParaRPr>
          </a:p>
          <a:p>
            <a:r>
              <a:rPr lang="ru-RU" b="1" dirty="0">
                <a:latin typeface="Bookman Old Style" pitchFamily="18" charset="0"/>
              </a:rPr>
              <a:t>Мутации в рецептор-связывающем домене </a:t>
            </a:r>
            <a:r>
              <a:rPr lang="ru-RU" b="1" dirty="0" smtClean="0">
                <a:latin typeface="Bookman Old Style" pitchFamily="18" charset="0"/>
              </a:rPr>
              <a:t>SARS-CoV-2</a:t>
            </a:r>
          </a:p>
          <a:p>
            <a:endParaRPr lang="ru-RU" b="1" dirty="0">
              <a:latin typeface="Bookman Old Style" pitchFamily="18" charset="0"/>
            </a:endParaRPr>
          </a:p>
          <a:p>
            <a:r>
              <a:rPr lang="ru-RU" dirty="0">
                <a:latin typeface="Bookman Old Style" pitchFamily="18" charset="0"/>
              </a:rPr>
              <a:t>Рецептор-связывающий домен (RBD) в белке шипа является наиболее вариабельной частью генома </a:t>
            </a:r>
            <a:r>
              <a:rPr lang="ru-RU" dirty="0" err="1">
                <a:latin typeface="Bookman Old Style" pitchFamily="18" charset="0"/>
              </a:rPr>
              <a:t>коронавируса</a:t>
            </a:r>
            <a:r>
              <a:rPr lang="ru-RU" dirty="0">
                <a:latin typeface="Bookman Old Style" pitchFamily="18" charset="0"/>
              </a:rPr>
              <a:t>. </a:t>
            </a:r>
            <a:r>
              <a:rPr lang="ru-RU" dirty="0" smtClean="0">
                <a:latin typeface="Bookman Old Style" pitchFamily="18" charset="0"/>
              </a:rPr>
              <a:t>Шесть </a:t>
            </a:r>
            <a:r>
              <a:rPr lang="ru-RU" dirty="0">
                <a:latin typeface="Bookman Old Style" pitchFamily="18" charset="0"/>
              </a:rPr>
              <a:t>аминокислот RBD являются критическими для связывания с рецепторами ACE2 и для определения диапазона хозяев для различных SARS-</a:t>
            </a:r>
            <a:r>
              <a:rPr lang="ru-RU" dirty="0" err="1">
                <a:latin typeface="Bookman Old Style" pitchFamily="18" charset="0"/>
              </a:rPr>
              <a:t>CoV</a:t>
            </a:r>
            <a:r>
              <a:rPr lang="ru-RU" dirty="0">
                <a:latin typeface="Bookman Old Style" pitchFamily="18" charset="0"/>
              </a:rPr>
              <a:t>-подобных вирусов с координатами, основанными на SARS-</a:t>
            </a:r>
            <a:r>
              <a:rPr lang="ru-RU" dirty="0" err="1">
                <a:latin typeface="Bookman Old Style" pitchFamily="18" charset="0"/>
              </a:rPr>
              <a:t>CoV</a:t>
            </a:r>
            <a:r>
              <a:rPr lang="ru-RU" dirty="0">
                <a:latin typeface="Bookman Old Style" pitchFamily="18" charset="0"/>
              </a:rPr>
              <a:t>, — это Y442, L472, N479, D480, T487 и Y4911, которые соответствуют L455, F486, Q493, S494, N501 и Y505 в SARS-CoV-27. Пять из этих шести остатков различаются между SARSCoV-2 и </a:t>
            </a:r>
            <a:r>
              <a:rPr lang="ru-RU" dirty="0" smtClean="0">
                <a:latin typeface="Bookman Old Style" pitchFamily="18" charset="0"/>
              </a:rPr>
              <a:t>SARS-</a:t>
            </a:r>
            <a:r>
              <a:rPr lang="ru-RU" dirty="0" err="1" smtClean="0">
                <a:latin typeface="Bookman Old Style" pitchFamily="18" charset="0"/>
              </a:rPr>
              <a:t>CoV</a:t>
            </a:r>
            <a:r>
              <a:rPr lang="ru-RU" dirty="0" smtClean="0">
                <a:latin typeface="Bookman Old Style" pitchFamily="18" charset="0"/>
              </a:rPr>
              <a:t>. </a:t>
            </a:r>
            <a:r>
              <a:rPr lang="ru-RU" dirty="0">
                <a:latin typeface="Bookman Old Style" pitchFamily="18" charset="0"/>
              </a:rPr>
              <a:t>На основании структурных исследований и биохимических экспериментов SARS-CoV-2, по-видимому, имеет RBD, который обладает высоким сродством к ACE2 у человека, хорьков, кошек и других видов с высокой гомологией рецепторов.</a:t>
            </a:r>
          </a:p>
          <a:p>
            <a:endParaRPr lang="ru-RU" dirty="0">
              <a:latin typeface="Bookman Old Style" pitchFamily="18" charset="0"/>
            </a:endParaRPr>
          </a:p>
        </p:txBody>
      </p:sp>
    </p:spTree>
    <p:extLst>
      <p:ext uri="{BB962C8B-B14F-4D97-AF65-F5344CB8AC3E}">
        <p14:creationId xmlns:p14="http://schemas.microsoft.com/office/powerpoint/2010/main" val="1160990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128" y="163774"/>
            <a:ext cx="9389660" cy="460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55092" y="4800301"/>
            <a:ext cx="10781731" cy="1938992"/>
          </a:xfrm>
          <a:prstGeom prst="rect">
            <a:avLst/>
          </a:prstGeom>
        </p:spPr>
        <p:txBody>
          <a:bodyPr wrap="square">
            <a:spAutoFit/>
          </a:bodyPr>
          <a:lstStyle/>
          <a:p>
            <a:pPr algn="ctr"/>
            <a:r>
              <a:rPr lang="ru-RU" sz="1200" dirty="0" smtClean="0">
                <a:latin typeface="Bookman Old Style" pitchFamily="18" charset="0"/>
              </a:rPr>
              <a:t>Особенности </a:t>
            </a:r>
            <a:r>
              <a:rPr lang="ru-RU" sz="1200" dirty="0">
                <a:latin typeface="Bookman Old Style" pitchFamily="18" charset="0"/>
              </a:rPr>
              <a:t>шиповых белков SARS-CoV-2 и родственных </a:t>
            </a:r>
            <a:r>
              <a:rPr lang="ru-RU" sz="1200" dirty="0" err="1">
                <a:latin typeface="Bookman Old Style" pitchFamily="18" charset="0"/>
              </a:rPr>
              <a:t>коронавирусов</a:t>
            </a:r>
            <a:endParaRPr lang="ru-RU" sz="1200" dirty="0">
              <a:latin typeface="Bookman Old Style" pitchFamily="18" charset="0"/>
            </a:endParaRPr>
          </a:p>
          <a:p>
            <a:r>
              <a:rPr lang="ru-RU" sz="1200" dirty="0">
                <a:latin typeface="Bookman Old Style" pitchFamily="18" charset="0"/>
              </a:rPr>
              <a:t>a) Мутации в контактных остатках шиповых белков SARS-CoV-2. </a:t>
            </a:r>
            <a:r>
              <a:rPr lang="ru-RU" sz="1200" dirty="0">
                <a:solidFill>
                  <a:srgbClr val="FF0000"/>
                </a:solidFill>
                <a:latin typeface="Bookman Old Style" pitchFamily="18" charset="0"/>
              </a:rPr>
              <a:t>Связывающий белок SARS-CoV-2 (красная полоса сверху) был сопоставлен с наиболее схожими с SARS-</a:t>
            </a:r>
            <a:r>
              <a:rPr lang="ru-RU" sz="1200" dirty="0" err="1">
                <a:solidFill>
                  <a:srgbClr val="FF0000"/>
                </a:solidFill>
                <a:latin typeface="Bookman Old Style" pitchFamily="18" charset="0"/>
              </a:rPr>
              <a:t>CoV</a:t>
            </a:r>
            <a:r>
              <a:rPr lang="ru-RU" sz="1200" dirty="0">
                <a:solidFill>
                  <a:srgbClr val="FF0000"/>
                </a:solidFill>
                <a:latin typeface="Bookman Old Style" pitchFamily="18" charset="0"/>
              </a:rPr>
              <a:t>-подобными </a:t>
            </a:r>
            <a:r>
              <a:rPr lang="ru-RU" sz="1200" dirty="0" err="1">
                <a:solidFill>
                  <a:srgbClr val="FF0000"/>
                </a:solidFill>
                <a:latin typeface="Bookman Old Style" pitchFamily="18" charset="0"/>
              </a:rPr>
              <a:t>коронавирусами</a:t>
            </a:r>
            <a:r>
              <a:rPr lang="ru-RU" sz="1200" dirty="0">
                <a:solidFill>
                  <a:srgbClr val="FF0000"/>
                </a:solidFill>
                <a:latin typeface="Bookman Old Style" pitchFamily="18" charset="0"/>
              </a:rPr>
              <a:t> и самим SARS-</a:t>
            </a:r>
            <a:r>
              <a:rPr lang="ru-RU" sz="1200" dirty="0" err="1">
                <a:solidFill>
                  <a:srgbClr val="FF0000"/>
                </a:solidFill>
                <a:latin typeface="Bookman Old Style" pitchFamily="18" charset="0"/>
              </a:rPr>
              <a:t>CoV</a:t>
            </a:r>
            <a:r>
              <a:rPr lang="ru-RU" sz="1200" dirty="0">
                <a:latin typeface="Bookman Old Style" pitchFamily="18" charset="0"/>
              </a:rPr>
              <a:t>. </a:t>
            </a:r>
            <a:r>
              <a:rPr lang="ru-RU" sz="1200" dirty="0">
                <a:solidFill>
                  <a:srgbClr val="00B0F0"/>
                </a:solidFill>
                <a:latin typeface="Bookman Old Style" pitchFamily="18" charset="0"/>
              </a:rPr>
              <a:t>Ключевые остатки в связывающем белке, которые вступают в контакт с рецептором ACE2, отмечены синими прямоугольниками как в SARS-CoV-2, так и в родственных вирусах, включая SARS-</a:t>
            </a:r>
            <a:r>
              <a:rPr lang="ru-RU" sz="1200" dirty="0" err="1">
                <a:solidFill>
                  <a:srgbClr val="00B0F0"/>
                </a:solidFill>
                <a:latin typeface="Bookman Old Style" pitchFamily="18" charset="0"/>
              </a:rPr>
              <a:t>CoV</a:t>
            </a:r>
            <a:r>
              <a:rPr lang="ru-RU" sz="1200" dirty="0">
                <a:solidFill>
                  <a:srgbClr val="00B0F0"/>
                </a:solidFill>
                <a:latin typeface="Bookman Old Style" pitchFamily="18" charset="0"/>
              </a:rPr>
              <a:t> (штамм </a:t>
            </a:r>
            <a:r>
              <a:rPr lang="ru-RU" sz="1200" dirty="0" err="1">
                <a:solidFill>
                  <a:srgbClr val="00B0F0"/>
                </a:solidFill>
                <a:latin typeface="Bookman Old Style" pitchFamily="18" charset="0"/>
              </a:rPr>
              <a:t>Urbani</a:t>
            </a:r>
            <a:r>
              <a:rPr lang="ru-RU" sz="1200" dirty="0">
                <a:solidFill>
                  <a:srgbClr val="00B0F0"/>
                </a:solidFill>
                <a:latin typeface="Bookman Old Style" pitchFamily="18" charset="0"/>
              </a:rPr>
              <a:t>).</a:t>
            </a:r>
          </a:p>
          <a:p>
            <a:r>
              <a:rPr lang="ru-RU" sz="1200" dirty="0">
                <a:latin typeface="Bookman Old Style" pitchFamily="18" charset="0"/>
              </a:rPr>
              <a:t>b) Приобретение многоосновного сайта расщепления и О-связанных </a:t>
            </a:r>
            <a:r>
              <a:rPr lang="ru-RU" sz="1200" dirty="0" err="1">
                <a:latin typeface="Bookman Old Style" pitchFamily="18" charset="0"/>
              </a:rPr>
              <a:t>гликанов</a:t>
            </a:r>
            <a:r>
              <a:rPr lang="ru-RU" sz="1200" dirty="0">
                <a:latin typeface="Bookman Old Style" pitchFamily="18" charset="0"/>
              </a:rPr>
              <a:t>. Как сайт многоосновного расщепления, так и три соседних О-связанных </a:t>
            </a:r>
            <a:r>
              <a:rPr lang="ru-RU" sz="1200" dirty="0" err="1">
                <a:latin typeface="Bookman Old Style" pitchFamily="18" charset="0"/>
              </a:rPr>
              <a:t>гликана</a:t>
            </a:r>
            <a:r>
              <a:rPr lang="ru-RU" sz="1200" dirty="0">
                <a:latin typeface="Bookman Old Style" pitchFamily="18" charset="0"/>
              </a:rPr>
              <a:t> являются уникальными для SARS-CoV-2 и ранее не наблюдались в бета-</a:t>
            </a:r>
            <a:r>
              <a:rPr lang="ru-RU" sz="1200" dirty="0" err="1">
                <a:latin typeface="Bookman Old Style" pitchFamily="18" charset="0"/>
              </a:rPr>
              <a:t>коронавирусах</a:t>
            </a:r>
            <a:r>
              <a:rPr lang="ru-RU" sz="1200" dirty="0">
                <a:latin typeface="Bookman Old Style" pitchFamily="18" charset="0"/>
              </a:rPr>
              <a:t> линии В. Показаны последовательности из NCBI </a:t>
            </a:r>
            <a:r>
              <a:rPr lang="ru-RU" sz="1200" dirty="0" err="1">
                <a:latin typeface="Bookman Old Style" pitchFamily="18" charset="0"/>
              </a:rPr>
              <a:t>GenBank</a:t>
            </a:r>
            <a:r>
              <a:rPr lang="ru-RU" sz="1200" dirty="0">
                <a:latin typeface="Bookman Old Style" pitchFamily="18" charset="0"/>
              </a:rPr>
              <a:t>, коды доступа MN908947, MN996532, AY278741, KY417146 и MK211376. Последовательности </a:t>
            </a:r>
            <a:r>
              <a:rPr lang="ru-RU" sz="1200" dirty="0" err="1">
                <a:latin typeface="Bookman Old Style" pitchFamily="18" charset="0"/>
              </a:rPr>
              <a:t>коронавируса</a:t>
            </a:r>
            <a:r>
              <a:rPr lang="ru-RU" sz="1200" dirty="0">
                <a:latin typeface="Bookman Old Style" pitchFamily="18" charset="0"/>
              </a:rPr>
              <a:t> панголина представляют собой некий </a:t>
            </a:r>
            <a:r>
              <a:rPr lang="ru-RU" sz="1200" dirty="0" err="1">
                <a:latin typeface="Bookman Old Style" pitchFamily="18" charset="0"/>
              </a:rPr>
              <a:t>микс</a:t>
            </a:r>
            <a:r>
              <a:rPr lang="ru-RU" sz="1200" dirty="0">
                <a:latin typeface="Bookman Old Style" pitchFamily="18" charset="0"/>
              </a:rPr>
              <a:t>, полученный из SRR10168377 и SRR10168378 (NCBI </a:t>
            </a:r>
            <a:r>
              <a:rPr lang="ru-RU" sz="1200" dirty="0" err="1">
                <a:latin typeface="Bookman Old Style" pitchFamily="18" charset="0"/>
              </a:rPr>
              <a:t>BioProject</a:t>
            </a:r>
            <a:r>
              <a:rPr lang="ru-RU" sz="1200" dirty="0">
                <a:latin typeface="Bookman Old Style" pitchFamily="18" charset="0"/>
              </a:rPr>
              <a:t> PRJNA573298).</a:t>
            </a:r>
            <a:endParaRPr lang="ru-RU" dirty="0">
              <a:latin typeface="Bookman Old Style" pitchFamily="18" charset="0"/>
            </a:endParaRPr>
          </a:p>
        </p:txBody>
      </p:sp>
    </p:spTree>
    <p:extLst>
      <p:ext uri="{BB962C8B-B14F-4D97-AF65-F5344CB8AC3E}">
        <p14:creationId xmlns:p14="http://schemas.microsoft.com/office/powerpoint/2010/main" val="237546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6608" y="1720840"/>
            <a:ext cx="8248650" cy="3785652"/>
          </a:xfrm>
          <a:prstGeom prst="rect">
            <a:avLst/>
          </a:prstGeom>
        </p:spPr>
        <p:txBody>
          <a:bodyPr wrap="square">
            <a:spAutoFit/>
          </a:bodyPr>
          <a:lstStyle/>
          <a:p>
            <a:pPr algn="ctr"/>
            <a:r>
              <a:rPr lang="ru-RU" sz="2000" dirty="0" smtClean="0">
                <a:latin typeface="Bookman Old Style" pitchFamily="18" charset="0"/>
              </a:rPr>
              <a:t>Приведенный анализ </a:t>
            </a:r>
            <a:r>
              <a:rPr lang="ru-RU" sz="2000" dirty="0">
                <a:latin typeface="Bookman Old Style" pitchFamily="18" charset="0"/>
              </a:rPr>
              <a:t>предполагает, что SARS-CoV-2 может связывать человеческий ACE2 с более высокой </a:t>
            </a:r>
            <a:r>
              <a:rPr lang="ru-RU" sz="2000" dirty="0" err="1">
                <a:latin typeface="Bookman Old Style" pitchFamily="18" charset="0"/>
              </a:rPr>
              <a:t>аффинностью</a:t>
            </a:r>
            <a:r>
              <a:rPr lang="ru-RU" sz="2000" dirty="0">
                <a:latin typeface="Bookman Old Style" pitchFamily="18" charset="0"/>
              </a:rPr>
              <a:t>, вычислительный анализ предсказывает, что его взаимодействие с рецепторами сложно назвать идеальным, и что последовательность RBD отличается от показанной в SARS-</a:t>
            </a:r>
            <a:r>
              <a:rPr lang="ru-RU" sz="2000" dirty="0" err="1">
                <a:latin typeface="Bookman Old Style" pitchFamily="18" charset="0"/>
              </a:rPr>
              <a:t>CoV</a:t>
            </a:r>
            <a:r>
              <a:rPr lang="ru-RU" sz="2000" dirty="0">
                <a:latin typeface="Bookman Old Style" pitchFamily="18" charset="0"/>
              </a:rPr>
              <a:t>, чтобы быть более «удобной» для связывания с рецептором. Таким образом, </a:t>
            </a:r>
            <a:r>
              <a:rPr lang="ru-RU" sz="2000" dirty="0" err="1">
                <a:latin typeface="Bookman Old Style" pitchFamily="18" charset="0"/>
              </a:rPr>
              <a:t>высокоаффинное</a:t>
            </a:r>
            <a:r>
              <a:rPr lang="ru-RU" sz="2000" dirty="0">
                <a:latin typeface="Bookman Old Style" pitchFamily="18" charset="0"/>
              </a:rPr>
              <a:t> связывание белка шипа SARS-CoV-2 с человеческим ACE2, скорее всего, является результатом естественного отбора на человеческом или подобном человеку рецептору ACE2. </a:t>
            </a:r>
            <a:r>
              <a:rPr lang="ru-RU" sz="2000" dirty="0" smtClean="0">
                <a:latin typeface="Bookman Old Style" pitchFamily="18" charset="0"/>
              </a:rPr>
              <a:t/>
            </a:r>
            <a:br>
              <a:rPr lang="ru-RU" sz="2000" dirty="0" smtClean="0">
                <a:latin typeface="Bookman Old Style" pitchFamily="18" charset="0"/>
              </a:rPr>
            </a:br>
            <a:r>
              <a:rPr lang="ru-RU" sz="2000" dirty="0" smtClean="0">
                <a:latin typeface="Bookman Old Style" pitchFamily="18" charset="0"/>
              </a:rPr>
              <a:t>Это </a:t>
            </a:r>
            <a:r>
              <a:rPr lang="ru-RU" sz="2000" dirty="0">
                <a:latin typeface="Bookman Old Style" pitchFamily="18" charset="0"/>
              </a:rPr>
              <a:t>убедительное доказательство того, что SARS-CoV-2 не является продуктом целенаправленных манипуляций.</a:t>
            </a:r>
          </a:p>
        </p:txBody>
      </p:sp>
    </p:spTree>
    <p:extLst>
      <p:ext uri="{BB962C8B-B14F-4D97-AF65-F5344CB8AC3E}">
        <p14:creationId xmlns:p14="http://schemas.microsoft.com/office/powerpoint/2010/main" val="2714488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6268" y="687963"/>
            <a:ext cx="11020301" cy="3416320"/>
          </a:xfrm>
          <a:prstGeom prst="rect">
            <a:avLst/>
          </a:prstGeom>
        </p:spPr>
        <p:txBody>
          <a:bodyPr wrap="square">
            <a:spAutoFit/>
          </a:bodyPr>
          <a:lstStyle/>
          <a:p>
            <a:pPr algn="ctr"/>
            <a:r>
              <a:rPr lang="ru-RU" b="1" dirty="0">
                <a:latin typeface="Bookman Old Style" pitchFamily="18" charset="0"/>
              </a:rPr>
              <a:t>Сайт расщепления многоосновного </a:t>
            </a:r>
            <a:r>
              <a:rPr lang="ru-RU" b="1" dirty="0" err="1">
                <a:latin typeface="Bookman Old Style" pitchFamily="18" charset="0"/>
              </a:rPr>
              <a:t>фурина</a:t>
            </a:r>
            <a:r>
              <a:rPr lang="ru-RU" b="1" dirty="0">
                <a:latin typeface="Bookman Old Style" pitchFamily="18" charset="0"/>
              </a:rPr>
              <a:t> и О-связанные </a:t>
            </a:r>
            <a:r>
              <a:rPr lang="ru-RU" b="1" dirty="0" err="1">
                <a:latin typeface="Bookman Old Style" pitchFamily="18" charset="0"/>
              </a:rPr>
              <a:t>гликаны</a:t>
            </a:r>
            <a:endParaRPr lang="ru-RU" b="1" dirty="0">
              <a:latin typeface="Bookman Old Style" pitchFamily="18" charset="0"/>
            </a:endParaRPr>
          </a:p>
          <a:p>
            <a:pPr algn="ctr"/>
            <a:r>
              <a:rPr lang="ru-RU" dirty="0">
                <a:latin typeface="Bookman Old Style" pitchFamily="18" charset="0"/>
              </a:rPr>
              <a:t>Второй примечательной особенностью SARS-CoV-2 является многоосновный сайт расщепления (RRAR) на стыке S1 и S2, двух субъединиц шипа (Рис. </a:t>
            </a:r>
            <a:r>
              <a:rPr lang="ru-RU" dirty="0" smtClean="0">
                <a:latin typeface="Bookman Old Style" pitchFamily="18" charset="0"/>
              </a:rPr>
              <a:t>b</a:t>
            </a:r>
            <a:r>
              <a:rPr lang="ru-RU" dirty="0">
                <a:latin typeface="Bookman Old Style" pitchFamily="18" charset="0"/>
              </a:rPr>
              <a:t>). Он позволяет эффективно расщепляться </a:t>
            </a:r>
            <a:r>
              <a:rPr lang="ru-RU" dirty="0" err="1">
                <a:latin typeface="Bookman Old Style" pitchFamily="18" charset="0"/>
              </a:rPr>
              <a:t>фурином</a:t>
            </a:r>
            <a:r>
              <a:rPr lang="ru-RU" dirty="0">
                <a:latin typeface="Bookman Old Style" pitchFamily="18" charset="0"/>
              </a:rPr>
              <a:t> и другими протеазами и играет роль в повышении вирулентности и наличие широкого диапазона выбора организмов-хозяев. Кроме того, ведущий </a:t>
            </a:r>
            <a:r>
              <a:rPr lang="ru-RU" dirty="0" err="1">
                <a:latin typeface="Bookman Old Style" pitchFamily="18" charset="0"/>
              </a:rPr>
              <a:t>пролин</a:t>
            </a:r>
            <a:r>
              <a:rPr lang="ru-RU" dirty="0">
                <a:latin typeface="Bookman Old Style" pitchFamily="18" charset="0"/>
              </a:rPr>
              <a:t> также вставлен в этот сайт в SARS-CoV-2. Таким образом, вставленная последовательность является </a:t>
            </a:r>
            <a:r>
              <a:rPr lang="ru-RU" dirty="0" smtClean="0">
                <a:latin typeface="Bookman Old Style" pitchFamily="18" charset="0"/>
              </a:rPr>
              <a:t>PRRA). </a:t>
            </a:r>
            <a:r>
              <a:rPr lang="ru-RU" dirty="0">
                <a:latin typeface="Bookman Old Style" pitchFamily="18" charset="0"/>
              </a:rPr>
              <a:t>Предполагается, что поворот, созданный </a:t>
            </a:r>
            <a:r>
              <a:rPr lang="ru-RU" dirty="0" err="1">
                <a:latin typeface="Bookman Old Style" pitchFamily="18" charset="0"/>
              </a:rPr>
              <a:t>пролином</a:t>
            </a:r>
            <a:r>
              <a:rPr lang="ru-RU" dirty="0">
                <a:latin typeface="Bookman Old Style" pitchFamily="18" charset="0"/>
              </a:rPr>
              <a:t>, приведет к добавлению O-связанных </a:t>
            </a:r>
            <a:r>
              <a:rPr lang="ru-RU" dirty="0" err="1">
                <a:latin typeface="Bookman Old Style" pitchFamily="18" charset="0"/>
              </a:rPr>
              <a:t>гликанов</a:t>
            </a:r>
            <a:r>
              <a:rPr lang="ru-RU" dirty="0">
                <a:latin typeface="Bookman Old Style" pitchFamily="18" charset="0"/>
              </a:rPr>
              <a:t> к S673, T678 и S686, которые фланкируют сайт расщепления и являются уникальными именно для </a:t>
            </a:r>
            <a:r>
              <a:rPr lang="ru-RU" dirty="0" smtClean="0">
                <a:latin typeface="Bookman Old Style" pitchFamily="18" charset="0"/>
              </a:rPr>
              <a:t>SARS-CoV-2. </a:t>
            </a:r>
            <a:r>
              <a:rPr lang="ru-RU" dirty="0">
                <a:latin typeface="Bookman Old Style" pitchFamily="18" charset="0"/>
              </a:rPr>
              <a:t>Подобные сайты многоосновного расщепления не наблюдались ни в каких родственных «бета-</a:t>
            </a:r>
            <a:r>
              <a:rPr lang="ru-RU" dirty="0" err="1">
                <a:latin typeface="Bookman Old Style" pitchFamily="18" charset="0"/>
              </a:rPr>
              <a:t>коронавирусах</a:t>
            </a:r>
            <a:r>
              <a:rPr lang="ru-RU" dirty="0">
                <a:latin typeface="Bookman Old Style" pitchFamily="18" charset="0"/>
              </a:rPr>
              <a:t> линии В», хотя другие бета-</a:t>
            </a:r>
            <a:r>
              <a:rPr lang="ru-RU" dirty="0" err="1">
                <a:latin typeface="Bookman Old Style" pitchFamily="18" charset="0"/>
              </a:rPr>
              <a:t>коронавирусы</a:t>
            </a:r>
            <a:r>
              <a:rPr lang="ru-RU" dirty="0">
                <a:latin typeface="Bookman Old Style" pitchFamily="18" charset="0"/>
              </a:rPr>
              <a:t> человека, включая HKU1 (линия А), имеют эти сайты и предсказывают О-связанные </a:t>
            </a:r>
            <a:r>
              <a:rPr lang="ru-RU" dirty="0" err="1">
                <a:latin typeface="Bookman Old Style" pitchFamily="18" charset="0"/>
              </a:rPr>
              <a:t>гликаны</a:t>
            </a:r>
            <a:r>
              <a:rPr lang="ru-RU" dirty="0">
                <a:latin typeface="Bookman Old Style" pitchFamily="18" charset="0"/>
              </a:rPr>
              <a:t>. </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996" t="18403" b="31796"/>
          <a:stretch/>
        </p:blipFill>
        <p:spPr bwMode="auto">
          <a:xfrm>
            <a:off x="3206339" y="4135694"/>
            <a:ext cx="6056414" cy="264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40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5634" y="1117431"/>
            <a:ext cx="11388437" cy="5355312"/>
          </a:xfrm>
          <a:prstGeom prst="rect">
            <a:avLst/>
          </a:prstGeom>
        </p:spPr>
        <p:txBody>
          <a:bodyPr wrap="square">
            <a:spAutoFit/>
          </a:bodyPr>
          <a:lstStyle/>
          <a:p>
            <a:pPr algn="ctr"/>
            <a:r>
              <a:rPr lang="ru-RU" dirty="0">
                <a:latin typeface="Bookman Old Style" pitchFamily="18" charset="0"/>
              </a:rPr>
              <a:t>Эксперименты с SARS-</a:t>
            </a:r>
            <a:r>
              <a:rPr lang="ru-RU" dirty="0" err="1">
                <a:latin typeface="Bookman Old Style" pitchFamily="18" charset="0"/>
              </a:rPr>
              <a:t>CoV</a:t>
            </a:r>
            <a:r>
              <a:rPr lang="ru-RU" dirty="0">
                <a:latin typeface="Bookman Old Style" pitchFamily="18" charset="0"/>
              </a:rPr>
              <a:t> показали, что вставка сайта расщепления </a:t>
            </a:r>
            <a:r>
              <a:rPr lang="ru-RU" dirty="0" err="1">
                <a:latin typeface="Bookman Old Style" pitchFamily="18" charset="0"/>
              </a:rPr>
              <a:t>фурином</a:t>
            </a:r>
            <a:r>
              <a:rPr lang="ru-RU" dirty="0">
                <a:latin typeface="Bookman Old Style" pitchFamily="18" charset="0"/>
              </a:rPr>
              <a:t> в месте соединения S1-S2 усиливает клеточное слияние, не влияя на уровень проникновения вируса. Кроме того, эффективное расщепление шипа MERS-</a:t>
            </a:r>
            <a:r>
              <a:rPr lang="ru-RU" dirty="0" err="1">
                <a:latin typeface="Bookman Old Style" pitchFamily="18" charset="0"/>
              </a:rPr>
              <a:t>CoV</a:t>
            </a:r>
            <a:r>
              <a:rPr lang="ru-RU" dirty="0">
                <a:latin typeface="Bookman Old Style" pitchFamily="18" charset="0"/>
              </a:rPr>
              <a:t> позволяет MERS, подобным </a:t>
            </a:r>
            <a:r>
              <a:rPr lang="ru-RU" dirty="0" err="1">
                <a:latin typeface="Bookman Old Style" pitchFamily="18" charset="0"/>
              </a:rPr>
              <a:t>коронавирусам</a:t>
            </a:r>
            <a:r>
              <a:rPr lang="ru-RU" dirty="0">
                <a:latin typeface="Bookman Old Style" pitchFamily="18" charset="0"/>
              </a:rPr>
              <a:t> от летучих мышей, инфицировать и клетки человека. </a:t>
            </a:r>
            <a:r>
              <a:rPr lang="ru-RU" dirty="0" smtClean="0">
                <a:latin typeface="Bookman Old Style" pitchFamily="18" charset="0"/>
              </a:rPr>
              <a:t>В </a:t>
            </a:r>
            <a:r>
              <a:rPr lang="ru-RU" dirty="0">
                <a:latin typeface="Bookman Old Style" pitchFamily="18" charset="0"/>
              </a:rPr>
              <a:t>случае вирусов птичьего гриппа быстрая репликация и передача в очень плотных популяциях кур стала результатом приобретения многоосновных сайтов расщепления в белке гемагглютинином (HA), который выполняет функцию, аналогичную функции белка шипа </a:t>
            </a:r>
            <a:r>
              <a:rPr lang="ru-RU" dirty="0" err="1">
                <a:latin typeface="Bookman Old Style" pitchFamily="18" charset="0"/>
              </a:rPr>
              <a:t>коронавируса</a:t>
            </a:r>
            <a:r>
              <a:rPr lang="ru-RU" dirty="0">
                <a:latin typeface="Bookman Old Style" pitchFamily="18" charset="0"/>
              </a:rPr>
              <a:t>. </a:t>
            </a:r>
            <a:r>
              <a:rPr lang="ru-RU" dirty="0" smtClean="0">
                <a:latin typeface="Bookman Old Style" pitchFamily="18" charset="0"/>
              </a:rPr>
              <a:t/>
            </a:r>
            <a:br>
              <a:rPr lang="ru-RU" dirty="0" smtClean="0">
                <a:latin typeface="Bookman Old Style" pitchFamily="18" charset="0"/>
              </a:rPr>
            </a:br>
            <a:r>
              <a:rPr lang="ru-RU" dirty="0" smtClean="0">
                <a:latin typeface="Bookman Old Style" pitchFamily="18" charset="0"/>
              </a:rPr>
              <a:t>Приобретение </a:t>
            </a:r>
            <a:r>
              <a:rPr lang="ru-RU" dirty="0">
                <a:latin typeface="Bookman Old Style" pitchFamily="18" charset="0"/>
              </a:rPr>
              <a:t>многоосновных сайтов расщепления в HA путем вставки или рекомбинации превращает вирусы птичьего гриппа с низкой патогенностью в </a:t>
            </a:r>
            <a:r>
              <a:rPr lang="ru-RU" dirty="0" err="1">
                <a:latin typeface="Bookman Old Style" pitchFamily="18" charset="0"/>
              </a:rPr>
              <a:t>высокопатогенные</a:t>
            </a:r>
            <a:r>
              <a:rPr lang="ru-RU" dirty="0">
                <a:latin typeface="Bookman Old Style" pitchFamily="18" charset="0"/>
              </a:rPr>
              <a:t> формы. Получение многоосновных сайтов расщепления HA также наблюдалось после повторного пассажа в клеточной культуре или через животных. </a:t>
            </a:r>
            <a:endParaRPr lang="ru-RU" dirty="0" smtClean="0">
              <a:latin typeface="Bookman Old Style" pitchFamily="18" charset="0"/>
            </a:endParaRPr>
          </a:p>
          <a:p>
            <a:pPr algn="ctr"/>
            <a:endParaRPr lang="ru-RU" dirty="0" smtClean="0">
              <a:latin typeface="Bookman Old Style" pitchFamily="18" charset="0"/>
            </a:endParaRPr>
          </a:p>
          <a:p>
            <a:pPr algn="ctr"/>
            <a:r>
              <a:rPr lang="ru-RU" dirty="0" smtClean="0">
                <a:latin typeface="Bookman Old Style" pitchFamily="18" charset="0"/>
              </a:rPr>
              <a:t>Функция </a:t>
            </a:r>
            <a:r>
              <a:rPr lang="ru-RU" dirty="0">
                <a:latin typeface="Bookman Old Style" pitchFamily="18" charset="0"/>
              </a:rPr>
              <a:t>О-связанных </a:t>
            </a:r>
            <a:r>
              <a:rPr lang="ru-RU" dirty="0" err="1">
                <a:latin typeface="Bookman Old Style" pitchFamily="18" charset="0"/>
              </a:rPr>
              <a:t>гликанов</a:t>
            </a:r>
            <a:r>
              <a:rPr lang="ru-RU" dirty="0">
                <a:latin typeface="Bookman Old Style" pitchFamily="18" charset="0"/>
              </a:rPr>
              <a:t> в новом </a:t>
            </a:r>
            <a:r>
              <a:rPr lang="ru-RU" dirty="0" err="1">
                <a:latin typeface="Bookman Old Style" pitchFamily="18" charset="0"/>
              </a:rPr>
              <a:t>коронавирусе</a:t>
            </a:r>
            <a:r>
              <a:rPr lang="ru-RU" dirty="0">
                <a:latin typeface="Bookman Old Style" pitchFamily="18" charset="0"/>
              </a:rPr>
              <a:t> пока неясна, но они могут создавать «</a:t>
            </a:r>
            <a:r>
              <a:rPr lang="ru-RU" dirty="0" err="1">
                <a:latin typeface="Bookman Old Style" pitchFamily="18" charset="0"/>
              </a:rPr>
              <a:t>муциноподобный</a:t>
            </a:r>
            <a:r>
              <a:rPr lang="ru-RU" dirty="0">
                <a:latin typeface="Bookman Old Style" pitchFamily="18" charset="0"/>
              </a:rPr>
              <a:t> домен», который экранирует </a:t>
            </a:r>
            <a:r>
              <a:rPr lang="ru-RU" dirty="0" err="1">
                <a:latin typeface="Bookman Old Style" pitchFamily="18" charset="0"/>
              </a:rPr>
              <a:t>эпитопы</a:t>
            </a:r>
            <a:r>
              <a:rPr lang="ru-RU" dirty="0">
                <a:latin typeface="Bookman Old Style" pitchFamily="18" charset="0"/>
              </a:rPr>
              <a:t> или ключевые остатки белка-шипа SARS-CoV-2. Некоторые вирусы используют </a:t>
            </a:r>
            <a:r>
              <a:rPr lang="ru-RU" dirty="0" err="1">
                <a:latin typeface="Bookman Old Style" pitchFamily="18" charset="0"/>
              </a:rPr>
              <a:t>муциноподобные</a:t>
            </a:r>
            <a:r>
              <a:rPr lang="ru-RU" dirty="0">
                <a:latin typeface="Bookman Old Style" pitchFamily="18" charset="0"/>
              </a:rPr>
              <a:t> домены в качестве щитов </a:t>
            </a:r>
            <a:r>
              <a:rPr lang="ru-RU" dirty="0" err="1">
                <a:latin typeface="Bookman Old Style" pitchFamily="18" charset="0"/>
              </a:rPr>
              <a:t>гликана</a:t>
            </a:r>
            <a:r>
              <a:rPr lang="ru-RU" dirty="0">
                <a:latin typeface="Bookman Old Style" pitchFamily="18" charset="0"/>
              </a:rPr>
              <a:t>, связанных с ускользанием от иммунного ответа. </a:t>
            </a:r>
            <a:r>
              <a:rPr lang="ru-RU" dirty="0" smtClean="0">
                <a:latin typeface="Bookman Old Style" pitchFamily="18" charset="0"/>
              </a:rPr>
              <a:t/>
            </a:r>
            <a:br>
              <a:rPr lang="ru-RU" dirty="0" smtClean="0">
                <a:latin typeface="Bookman Old Style" pitchFamily="18" charset="0"/>
              </a:rPr>
            </a:br>
            <a:r>
              <a:rPr lang="ru-RU" dirty="0" smtClean="0">
                <a:latin typeface="Bookman Old Style" pitchFamily="18" charset="0"/>
              </a:rPr>
              <a:t>Хотя </a:t>
            </a:r>
            <a:r>
              <a:rPr lang="ru-RU" dirty="0">
                <a:latin typeface="Bookman Old Style" pitchFamily="18" charset="0"/>
              </a:rPr>
              <a:t>наличие О-связанного </a:t>
            </a:r>
            <a:r>
              <a:rPr lang="ru-RU" dirty="0" err="1">
                <a:latin typeface="Bookman Old Style" pitchFamily="18" charset="0"/>
              </a:rPr>
              <a:t>гликозилирования</a:t>
            </a:r>
            <a:r>
              <a:rPr lang="ru-RU" dirty="0">
                <a:latin typeface="Bookman Old Style" pitchFamily="18" charset="0"/>
              </a:rPr>
              <a:t> в </a:t>
            </a:r>
            <a:r>
              <a:rPr lang="ru-RU" dirty="0" err="1">
                <a:latin typeface="Bookman Old Style" pitchFamily="18" charset="0"/>
              </a:rPr>
              <a:t>коронавирусах</a:t>
            </a:r>
            <a:r>
              <a:rPr lang="ru-RU" dirty="0">
                <a:latin typeface="Bookman Old Style" pitchFamily="18" charset="0"/>
              </a:rPr>
              <a:t> является лабораторно достоверным фактом, необходимы экспериментальные исследования, чтобы определить, используются ли эти сайты в </a:t>
            </a:r>
            <a:r>
              <a:rPr lang="ru-RU" dirty="0" smtClean="0">
                <a:latin typeface="Bookman Old Style" pitchFamily="18" charset="0"/>
              </a:rPr>
              <a:t>SARS-CoV-2</a:t>
            </a:r>
            <a:r>
              <a:rPr lang="ru-RU" dirty="0">
                <a:latin typeface="Bookman Old Style" pitchFamily="18" charset="0"/>
              </a:rPr>
              <a:t>.</a:t>
            </a:r>
          </a:p>
        </p:txBody>
      </p:sp>
    </p:spTree>
    <p:extLst>
      <p:ext uri="{BB962C8B-B14F-4D97-AF65-F5344CB8AC3E}">
        <p14:creationId xmlns:p14="http://schemas.microsoft.com/office/powerpoint/2010/main" val="1880105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6275" y="751343"/>
            <a:ext cx="10414660" cy="4616648"/>
          </a:xfrm>
          <a:prstGeom prst="rect">
            <a:avLst/>
          </a:prstGeom>
        </p:spPr>
        <p:txBody>
          <a:bodyPr wrap="square">
            <a:spAutoFit/>
          </a:bodyPr>
          <a:lstStyle/>
          <a:p>
            <a:pPr algn="ctr"/>
            <a:r>
              <a:rPr lang="ru-RU" sz="2400" b="1" dirty="0">
                <a:latin typeface="Bookman Old Style" pitchFamily="18" charset="0"/>
              </a:rPr>
              <a:t>Теории происхождения SARS-CoV-2</a:t>
            </a:r>
          </a:p>
          <a:p>
            <a:pPr algn="ctr"/>
            <a:r>
              <a:rPr lang="ru-RU" dirty="0">
                <a:latin typeface="Bookman Old Style" pitchFamily="18" charset="0"/>
              </a:rPr>
              <a:t>Маловероятно, что SARS-CoV-2 появился в результате лабораторных манипуляций с неким родственным SARS-</a:t>
            </a:r>
            <a:r>
              <a:rPr lang="ru-RU" dirty="0" err="1">
                <a:latin typeface="Bookman Old Style" pitchFamily="18" charset="0"/>
              </a:rPr>
              <a:t>CoV</a:t>
            </a:r>
            <a:r>
              <a:rPr lang="ru-RU" dirty="0">
                <a:latin typeface="Bookman Old Style" pitchFamily="18" charset="0"/>
              </a:rPr>
              <a:t>-подобным </a:t>
            </a:r>
            <a:r>
              <a:rPr lang="ru-RU" dirty="0" err="1">
                <a:latin typeface="Bookman Old Style" pitchFamily="18" charset="0"/>
              </a:rPr>
              <a:t>коронавирусом</a:t>
            </a:r>
            <a:r>
              <a:rPr lang="ru-RU" dirty="0">
                <a:latin typeface="Bookman Old Style" pitchFamily="18" charset="0"/>
              </a:rPr>
              <a:t>. Как отмечено выше, RBD SARS-CoV-2 оптимизирован для связывания с человеческим ACE2 с помощью естественного отбора, то есть механизма, отличного от ранее предсказанного. Кроме того, если бы была проведена генетическая манипуляция, вероятно, была бы использована одна из нескольких обратных генетических систем, доступных для бета-</a:t>
            </a:r>
            <a:r>
              <a:rPr lang="ru-RU" dirty="0" err="1">
                <a:latin typeface="Bookman Old Style" pitchFamily="18" charset="0"/>
              </a:rPr>
              <a:t>коронавирусов</a:t>
            </a:r>
            <a:r>
              <a:rPr lang="ru-RU" dirty="0">
                <a:latin typeface="Bookman Old Style" pitchFamily="18" charset="0"/>
              </a:rPr>
              <a:t>. Тем не менее, генетические данные неопровержимо показывают, что SARSCoV-2 не получен из каких-либо ранее использованных вирусных магистралей. Вместо этого мы предлагаем два сценария, которые могут правдоподобно объяснить происхождение SARS-CoV-2:</a:t>
            </a:r>
          </a:p>
          <a:p>
            <a:r>
              <a:rPr lang="ru-RU" dirty="0">
                <a:latin typeface="Bookman Old Style" pitchFamily="18" charset="0"/>
              </a:rPr>
              <a:t>•	мутации в результате естественного отбора у животного-хозяина, предшествующие зоонозному переносу; </a:t>
            </a:r>
          </a:p>
          <a:p>
            <a:r>
              <a:rPr lang="ru-RU" dirty="0">
                <a:latin typeface="Bookman Old Style" pitchFamily="18" charset="0"/>
              </a:rPr>
              <a:t>•	естественный отбор у людей уже после зоонозного переноса; </a:t>
            </a:r>
          </a:p>
          <a:p>
            <a:r>
              <a:rPr lang="ru-RU" dirty="0">
                <a:latin typeface="Bookman Old Style" pitchFamily="18" charset="0"/>
              </a:rPr>
              <a:t>•	мы также обсуждаем, могли ли мутации в результате естественного отбора во время переноса вызвать SARS-CoV-2.</a:t>
            </a:r>
          </a:p>
        </p:txBody>
      </p:sp>
    </p:spTree>
    <p:extLst>
      <p:ext uri="{BB962C8B-B14F-4D97-AF65-F5344CB8AC3E}">
        <p14:creationId xmlns:p14="http://schemas.microsoft.com/office/powerpoint/2010/main" val="4273358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594" y="535896"/>
            <a:ext cx="7233313" cy="699139"/>
          </a:xfrm>
        </p:spPr>
        <p:txBody>
          <a:bodyPr/>
          <a:lstStyle/>
          <a:p>
            <a:r>
              <a:rPr lang="ru-RU" sz="2400" dirty="0">
                <a:latin typeface="Bookman Old Style" pitchFamily="18" charset="0"/>
              </a:rPr>
              <a:t>Жизненный цикл </a:t>
            </a:r>
            <a:r>
              <a:rPr lang="ru-RU" sz="2400" dirty="0" err="1">
                <a:latin typeface="Bookman Old Style" pitchFamily="18" charset="0"/>
              </a:rPr>
              <a:t>коронавирусов</a:t>
            </a:r>
            <a:endParaRPr lang="ru-RU" sz="2400" dirty="0">
              <a:latin typeface="Bookman Old Style" pitchFamily="18" charset="0"/>
            </a:endParaRPr>
          </a:p>
        </p:txBody>
      </p:sp>
      <p:pic>
        <p:nvPicPr>
          <p:cNvPr id="6146" name="Picture 2" descr="D:\Съемный диск\работа\коронавирус\sars-cov-2-drugs-targets.jpg"/>
          <p:cNvPicPr>
            <a:picLocks noChangeAspect="1" noChangeArrowheads="1"/>
          </p:cNvPicPr>
          <p:nvPr/>
        </p:nvPicPr>
        <p:blipFill rotWithShape="1">
          <a:blip r:embed="rId2">
            <a:extLst>
              <a:ext uri="{28A0092B-C50C-407E-A947-70E740481C1C}">
                <a14:useLocalDpi xmlns:a14="http://schemas.microsoft.com/office/drawing/2010/main" val="0"/>
              </a:ext>
            </a:extLst>
          </a:blip>
          <a:srcRect b="3352"/>
          <a:stretch/>
        </p:blipFill>
        <p:spPr bwMode="auto">
          <a:xfrm>
            <a:off x="7902054" y="365530"/>
            <a:ext cx="3234519" cy="633545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78006" y="1486544"/>
            <a:ext cx="6464490" cy="4093428"/>
          </a:xfrm>
          <a:prstGeom prst="rect">
            <a:avLst/>
          </a:prstGeom>
        </p:spPr>
        <p:txBody>
          <a:bodyPr wrap="square">
            <a:spAutoFit/>
          </a:bodyPr>
          <a:lstStyle/>
          <a:p>
            <a:pPr marL="285750" indent="-285750">
              <a:buFont typeface="Arial" pitchFamily="34" charset="0"/>
              <a:buChar char="•"/>
            </a:pPr>
            <a:r>
              <a:rPr lang="ru-RU" sz="2000" dirty="0" smtClean="0">
                <a:latin typeface="Bookman Old Style" pitchFamily="18" charset="0"/>
              </a:rPr>
              <a:t>вирион </a:t>
            </a:r>
            <a:r>
              <a:rPr lang="ru-RU" sz="2000" dirty="0">
                <a:latin typeface="Bookman Old Style" pitchFamily="18" charset="0"/>
              </a:rPr>
              <a:t>проникает в клетку путем </a:t>
            </a:r>
            <a:r>
              <a:rPr lang="ru-RU" sz="2000" dirty="0" err="1">
                <a:latin typeface="Bookman Old Style" pitchFamily="18" charset="0"/>
              </a:rPr>
              <a:t>эндоцитоза</a:t>
            </a:r>
            <a:r>
              <a:rPr lang="ru-RU" sz="2000" dirty="0">
                <a:latin typeface="Bookman Old Style" pitchFamily="18" charset="0"/>
              </a:rPr>
              <a:t>: S-белок, прикидываясь «своим», связывается с ее рецептором (ACE2), </a:t>
            </a:r>
            <a:endParaRPr lang="ru-RU" sz="2000" dirty="0" smtClean="0">
              <a:latin typeface="Bookman Old Style" pitchFamily="18" charset="0"/>
            </a:endParaRPr>
          </a:p>
          <a:p>
            <a:pPr marL="285750" indent="-285750">
              <a:buFont typeface="Arial" pitchFamily="34" charset="0"/>
              <a:buChar char="•"/>
            </a:pPr>
            <a:r>
              <a:rPr lang="ru-RU" sz="2000" dirty="0" smtClean="0">
                <a:latin typeface="Bookman Old Style" pitchFamily="18" charset="0"/>
              </a:rPr>
              <a:t>расщепляется</a:t>
            </a:r>
            <a:r>
              <a:rPr lang="ru-RU" sz="2000" dirty="0">
                <a:latin typeface="Bookman Old Style" pitchFamily="18" charset="0"/>
              </a:rPr>
              <a:t>, </a:t>
            </a:r>
            <a:r>
              <a:rPr lang="ru-RU" sz="2000" dirty="0" smtClean="0">
                <a:latin typeface="Bookman Old Style" pitchFamily="18" charset="0"/>
              </a:rPr>
              <a:t>мембраны </a:t>
            </a:r>
            <a:r>
              <a:rPr lang="ru-RU" sz="2000" dirty="0">
                <a:latin typeface="Bookman Old Style" pitchFamily="18" charset="0"/>
              </a:rPr>
              <a:t>вируса и </a:t>
            </a:r>
            <a:r>
              <a:rPr lang="ru-RU" sz="2000" dirty="0" err="1">
                <a:latin typeface="Bookman Old Style" pitchFamily="18" charset="0"/>
              </a:rPr>
              <a:t>эндосомы</a:t>
            </a:r>
            <a:r>
              <a:rPr lang="ru-RU" sz="2000" dirty="0">
                <a:latin typeface="Bookman Old Style" pitchFamily="18" charset="0"/>
              </a:rPr>
              <a:t> сливаются и РНК выходит. </a:t>
            </a:r>
            <a:endParaRPr lang="ru-RU" sz="2000" dirty="0" smtClean="0">
              <a:latin typeface="Bookman Old Style" pitchFamily="18" charset="0"/>
            </a:endParaRPr>
          </a:p>
          <a:p>
            <a:pPr marL="285750" indent="-285750">
              <a:buFont typeface="Arial" pitchFamily="34" charset="0"/>
              <a:buChar char="•"/>
            </a:pPr>
            <a:r>
              <a:rPr lang="ru-RU" sz="2000" dirty="0" smtClean="0">
                <a:latin typeface="Bookman Old Style" pitchFamily="18" charset="0"/>
              </a:rPr>
              <a:t>Геном </a:t>
            </a:r>
            <a:r>
              <a:rPr lang="ru-RU" sz="2000" dirty="0">
                <a:latin typeface="Bookman Old Style" pitchFamily="18" charset="0"/>
              </a:rPr>
              <a:t>транслируется в </a:t>
            </a:r>
            <a:r>
              <a:rPr lang="ru-RU" sz="2000" dirty="0" err="1">
                <a:latin typeface="Bookman Old Style" pitchFamily="18" charset="0"/>
              </a:rPr>
              <a:t>полипротеины</a:t>
            </a:r>
            <a:r>
              <a:rPr lang="ru-RU" sz="2000" dirty="0">
                <a:latin typeface="Bookman Old Style" pitchFamily="18" charset="0"/>
              </a:rPr>
              <a:t> (pp1a и 1ab), </a:t>
            </a:r>
            <a:endParaRPr lang="ru-RU" sz="2000" dirty="0" smtClean="0">
              <a:latin typeface="Bookman Old Style" pitchFamily="18" charset="0"/>
            </a:endParaRPr>
          </a:p>
          <a:p>
            <a:pPr marL="285750" indent="-285750">
              <a:buFont typeface="Arial" pitchFamily="34" charset="0"/>
              <a:buChar char="•"/>
            </a:pPr>
            <a:r>
              <a:rPr lang="ru-RU" sz="2000" dirty="0" smtClean="0">
                <a:latin typeface="Bookman Old Style" pitchFamily="18" charset="0"/>
              </a:rPr>
              <a:t>формируется </a:t>
            </a:r>
            <a:r>
              <a:rPr lang="ru-RU" sz="2000" dirty="0">
                <a:latin typeface="Bookman Old Style" pitchFamily="18" charset="0"/>
              </a:rPr>
              <a:t>копия РНК вируса и восемь </a:t>
            </a:r>
            <a:r>
              <a:rPr lang="ru-RU" sz="2000" dirty="0" err="1">
                <a:latin typeface="Bookman Old Style" pitchFamily="18" charset="0"/>
              </a:rPr>
              <a:t>мРНК</a:t>
            </a:r>
            <a:r>
              <a:rPr lang="ru-RU" sz="2000" dirty="0">
                <a:latin typeface="Bookman Old Style" pitchFamily="18" charset="0"/>
              </a:rPr>
              <a:t>-шаблонов для генерации его белков в просвете (ERGIC) между эндоплазматическим </a:t>
            </a:r>
            <a:r>
              <a:rPr lang="ru-RU" sz="2000" dirty="0" err="1">
                <a:latin typeface="Bookman Old Style" pitchFamily="18" charset="0"/>
              </a:rPr>
              <a:t>ретикулумом</a:t>
            </a:r>
            <a:r>
              <a:rPr lang="ru-RU" sz="2000" dirty="0">
                <a:latin typeface="Bookman Old Style" pitchFamily="18" charset="0"/>
              </a:rPr>
              <a:t> (ER) и аппаратом </a:t>
            </a:r>
            <a:r>
              <a:rPr lang="ru-RU" sz="2000" dirty="0" err="1">
                <a:latin typeface="Bookman Old Style" pitchFamily="18" charset="0"/>
              </a:rPr>
              <a:t>Гольджи</a:t>
            </a:r>
            <a:r>
              <a:rPr lang="ru-RU" sz="2000" dirty="0">
                <a:latin typeface="Bookman Old Style" pitchFamily="18" charset="0"/>
              </a:rPr>
              <a:t>. </a:t>
            </a:r>
            <a:endParaRPr lang="ru-RU" sz="2000" dirty="0" smtClean="0">
              <a:latin typeface="Bookman Old Style" pitchFamily="18" charset="0"/>
            </a:endParaRPr>
          </a:p>
          <a:p>
            <a:pPr marL="285750" indent="-285750">
              <a:buFont typeface="Arial" pitchFamily="34" charset="0"/>
              <a:buChar char="•"/>
            </a:pPr>
            <a:r>
              <a:rPr lang="ru-RU" sz="2000" dirty="0" smtClean="0">
                <a:latin typeface="Bookman Old Style" pitchFamily="18" charset="0"/>
              </a:rPr>
              <a:t>Вирионы </a:t>
            </a:r>
            <a:r>
              <a:rPr lang="ru-RU" sz="2000" dirty="0">
                <a:latin typeface="Bookman Old Style" pitchFamily="18" charset="0"/>
              </a:rPr>
              <a:t>собираются в цитоплазме и выходят из клетки путем </a:t>
            </a:r>
            <a:r>
              <a:rPr lang="ru-RU" sz="2000" dirty="0" err="1">
                <a:latin typeface="Bookman Old Style" pitchFamily="18" charset="0"/>
              </a:rPr>
              <a:t>экзоцитоза</a:t>
            </a:r>
            <a:endParaRPr lang="ru-RU" sz="2000" dirty="0">
              <a:latin typeface="Bookman Old Style" pitchFamily="18" charset="0"/>
            </a:endParaRPr>
          </a:p>
        </p:txBody>
      </p:sp>
    </p:spTree>
    <p:extLst>
      <p:ext uri="{BB962C8B-B14F-4D97-AF65-F5344CB8AC3E}">
        <p14:creationId xmlns:p14="http://schemas.microsoft.com/office/powerpoint/2010/main" val="3949542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63"/>
          <p:cNvPicPr>
            <a:picLocks noGrp="1"/>
          </p:cNvPicPr>
          <p:nvPr>
            <p:ph type="pic" idx="1"/>
          </p:nvPr>
        </p:nvPicPr>
        <p:blipFill>
          <a:blip r:embed="rId2"/>
          <a:srcRect t="15733" b="15733"/>
          <a:stretch>
            <a:fillRect/>
          </a:stretch>
        </p:blipFill>
        <p:spPr>
          <a:xfrm>
            <a:off x="1123950" y="340076"/>
            <a:ext cx="10001249" cy="4974874"/>
          </a:xfrm>
          <a:prstGeom prst="rect">
            <a:avLst/>
          </a:prstGeom>
        </p:spPr>
      </p:pic>
      <p:sp>
        <p:nvSpPr>
          <p:cNvPr id="9" name="Текст 8"/>
          <p:cNvSpPr>
            <a:spLocks noGrp="1"/>
          </p:cNvSpPr>
          <p:nvPr>
            <p:ph type="body" sz="half" idx="2"/>
          </p:nvPr>
        </p:nvSpPr>
        <p:spPr>
          <a:xfrm>
            <a:off x="1792524" y="5357900"/>
            <a:ext cx="8915400" cy="1122218"/>
          </a:xfrm>
        </p:spPr>
        <p:txBody>
          <a:bodyPr>
            <a:normAutofit/>
          </a:bodyPr>
          <a:lstStyle/>
          <a:p>
            <a:pPr algn="ctr"/>
            <a:r>
              <a:rPr lang="ru-RU" sz="1800" dirty="0">
                <a:latin typeface="Bookman Old Style" pitchFamily="18" charset="0"/>
              </a:rPr>
              <a:t>Визуализация COVID-19 с помощью трансмиссионной электронной микроскопии: изолированные частицы вируса (слева) и вирус в клетках дыхательных путей человека (справа; отмечен стрелками)</a:t>
            </a:r>
          </a:p>
          <a:p>
            <a:pPr algn="ctr"/>
            <a:endParaRPr lang="ru-RU" sz="1800" dirty="0">
              <a:latin typeface="Bookman Old Style" pitchFamily="18" charset="0"/>
            </a:endParaRPr>
          </a:p>
        </p:txBody>
      </p:sp>
    </p:spTree>
    <p:extLst>
      <p:ext uri="{BB962C8B-B14F-4D97-AF65-F5344CB8AC3E}">
        <p14:creationId xmlns:p14="http://schemas.microsoft.com/office/powerpoint/2010/main" val="3116841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3"/>
          <p:cNvSpPr>
            <a:spLocks noGrp="1"/>
          </p:cNvSpPr>
          <p:nvPr>
            <p:ph sz="quarter" idx="13"/>
          </p:nvPr>
        </p:nvSpPr>
        <p:spPr>
          <a:xfrm>
            <a:off x="1274763" y="1466850"/>
            <a:ext cx="9107487" cy="3778250"/>
          </a:xfrm>
        </p:spPr>
        <p:txBody>
          <a:bodyPr>
            <a:normAutofit/>
          </a:bodyPr>
          <a:lstStyle/>
          <a:p>
            <a:r>
              <a:rPr lang="ru-RU" sz="1800" dirty="0" smtClean="0">
                <a:latin typeface="Bookman Old Style" pitchFamily="18" charset="0"/>
              </a:rPr>
              <a:t>Детальный </a:t>
            </a:r>
            <a:r>
              <a:rPr lang="ru-RU" sz="1800" dirty="0">
                <a:latin typeface="Bookman Old Style" pitchFamily="18" charset="0"/>
              </a:rPr>
              <a:t>патогенез не </a:t>
            </a:r>
            <a:r>
              <a:rPr lang="ru-RU" sz="1800" dirty="0" smtClean="0">
                <a:latin typeface="Bookman Old Style" pitchFamily="18" charset="0"/>
              </a:rPr>
              <a:t>изучен. </a:t>
            </a:r>
            <a:r>
              <a:rPr lang="ru-RU" sz="1800" dirty="0">
                <a:latin typeface="Bookman Old Style" pitchFamily="18" charset="0"/>
              </a:rPr>
              <a:t>Считается, что вирус попадает в клетку присоединением к рецепторам </a:t>
            </a:r>
            <a:r>
              <a:rPr lang="ru-RU" sz="1800" dirty="0" err="1">
                <a:latin typeface="Bookman Old Style" pitchFamily="18" charset="0"/>
              </a:rPr>
              <a:t>ангиотензинпревращающего</a:t>
            </a:r>
            <a:r>
              <a:rPr lang="ru-RU" sz="1800" dirty="0">
                <a:latin typeface="Bookman Old Style" pitchFamily="18" charset="0"/>
              </a:rPr>
              <a:t> фермента 2. Этим же путём происходило проникновение в случае вируса SARS-</a:t>
            </a:r>
            <a:r>
              <a:rPr lang="ru-RU" sz="1800" dirty="0" err="1">
                <a:latin typeface="Bookman Old Style" pitchFamily="18" charset="0"/>
              </a:rPr>
              <a:t>CoV</a:t>
            </a:r>
            <a:r>
              <a:rPr lang="ru-RU" sz="1800" dirty="0">
                <a:latin typeface="Bookman Old Style" pitchFamily="18" charset="0"/>
              </a:rPr>
              <a:t>, однако структура домена связывания с рецептором в случае SARS-CoV-2 предполагает возможно более сильное взаимодействие с рецептором После заражения вирус распространяется через слизь по дыхательным путям, вызывая значительный выброс цитокинов и иммунный ответ в организме. При этом наблюдается снижение количества лимфоцитов в крови, в частности Т-лимфоцитов</a:t>
            </a:r>
          </a:p>
        </p:txBody>
      </p:sp>
      <p:sp>
        <p:nvSpPr>
          <p:cNvPr id="2" name="Заголовок 1"/>
          <p:cNvSpPr>
            <a:spLocks noGrp="1"/>
          </p:cNvSpPr>
          <p:nvPr>
            <p:ph type="title"/>
          </p:nvPr>
        </p:nvSpPr>
        <p:spPr>
          <a:xfrm>
            <a:off x="1659082" y="568345"/>
            <a:ext cx="8606217" cy="697614"/>
          </a:xfrm>
        </p:spPr>
        <p:txBody>
          <a:bodyPr>
            <a:normAutofit/>
          </a:bodyPr>
          <a:lstStyle/>
          <a:p>
            <a:r>
              <a:rPr lang="ru-RU" dirty="0">
                <a:latin typeface="Bookman Old Style" pitchFamily="18" charset="0"/>
              </a:rPr>
              <a:t>Патогенез</a:t>
            </a:r>
          </a:p>
        </p:txBody>
      </p:sp>
    </p:spTree>
    <p:extLst>
      <p:ext uri="{BB962C8B-B14F-4D97-AF65-F5344CB8AC3E}">
        <p14:creationId xmlns:p14="http://schemas.microsoft.com/office/powerpoint/2010/main" val="2271906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25039" y="445762"/>
            <a:ext cx="8965870" cy="369332"/>
          </a:xfrm>
          <a:prstGeom prst="rect">
            <a:avLst/>
          </a:prstGeom>
        </p:spPr>
        <p:txBody>
          <a:bodyPr wrap="square">
            <a:spAutoFit/>
          </a:bodyPr>
          <a:lstStyle/>
          <a:p>
            <a:r>
              <a:rPr lang="ru-RU" dirty="0" smtClean="0">
                <a:latin typeface="Bookman Old Style" pitchFamily="18" charset="0"/>
              </a:rPr>
              <a:t> </a:t>
            </a:r>
            <a:r>
              <a:rPr lang="ru-RU" dirty="0">
                <a:latin typeface="Bookman Old Style" pitchFamily="18" charset="0"/>
              </a:rPr>
              <a:t>Показатели исследований у пациентов с </a:t>
            </a:r>
            <a:r>
              <a:rPr lang="ru-RU" dirty="0" err="1">
                <a:latin typeface="Bookman Old Style" pitchFamily="18" charset="0"/>
              </a:rPr>
              <a:t>коронавирусной</a:t>
            </a:r>
            <a:r>
              <a:rPr lang="ru-RU" dirty="0">
                <a:latin typeface="Bookman Old Style" pitchFamily="18" charset="0"/>
              </a:rPr>
              <a:t> болезнью 2019 </a:t>
            </a:r>
          </a:p>
        </p:txBody>
      </p:sp>
      <p:graphicFrame>
        <p:nvGraphicFramePr>
          <p:cNvPr id="6" name="Таблица 5"/>
          <p:cNvGraphicFramePr>
            <a:graphicFrameLocks noGrp="1"/>
          </p:cNvGraphicFramePr>
          <p:nvPr>
            <p:extLst>
              <p:ext uri="{D42A27DB-BD31-4B8C-83A1-F6EECF244321}">
                <p14:modId xmlns:p14="http://schemas.microsoft.com/office/powerpoint/2010/main" val="3899586240"/>
              </p:ext>
            </p:extLst>
          </p:nvPr>
        </p:nvGraphicFramePr>
        <p:xfrm>
          <a:off x="1425039" y="1080653"/>
          <a:ext cx="9096498" cy="5225143"/>
        </p:xfrm>
        <a:graphic>
          <a:graphicData uri="http://schemas.openxmlformats.org/drawingml/2006/table">
            <a:tbl>
              <a:tblPr firstRow="1" firstCol="1" bandRow="1">
                <a:tableStyleId>{073A0DAA-6AF3-43AB-8588-CEC1D06C72B9}</a:tableStyleId>
              </a:tblPr>
              <a:tblGrid>
                <a:gridCol w="2666279"/>
                <a:gridCol w="1648366"/>
                <a:gridCol w="1805978"/>
                <a:gridCol w="1949517"/>
                <a:gridCol w="1026358"/>
              </a:tblGrid>
              <a:tr h="301345">
                <a:tc>
                  <a:txBody>
                    <a:bodyPr/>
                    <a:lstStyle/>
                    <a:p>
                      <a:pPr marL="0" indent="0" algn="ctr">
                        <a:lnSpc>
                          <a:spcPct val="100000"/>
                        </a:lnSpc>
                        <a:spcBef>
                          <a:spcPts val="0"/>
                        </a:spcBef>
                        <a:spcAft>
                          <a:spcPts val="0"/>
                        </a:spcAft>
                      </a:pPr>
                      <a:r>
                        <a:rPr lang="ru-RU" sz="1400" dirty="0">
                          <a:effectLst/>
                        </a:rPr>
                        <a:t>Количество</a:t>
                      </a:r>
                      <a:endParaRPr lang="ru-RU" sz="1400" dirty="0">
                        <a:effectLst/>
                        <a:latin typeface="Bookman Old Style" pitchFamily="18" charset="0"/>
                        <a:ea typeface="Calibri"/>
                        <a:cs typeface="Cambria"/>
                      </a:endParaRPr>
                    </a:p>
                  </a:txBody>
                  <a:tcPr marL="0" marR="0" marT="0" marB="0" anchor="ctr"/>
                </a:tc>
                <a:tc gridSpan="3">
                  <a:txBody>
                    <a:bodyPr/>
                    <a:lstStyle/>
                    <a:p>
                      <a:pPr marL="0" marR="152400" indent="0" algn="ctr">
                        <a:lnSpc>
                          <a:spcPct val="100000"/>
                        </a:lnSpc>
                        <a:spcBef>
                          <a:spcPts val="0"/>
                        </a:spcBef>
                        <a:spcAft>
                          <a:spcPts val="0"/>
                        </a:spcAft>
                      </a:pPr>
                      <a:r>
                        <a:rPr lang="ru-RU" sz="1400">
                          <a:effectLst/>
                        </a:rPr>
                        <a:t>Показатели исследований среди пациентов:</a:t>
                      </a:r>
                      <a:endParaRPr lang="ru-RU" sz="1400">
                        <a:effectLst/>
                        <a:latin typeface="Bookman Old Style" pitchFamily="18" charset="0"/>
                        <a:ea typeface="Calibri"/>
                        <a:cs typeface="Cambria"/>
                      </a:endParaRPr>
                    </a:p>
                  </a:txBody>
                  <a:tcPr marL="0" marR="0" marT="0" marB="0" anchor="ctr"/>
                </a:tc>
                <a:tc hMerge="1">
                  <a:txBody>
                    <a:bodyPr/>
                    <a:lstStyle/>
                    <a:p>
                      <a:endParaRPr lang="ru-RU"/>
                    </a:p>
                  </a:txBody>
                  <a:tcPr/>
                </a:tc>
                <a:tc hMerge="1">
                  <a:txBody>
                    <a:bodyPr/>
                    <a:lstStyle/>
                    <a:p>
                      <a:endParaRPr lang="ru-RU"/>
                    </a:p>
                  </a:txBody>
                  <a:tcPr/>
                </a:tc>
                <a:tc>
                  <a:txBody>
                    <a:bodyPr/>
                    <a:lstStyle/>
                    <a:p>
                      <a:pPr marL="0" indent="0" algn="ctr">
                        <a:lnSpc>
                          <a:spcPct val="100000"/>
                        </a:lnSpc>
                        <a:spcBef>
                          <a:spcPts val="0"/>
                        </a:spcBef>
                        <a:spcAft>
                          <a:spcPts val="0"/>
                        </a:spcAft>
                      </a:pPr>
                      <a:r>
                        <a:rPr lang="ru-RU" sz="1400">
                          <a:effectLst/>
                        </a:rPr>
                        <a:t> </a:t>
                      </a:r>
                      <a:endParaRPr lang="ru-RU" sz="1400">
                        <a:solidFill>
                          <a:srgbClr val="000000"/>
                        </a:solidFill>
                        <a:effectLst/>
                        <a:latin typeface="Bookman Old Style" pitchFamily="18" charset="0"/>
                        <a:cs typeface="Times New Roman"/>
                      </a:endParaRPr>
                    </a:p>
                  </a:txBody>
                  <a:tcPr marL="0" marR="0" marT="0" marB="0" anchor="ctr"/>
                </a:tc>
              </a:tr>
              <a:tr h="571895">
                <a:tc>
                  <a:txBody>
                    <a:bodyPr/>
                    <a:lstStyle/>
                    <a:p>
                      <a:pPr marL="0" indent="0" algn="ctr">
                        <a:lnSpc>
                          <a:spcPct val="100000"/>
                        </a:lnSpc>
                        <a:spcBef>
                          <a:spcPts val="0"/>
                        </a:spcBef>
                        <a:spcAft>
                          <a:spcPts val="0"/>
                        </a:spcAft>
                      </a:pPr>
                      <a:r>
                        <a:rPr lang="ru-RU" sz="1400" dirty="0">
                          <a:effectLst/>
                        </a:rPr>
                        <a:t>(концентрация)</a:t>
                      </a:r>
                      <a:endParaRPr lang="ru-RU" sz="1400" dirty="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dirty="0">
                          <a:effectLst/>
                        </a:rPr>
                        <a:t>Всех </a:t>
                      </a:r>
                      <a:r>
                        <a:rPr lang="en-US" sz="1400" dirty="0">
                          <a:effectLst/>
                        </a:rPr>
                        <a:t>(n=138)</a:t>
                      </a:r>
                      <a:endParaRPr lang="ru-RU" sz="1400" dirty="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a:effectLst/>
                        </a:rPr>
                        <a:t>поступивших в</a:t>
                      </a:r>
                    </a:p>
                    <a:p>
                      <a:pPr marL="0" indent="0" algn="ctr">
                        <a:lnSpc>
                          <a:spcPct val="100000"/>
                        </a:lnSpc>
                        <a:spcBef>
                          <a:spcPts val="0"/>
                        </a:spcBef>
                        <a:spcAft>
                          <a:spcPts val="0"/>
                        </a:spcAft>
                      </a:pPr>
                      <a:r>
                        <a:rPr lang="ru-RU" sz="1400">
                          <a:effectLst/>
                        </a:rPr>
                        <a:t>ОИТ </a:t>
                      </a:r>
                      <a:r>
                        <a:rPr lang="en-US" sz="1400">
                          <a:effectLst/>
                        </a:rPr>
                        <a:t>(n=36)</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a:effectLst/>
                        </a:rPr>
                        <a:t>не лечившихся в</a:t>
                      </a:r>
                    </a:p>
                    <a:p>
                      <a:pPr marL="0" indent="0" algn="ctr">
                        <a:lnSpc>
                          <a:spcPct val="100000"/>
                        </a:lnSpc>
                        <a:spcBef>
                          <a:spcPts val="0"/>
                        </a:spcBef>
                        <a:spcAft>
                          <a:spcPts val="0"/>
                        </a:spcAft>
                      </a:pPr>
                      <a:r>
                        <a:rPr lang="ru-RU" sz="1400">
                          <a:effectLst/>
                        </a:rPr>
                        <a:t>ОИТ (</a:t>
                      </a:r>
                      <a:r>
                        <a:rPr lang="en-US" sz="1400">
                          <a:effectLst/>
                        </a:rPr>
                        <a:t>n</a:t>
                      </a:r>
                      <a:r>
                        <a:rPr lang="ru-RU" sz="1400">
                          <a:effectLst/>
                        </a:rPr>
                        <a:t>=102)</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P*</a:t>
                      </a:r>
                      <a:endParaRPr lang="ru-RU" sz="1400">
                        <a:effectLst/>
                        <a:latin typeface="Bookman Old Style" pitchFamily="18" charset="0"/>
                        <a:ea typeface="Calibri"/>
                        <a:cs typeface="Cambria"/>
                      </a:endParaRPr>
                    </a:p>
                  </a:txBody>
                  <a:tcPr marL="0" marR="0" marT="0" marB="0" anchor="ctr"/>
                </a:tc>
              </a:tr>
              <a:tr h="358534">
                <a:tc>
                  <a:txBody>
                    <a:bodyPr/>
                    <a:lstStyle/>
                    <a:p>
                      <a:pPr marL="0" indent="0" algn="ctr">
                        <a:lnSpc>
                          <a:spcPct val="100000"/>
                        </a:lnSpc>
                        <a:spcBef>
                          <a:spcPts val="0"/>
                        </a:spcBef>
                        <a:spcAft>
                          <a:spcPts val="0"/>
                        </a:spcAft>
                      </a:pPr>
                      <a:r>
                        <a:rPr lang="ru-RU" sz="1400">
                          <a:effectLst/>
                        </a:rPr>
                        <a:t>Лейкоцитов (х10</a:t>
                      </a:r>
                      <a:r>
                        <a:rPr lang="ru-RU" sz="1400" baseline="30000">
                          <a:effectLst/>
                        </a:rPr>
                        <a:t>9</a:t>
                      </a:r>
                      <a:r>
                        <a:rPr lang="ru-RU" sz="1400">
                          <a:effectLst/>
                        </a:rPr>
                        <a:t>/л)</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dirty="0">
                          <a:effectLst/>
                        </a:rPr>
                        <a:t>4.5 (3.3-6.2)</a:t>
                      </a:r>
                      <a:endParaRPr lang="ru-RU" sz="1400" dirty="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dirty="0">
                          <a:effectLst/>
                        </a:rPr>
                        <a:t>6.6 (3.6-9.8)</a:t>
                      </a:r>
                      <a:endParaRPr lang="ru-RU" sz="1400" dirty="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a:effectLst/>
                        </a:rPr>
                        <a:t>4.3 (3.3-5.4)</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a:effectLst/>
                        </a:rPr>
                        <a:t>0,003</a:t>
                      </a:r>
                      <a:endParaRPr lang="ru-RU" sz="1400">
                        <a:effectLst/>
                        <a:latin typeface="Bookman Old Style" pitchFamily="18" charset="0"/>
                        <a:ea typeface="Calibri"/>
                        <a:cs typeface="Cambria"/>
                      </a:endParaRPr>
                    </a:p>
                  </a:txBody>
                  <a:tcPr marL="0" marR="0" marT="0" marB="0" anchor="ctr"/>
                </a:tc>
              </a:tr>
              <a:tr h="327740">
                <a:tc>
                  <a:txBody>
                    <a:bodyPr/>
                    <a:lstStyle/>
                    <a:p>
                      <a:pPr marL="0" indent="0" algn="ctr">
                        <a:lnSpc>
                          <a:spcPct val="100000"/>
                        </a:lnSpc>
                        <a:spcBef>
                          <a:spcPts val="0"/>
                        </a:spcBef>
                        <a:spcAft>
                          <a:spcPts val="0"/>
                        </a:spcAft>
                      </a:pPr>
                      <a:r>
                        <a:rPr lang="ru-RU" sz="1400">
                          <a:effectLst/>
                        </a:rPr>
                        <a:t>Нейтрофилов (х10</a:t>
                      </a:r>
                      <a:r>
                        <a:rPr lang="ru-RU" sz="1400" baseline="30000">
                          <a:effectLst/>
                        </a:rPr>
                        <a:t>9</a:t>
                      </a:r>
                      <a:r>
                        <a:rPr lang="ru-RU" sz="1400">
                          <a:effectLst/>
                        </a:rPr>
                        <a:t>/л)</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a:effectLst/>
                        </a:rPr>
                        <a:t>3.0 (2.0-4.9)</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4.6 (2.6-7.9)</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dirty="0">
                          <a:effectLst/>
                        </a:rPr>
                        <a:t>2.7 (1.9-3.9)</a:t>
                      </a:r>
                      <a:endParaRPr lang="ru-RU" sz="1400" dirty="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a:effectLst/>
                        </a:rPr>
                        <a:t>&lt;0,001</a:t>
                      </a:r>
                      <a:endParaRPr lang="ru-RU" sz="1400">
                        <a:effectLst/>
                        <a:latin typeface="Bookman Old Style" pitchFamily="18" charset="0"/>
                        <a:ea typeface="Calibri"/>
                        <a:cs typeface="Cambria"/>
                      </a:endParaRPr>
                    </a:p>
                  </a:txBody>
                  <a:tcPr marL="0" marR="0" marT="0" marB="0" anchor="ctr"/>
                </a:tc>
              </a:tr>
              <a:tr h="295846">
                <a:tc>
                  <a:txBody>
                    <a:bodyPr/>
                    <a:lstStyle/>
                    <a:p>
                      <a:pPr marL="0" indent="0" algn="ctr">
                        <a:lnSpc>
                          <a:spcPct val="100000"/>
                        </a:lnSpc>
                        <a:spcBef>
                          <a:spcPts val="0"/>
                        </a:spcBef>
                        <a:spcAft>
                          <a:spcPts val="0"/>
                        </a:spcAft>
                      </a:pPr>
                      <a:r>
                        <a:rPr lang="ru-RU" sz="1400">
                          <a:effectLst/>
                        </a:rPr>
                        <a:t>Лимфоцитов (х10</a:t>
                      </a:r>
                      <a:r>
                        <a:rPr lang="ru-RU" sz="1400" baseline="30000">
                          <a:effectLst/>
                        </a:rPr>
                        <a:t>9</a:t>
                      </a:r>
                      <a:r>
                        <a:rPr lang="ru-RU" sz="1400">
                          <a:effectLst/>
                        </a:rPr>
                        <a:t>/л)</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a:effectLst/>
                        </a:rPr>
                        <a:t>0.8 (0.6-1.1)</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0.8 (0.5-0.9)</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dirty="0">
                          <a:effectLst/>
                        </a:rPr>
                        <a:t>0.9 (0.6-1.2)</a:t>
                      </a:r>
                      <a:endParaRPr lang="ru-RU" sz="1400" dirty="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0,03</a:t>
                      </a:r>
                      <a:endParaRPr lang="ru-RU" sz="1400">
                        <a:effectLst/>
                        <a:latin typeface="Bookman Old Style" pitchFamily="18" charset="0"/>
                        <a:ea typeface="Calibri"/>
                        <a:cs typeface="Cambria"/>
                      </a:endParaRPr>
                    </a:p>
                  </a:txBody>
                  <a:tcPr marL="0" marR="0" marT="0" marB="0" anchor="ctr"/>
                </a:tc>
              </a:tr>
              <a:tr h="301345">
                <a:tc>
                  <a:txBody>
                    <a:bodyPr/>
                    <a:lstStyle/>
                    <a:p>
                      <a:pPr marL="0" indent="0" algn="ctr">
                        <a:lnSpc>
                          <a:spcPct val="100000"/>
                        </a:lnSpc>
                        <a:spcBef>
                          <a:spcPts val="0"/>
                        </a:spcBef>
                        <a:spcAft>
                          <a:spcPts val="0"/>
                        </a:spcAft>
                      </a:pPr>
                      <a:r>
                        <a:rPr lang="ru-RU" sz="1400">
                          <a:effectLst/>
                        </a:rPr>
                        <a:t>Д-димер (мг/л)</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a:effectLst/>
                        </a:rPr>
                        <a:t>203 (121-403)</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a:effectLst/>
                        </a:rPr>
                        <a:t>414 (191-1324)</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dirty="0">
                          <a:effectLst/>
                        </a:rPr>
                        <a:t>166 (101-285)</a:t>
                      </a:r>
                      <a:endParaRPr lang="ru-RU" sz="1400" dirty="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&lt;0,001</a:t>
                      </a:r>
                      <a:endParaRPr lang="ru-RU" sz="1400">
                        <a:effectLst/>
                        <a:latin typeface="Bookman Old Style" pitchFamily="18" charset="0"/>
                        <a:ea typeface="Calibri"/>
                        <a:cs typeface="Cambria"/>
                      </a:endParaRPr>
                    </a:p>
                  </a:txBody>
                  <a:tcPr marL="0" marR="0" marT="0" marB="0" anchor="ctr"/>
                </a:tc>
              </a:tr>
              <a:tr h="290346">
                <a:tc>
                  <a:txBody>
                    <a:bodyPr/>
                    <a:lstStyle/>
                    <a:p>
                      <a:pPr marL="0" indent="0" algn="ctr">
                        <a:lnSpc>
                          <a:spcPct val="100000"/>
                        </a:lnSpc>
                        <a:spcBef>
                          <a:spcPts val="0"/>
                        </a:spcBef>
                        <a:spcAft>
                          <a:spcPts val="0"/>
                        </a:spcAft>
                      </a:pPr>
                      <a:r>
                        <a:rPr lang="ru-RU" sz="1400">
                          <a:effectLst/>
                        </a:rPr>
                        <a:t>АЛТ (Е/л)</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a:effectLst/>
                        </a:rPr>
                        <a:t>24 (16-40)</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35 (19-57)</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dirty="0">
                          <a:effectLst/>
                        </a:rPr>
                        <a:t>23 (15-36)</a:t>
                      </a:r>
                      <a:endParaRPr lang="ru-RU" sz="1400" dirty="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0,007</a:t>
                      </a:r>
                      <a:endParaRPr lang="ru-RU" sz="1400">
                        <a:effectLst/>
                        <a:latin typeface="Bookman Old Style" pitchFamily="18" charset="0"/>
                        <a:ea typeface="Calibri"/>
                        <a:cs typeface="Cambria"/>
                      </a:endParaRPr>
                    </a:p>
                  </a:txBody>
                  <a:tcPr marL="0" marR="0" marT="0" marB="0" anchor="ctr"/>
                </a:tc>
              </a:tr>
              <a:tr h="295846">
                <a:tc>
                  <a:txBody>
                    <a:bodyPr/>
                    <a:lstStyle/>
                    <a:p>
                      <a:pPr marL="0" indent="0" algn="ctr">
                        <a:lnSpc>
                          <a:spcPct val="100000"/>
                        </a:lnSpc>
                        <a:spcBef>
                          <a:spcPts val="0"/>
                        </a:spcBef>
                        <a:spcAft>
                          <a:spcPts val="0"/>
                        </a:spcAft>
                      </a:pPr>
                      <a:r>
                        <a:rPr lang="ru-RU" sz="1400">
                          <a:effectLst/>
                        </a:rPr>
                        <a:t>АСТ (Е/л)</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31 (24-51)</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52 (30-70)</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dirty="0">
                          <a:effectLst/>
                        </a:rPr>
                        <a:t>29 (21-38)</a:t>
                      </a:r>
                      <a:endParaRPr lang="ru-RU" sz="1400" dirty="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&lt;0,001</a:t>
                      </a:r>
                      <a:endParaRPr lang="ru-RU" sz="1400">
                        <a:effectLst/>
                        <a:latin typeface="Bookman Old Style" pitchFamily="18" charset="0"/>
                        <a:ea typeface="Calibri"/>
                        <a:cs typeface="Cambria"/>
                      </a:endParaRPr>
                    </a:p>
                  </a:txBody>
                  <a:tcPr marL="0" marR="0" marT="0" marB="0" anchor="ctr"/>
                </a:tc>
              </a:tr>
              <a:tr h="543300">
                <a:tc>
                  <a:txBody>
                    <a:bodyPr/>
                    <a:lstStyle/>
                    <a:p>
                      <a:pPr marL="0" indent="0" algn="ctr">
                        <a:lnSpc>
                          <a:spcPct val="100000"/>
                        </a:lnSpc>
                        <a:spcBef>
                          <a:spcPts val="0"/>
                        </a:spcBef>
                        <a:spcAft>
                          <a:spcPts val="0"/>
                        </a:spcAft>
                      </a:pPr>
                      <a:r>
                        <a:rPr lang="ru-RU" sz="1400">
                          <a:effectLst/>
                        </a:rPr>
                        <a:t>Общий билирубин (ммоль/л)</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a:effectLst/>
                        </a:rPr>
                        <a:t>9.8 (8.4-14.1)</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11.5 (9.6-18.6)</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dirty="0">
                          <a:effectLst/>
                        </a:rPr>
                        <a:t>9.3 (8.2-12.8)</a:t>
                      </a:r>
                      <a:endParaRPr lang="ru-RU" sz="1400" dirty="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0,02</a:t>
                      </a:r>
                      <a:endParaRPr lang="ru-RU" sz="1400">
                        <a:effectLst/>
                        <a:latin typeface="Bookman Old Style" pitchFamily="18" charset="0"/>
                        <a:ea typeface="Calibri"/>
                        <a:cs typeface="Cambria"/>
                      </a:endParaRPr>
                    </a:p>
                  </a:txBody>
                  <a:tcPr marL="0" marR="0" marT="0" marB="0" anchor="ctr"/>
                </a:tc>
              </a:tr>
              <a:tr h="295846">
                <a:tc>
                  <a:txBody>
                    <a:bodyPr/>
                    <a:lstStyle/>
                    <a:p>
                      <a:pPr marL="0" indent="0" algn="ctr">
                        <a:lnSpc>
                          <a:spcPct val="100000"/>
                        </a:lnSpc>
                        <a:spcBef>
                          <a:spcPts val="0"/>
                        </a:spcBef>
                        <a:spcAft>
                          <a:spcPts val="0"/>
                        </a:spcAft>
                      </a:pPr>
                      <a:r>
                        <a:rPr lang="ru-RU" sz="1400">
                          <a:effectLst/>
                        </a:rPr>
                        <a:t>Креатинин (Е/л)</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a:effectLst/>
                        </a:rPr>
                        <a:t>72 (60-87)</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80 (66-106)</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dirty="0">
                          <a:effectLst/>
                        </a:rPr>
                        <a:t>71 (58-84)</a:t>
                      </a:r>
                      <a:endParaRPr lang="ru-RU" sz="1400" dirty="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0,08</a:t>
                      </a:r>
                      <a:endParaRPr lang="ru-RU" sz="1400">
                        <a:effectLst/>
                        <a:latin typeface="Bookman Old Style" pitchFamily="18" charset="0"/>
                        <a:ea typeface="Calibri"/>
                        <a:cs typeface="Cambria"/>
                      </a:endParaRPr>
                    </a:p>
                  </a:txBody>
                  <a:tcPr marL="0" marR="0" marT="0" marB="0" anchor="ctr"/>
                </a:tc>
              </a:tr>
              <a:tr h="295846">
                <a:tc>
                  <a:txBody>
                    <a:bodyPr/>
                    <a:lstStyle/>
                    <a:p>
                      <a:pPr marL="0" indent="0" algn="ctr">
                        <a:lnSpc>
                          <a:spcPct val="100000"/>
                        </a:lnSpc>
                        <a:spcBef>
                          <a:spcPts val="0"/>
                        </a:spcBef>
                        <a:spcAft>
                          <a:spcPts val="0"/>
                        </a:spcAft>
                      </a:pPr>
                      <a:r>
                        <a:rPr lang="ru-RU" sz="1400">
                          <a:effectLst/>
                        </a:rPr>
                        <a:t>КреатининкиназаМВ (Е/л)</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14 (10-18)</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18 (12-35)</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dirty="0">
                          <a:effectLst/>
                        </a:rPr>
                        <a:t>13 (10-14)</a:t>
                      </a:r>
                      <a:endParaRPr lang="ru-RU" sz="1400" dirty="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&lt;0,001</a:t>
                      </a:r>
                      <a:endParaRPr lang="ru-RU" sz="1400">
                        <a:effectLst/>
                        <a:latin typeface="Bookman Old Style" pitchFamily="18" charset="0"/>
                        <a:ea typeface="Calibri"/>
                        <a:cs typeface="Cambria"/>
                      </a:endParaRPr>
                    </a:p>
                  </a:txBody>
                  <a:tcPr marL="0" marR="0" marT="0" marB="0" anchor="ctr"/>
                </a:tc>
              </a:tr>
              <a:tr h="295846">
                <a:tc>
                  <a:txBody>
                    <a:bodyPr/>
                    <a:lstStyle/>
                    <a:p>
                      <a:pPr marL="0" indent="0" algn="ctr">
                        <a:lnSpc>
                          <a:spcPct val="100000"/>
                        </a:lnSpc>
                        <a:spcBef>
                          <a:spcPts val="0"/>
                        </a:spcBef>
                        <a:spcAft>
                          <a:spcPts val="0"/>
                        </a:spcAft>
                      </a:pPr>
                      <a:r>
                        <a:rPr lang="ru-RU" sz="1400">
                          <a:effectLst/>
                        </a:rPr>
                        <a:t>Лактатдегидрогеназа (Е/л)</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261 (182-403)</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435 (302-596)</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212 (171-291)</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&lt;0,001</a:t>
                      </a:r>
                      <a:endParaRPr lang="ru-RU" sz="1400">
                        <a:effectLst/>
                        <a:latin typeface="Bookman Old Style" pitchFamily="18" charset="0"/>
                        <a:ea typeface="Calibri"/>
                        <a:cs typeface="Cambria"/>
                      </a:endParaRPr>
                    </a:p>
                  </a:txBody>
                  <a:tcPr marL="0" marR="0" marT="0" marB="0" anchor="ctr"/>
                </a:tc>
              </a:tr>
              <a:tr h="538901">
                <a:tc>
                  <a:txBody>
                    <a:bodyPr/>
                    <a:lstStyle/>
                    <a:p>
                      <a:pPr marL="0" indent="0" algn="ctr">
                        <a:lnSpc>
                          <a:spcPct val="100000"/>
                        </a:lnSpc>
                        <a:spcBef>
                          <a:spcPts val="0"/>
                        </a:spcBef>
                        <a:spcAft>
                          <a:spcPts val="0"/>
                        </a:spcAft>
                      </a:pPr>
                      <a:r>
                        <a:rPr lang="ru-RU" sz="1400">
                          <a:effectLst/>
                        </a:rPr>
                        <a:t>Гиперчувствительный тропонин (пг/мл)</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a:effectLst/>
                        </a:rPr>
                        <a:t>6.4 (2.8-18.5)</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11.0 (5.6-26.4)</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5.1 (2.1-9.8)</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dirty="0">
                          <a:effectLst/>
                        </a:rPr>
                        <a:t>0,004</a:t>
                      </a:r>
                      <a:endParaRPr lang="ru-RU" sz="1400" dirty="0">
                        <a:effectLst/>
                        <a:latin typeface="Bookman Old Style" pitchFamily="18" charset="0"/>
                        <a:ea typeface="Calibri"/>
                        <a:cs typeface="Cambria"/>
                      </a:endParaRPr>
                    </a:p>
                  </a:txBody>
                  <a:tcPr marL="0" marR="0" marT="0" marB="0" anchor="ctr"/>
                </a:tc>
              </a:tr>
              <a:tr h="512507">
                <a:tc>
                  <a:txBody>
                    <a:bodyPr/>
                    <a:lstStyle/>
                    <a:p>
                      <a:pPr marL="0" indent="0" algn="ctr">
                        <a:lnSpc>
                          <a:spcPct val="100000"/>
                        </a:lnSpc>
                        <a:spcBef>
                          <a:spcPts val="0"/>
                        </a:spcBef>
                        <a:spcAft>
                          <a:spcPts val="0"/>
                        </a:spcAft>
                      </a:pPr>
                      <a:r>
                        <a:rPr lang="ru-RU" sz="1400">
                          <a:effectLst/>
                        </a:rPr>
                        <a:t>Прокальцитонин (нг/мл) (&gt;0.05, %)</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49 (35.5)</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a:effectLst/>
                        </a:rPr>
                        <a:t>27 (75.0)</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ru-RU" sz="1400">
                          <a:effectLst/>
                        </a:rPr>
                        <a:t>22 (21.6)</a:t>
                      </a:r>
                      <a:endParaRPr lang="ru-RU" sz="1400">
                        <a:effectLst/>
                        <a:latin typeface="Bookman Old Style" pitchFamily="18" charset="0"/>
                        <a:ea typeface="Calibri"/>
                        <a:cs typeface="Cambria"/>
                      </a:endParaRPr>
                    </a:p>
                  </a:txBody>
                  <a:tcPr marL="0" marR="0" marT="0" marB="0" anchor="ctr"/>
                </a:tc>
                <a:tc>
                  <a:txBody>
                    <a:bodyPr/>
                    <a:lstStyle/>
                    <a:p>
                      <a:pPr marL="0" indent="0" algn="ctr">
                        <a:lnSpc>
                          <a:spcPct val="100000"/>
                        </a:lnSpc>
                        <a:spcBef>
                          <a:spcPts val="0"/>
                        </a:spcBef>
                        <a:spcAft>
                          <a:spcPts val="0"/>
                        </a:spcAft>
                      </a:pPr>
                      <a:r>
                        <a:rPr lang="en-US" sz="1400" dirty="0">
                          <a:effectLst/>
                        </a:rPr>
                        <a:t>&lt;0,001</a:t>
                      </a:r>
                      <a:endParaRPr lang="ru-RU" sz="1400" dirty="0">
                        <a:effectLst/>
                        <a:latin typeface="Bookman Old Style" pitchFamily="18" charset="0"/>
                        <a:ea typeface="Calibri"/>
                        <a:cs typeface="Cambria"/>
                      </a:endParaRPr>
                    </a:p>
                  </a:txBody>
                  <a:tcPr marL="0" marR="0" marT="0" marB="0" anchor="ctr"/>
                </a:tc>
              </a:tr>
            </a:tbl>
          </a:graphicData>
        </a:graphic>
      </p:graphicFrame>
    </p:spTree>
    <p:extLst>
      <p:ext uri="{BB962C8B-B14F-4D97-AF65-F5344CB8AC3E}">
        <p14:creationId xmlns:p14="http://schemas.microsoft.com/office/powerpoint/2010/main" val="3943568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417"/>
          <a:stretch/>
        </p:blipFill>
        <p:spPr bwMode="auto">
          <a:xfrm>
            <a:off x="6162548" y="257969"/>
            <a:ext cx="6029452" cy="6333331"/>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одзаголовок 2"/>
          <p:cNvSpPr>
            <a:spLocks noGrp="1"/>
          </p:cNvSpPr>
          <p:nvPr>
            <p:ph type="subTitle" idx="1"/>
          </p:nvPr>
        </p:nvSpPr>
        <p:spPr>
          <a:xfrm>
            <a:off x="304800" y="1504951"/>
            <a:ext cx="7162800" cy="5124450"/>
          </a:xfrm>
        </p:spPr>
        <p:txBody>
          <a:bodyPr>
            <a:noAutofit/>
          </a:bodyPr>
          <a:lstStyle/>
          <a:p>
            <a:pPr algn="l"/>
            <a:r>
              <a:rPr lang="ru-RU" sz="2000" b="1" dirty="0" err="1" smtClean="0">
                <a:latin typeface="Bookman Old Style" pitchFamily="18" charset="0"/>
              </a:rPr>
              <a:t>коронавирусная</a:t>
            </a:r>
            <a:r>
              <a:rPr lang="ru-RU" sz="2000" b="1" dirty="0" smtClean="0">
                <a:latin typeface="Bookman Old Style" pitchFamily="18" charset="0"/>
              </a:rPr>
              <a:t> </a:t>
            </a:r>
            <a:r>
              <a:rPr lang="ru-RU" sz="2000" b="1" dirty="0">
                <a:latin typeface="Bookman Old Style" pitchFamily="18" charset="0"/>
              </a:rPr>
              <a:t>инфекция — COVID-19 (аббревиатура от англ. </a:t>
            </a:r>
            <a:r>
              <a:rPr lang="ru-RU" sz="2000" b="1" dirty="0" err="1">
                <a:latin typeface="Bookman Old Style" pitchFamily="18" charset="0"/>
              </a:rPr>
              <a:t>COrona</a:t>
            </a:r>
            <a:r>
              <a:rPr lang="ru-RU" sz="2000" b="1" dirty="0">
                <a:latin typeface="Bookman Old Style" pitchFamily="18" charset="0"/>
              </a:rPr>
              <a:t> </a:t>
            </a:r>
            <a:r>
              <a:rPr lang="ru-RU" sz="2000" b="1" dirty="0" err="1">
                <a:latin typeface="Bookman Old Style" pitchFamily="18" charset="0"/>
              </a:rPr>
              <a:t>VIrus</a:t>
            </a:r>
            <a:r>
              <a:rPr lang="ru-RU" sz="2000" b="1" dirty="0">
                <a:latin typeface="Bookman Old Style" pitchFamily="18" charset="0"/>
              </a:rPr>
              <a:t> </a:t>
            </a:r>
            <a:r>
              <a:rPr lang="ru-RU" sz="2000" b="1" dirty="0" err="1">
                <a:latin typeface="Bookman Old Style" pitchFamily="18" charset="0"/>
              </a:rPr>
              <a:t>Disease</a:t>
            </a:r>
            <a:r>
              <a:rPr lang="ru-RU" sz="2000" b="1" dirty="0">
                <a:latin typeface="Bookman Old Style" pitchFamily="18" charset="0"/>
              </a:rPr>
              <a:t> 2019), ранее </a:t>
            </a:r>
            <a:r>
              <a:rPr lang="ru-RU" sz="2000" b="1" dirty="0" err="1">
                <a:latin typeface="Bookman Old Style" pitchFamily="18" charset="0"/>
              </a:rPr>
              <a:t>коронавирусная</a:t>
            </a:r>
            <a:r>
              <a:rPr lang="ru-RU" sz="2000" b="1" dirty="0">
                <a:latin typeface="Bookman Old Style" pitchFamily="18" charset="0"/>
              </a:rPr>
              <a:t> инфекция 2019-nCoV — потенциально тяжёлая острая респираторная инфекция, вызываемая </a:t>
            </a:r>
            <a:r>
              <a:rPr lang="ru-RU" sz="2000" b="1" dirty="0" err="1">
                <a:latin typeface="Bookman Old Style" pitchFamily="18" charset="0"/>
              </a:rPr>
              <a:t>коронавирусом</a:t>
            </a:r>
            <a:r>
              <a:rPr lang="ru-RU" sz="2000" b="1" dirty="0">
                <a:latin typeface="Bookman Old Style" pitchFamily="18" charset="0"/>
              </a:rPr>
              <a:t> SARS-CoV-2 Заболевание протекает главным образом в форме острой респираторной вирусной инфекции лёгкого течения, так и в тяжёлой форме, специфические осложнения которой могут включать вирусную пневмонию, влекущую за собой острый респираторный </a:t>
            </a:r>
            <a:r>
              <a:rPr lang="ru-RU" sz="2000" b="1" dirty="0" err="1">
                <a:latin typeface="Bookman Old Style" pitchFamily="18" charset="0"/>
              </a:rPr>
              <a:t>дистресссиндром</a:t>
            </a:r>
            <a:r>
              <a:rPr lang="ru-RU" sz="2000" b="1" dirty="0">
                <a:latin typeface="Bookman Old Style" pitchFamily="18" charset="0"/>
              </a:rPr>
              <a:t> или дыхательную недостаточность с риском фатального исхода</a:t>
            </a:r>
          </a:p>
        </p:txBody>
      </p:sp>
      <p:sp>
        <p:nvSpPr>
          <p:cNvPr id="2" name="Заголовок 1"/>
          <p:cNvSpPr>
            <a:spLocks noGrp="1"/>
          </p:cNvSpPr>
          <p:nvPr>
            <p:ph type="ctrTitle"/>
          </p:nvPr>
        </p:nvSpPr>
        <p:spPr>
          <a:xfrm>
            <a:off x="380999" y="571501"/>
            <a:ext cx="2730335" cy="857250"/>
          </a:xfrm>
        </p:spPr>
        <p:txBody>
          <a:bodyPr>
            <a:normAutofit/>
          </a:bodyPr>
          <a:lstStyle/>
          <a:p>
            <a:r>
              <a:rPr lang="ru-RU" sz="3600" dirty="0">
                <a:latin typeface="Bookman Old Style" pitchFamily="18" charset="0"/>
              </a:rPr>
              <a:t>COVID-19</a:t>
            </a:r>
          </a:p>
        </p:txBody>
      </p:sp>
    </p:spTree>
    <p:extLst>
      <p:ext uri="{BB962C8B-B14F-4D97-AF65-F5344CB8AC3E}">
        <p14:creationId xmlns:p14="http://schemas.microsoft.com/office/powerpoint/2010/main" val="2475492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53786" y="926276"/>
            <a:ext cx="9096499" cy="5416868"/>
          </a:xfrm>
          <a:prstGeom prst="rect">
            <a:avLst/>
          </a:prstGeom>
        </p:spPr>
        <p:txBody>
          <a:bodyPr wrap="square">
            <a:spAutoFit/>
          </a:bodyPr>
          <a:lstStyle/>
          <a:p>
            <a:pPr algn="ctr"/>
            <a:r>
              <a:rPr lang="ru-RU" sz="2000" b="1" dirty="0">
                <a:latin typeface="Bookman Old Style" pitchFamily="18" charset="0"/>
              </a:rPr>
              <a:t>Особенностью иммунного ответа на </a:t>
            </a:r>
            <a:r>
              <a:rPr lang="ru-RU" sz="2000" b="1" dirty="0" err="1">
                <a:latin typeface="Bookman Old Style" pitchFamily="18" charset="0"/>
              </a:rPr>
              <a:t>коронавирусные</a:t>
            </a:r>
            <a:r>
              <a:rPr lang="ru-RU" sz="2000" b="1" dirty="0">
                <a:latin typeface="Bookman Old Style" pitchFamily="18" charset="0"/>
              </a:rPr>
              <a:t> </a:t>
            </a:r>
            <a:r>
              <a:rPr lang="ru-RU" sz="2000" b="1" dirty="0" smtClean="0">
                <a:latin typeface="Bookman Old Style" pitchFamily="18" charset="0"/>
              </a:rPr>
              <a:t>инфекции</a:t>
            </a:r>
          </a:p>
          <a:p>
            <a:pPr algn="ctr"/>
            <a:endParaRPr lang="ru-RU" b="1" dirty="0">
              <a:latin typeface="Bookman Old Style" pitchFamily="18" charset="0"/>
            </a:endParaRPr>
          </a:p>
          <a:p>
            <a:pPr algn="ctr"/>
            <a:r>
              <a:rPr lang="ru-RU" dirty="0" smtClean="0">
                <a:latin typeface="Bookman Old Style" pitchFamily="18" charset="0"/>
              </a:rPr>
              <a:t> </a:t>
            </a:r>
            <a:r>
              <a:rPr lang="ru-RU" dirty="0">
                <a:latin typeface="Bookman Old Style" pitchFamily="18" charset="0"/>
              </a:rPr>
              <a:t>является отсутствие выраженной смены класса специфических антител. Например, у лиц, инфицированных вирусом-возбудителем SARS 2002 года, иммуноглобулины классов </a:t>
            </a:r>
            <a:r>
              <a:rPr lang="ru-RU" dirty="0" err="1">
                <a:latin typeface="Bookman Old Style" pitchFamily="18" charset="0"/>
              </a:rPr>
              <a:t>IgM</a:t>
            </a:r>
            <a:r>
              <a:rPr lang="ru-RU" dirty="0">
                <a:latin typeface="Bookman Old Style" pitchFamily="18" charset="0"/>
              </a:rPr>
              <a:t>, </a:t>
            </a:r>
            <a:r>
              <a:rPr lang="ru-RU" dirty="0" err="1">
                <a:latin typeface="Bookman Old Style" pitchFamily="18" charset="0"/>
              </a:rPr>
              <a:t>IgG</a:t>
            </a:r>
            <a:r>
              <a:rPr lang="ru-RU" dirty="0">
                <a:latin typeface="Bookman Old Style" pitchFamily="18" charset="0"/>
              </a:rPr>
              <a:t> и </a:t>
            </a:r>
            <a:r>
              <a:rPr lang="ru-RU" dirty="0" err="1">
                <a:latin typeface="Bookman Old Style" pitchFamily="18" charset="0"/>
              </a:rPr>
              <a:t>IgA</a:t>
            </a:r>
            <a:r>
              <a:rPr lang="ru-RU" dirty="0">
                <a:latin typeface="Bookman Old Style" pitchFamily="18" charset="0"/>
              </a:rPr>
              <a:t> обнаруживались в крови практически одновременно. По первым имеющимся данным, такая ситуация характерна и для новой инфекции SARS-CoV-2. При этом антитела </a:t>
            </a:r>
            <a:r>
              <a:rPr lang="ru-RU" dirty="0" err="1">
                <a:latin typeface="Bookman Old Style" pitchFamily="18" charset="0"/>
              </a:rPr>
              <a:t>IgA</a:t>
            </a:r>
            <a:r>
              <a:rPr lang="ru-RU" dirty="0">
                <a:latin typeface="Bookman Old Style" pitchFamily="18" charset="0"/>
              </a:rPr>
              <a:t>, в отличие от </a:t>
            </a:r>
            <a:r>
              <a:rPr lang="ru-RU" dirty="0" err="1">
                <a:latin typeface="Bookman Old Style" pitchFamily="18" charset="0"/>
              </a:rPr>
              <a:t>IgM</a:t>
            </a:r>
            <a:r>
              <a:rPr lang="ru-RU" dirty="0">
                <a:latin typeface="Bookman Old Style" pitchFamily="18" charset="0"/>
              </a:rPr>
              <a:t>, имеют дополнительную диагностическую ценность (по отношению к антителам </a:t>
            </a:r>
            <a:r>
              <a:rPr lang="ru-RU" dirty="0" err="1">
                <a:latin typeface="Bookman Old Style" pitchFamily="18" charset="0"/>
              </a:rPr>
              <a:t>IgG</a:t>
            </a:r>
            <a:r>
              <a:rPr lang="ru-RU" dirty="0">
                <a:latin typeface="Bookman Old Style" pitchFamily="18" charset="0"/>
              </a:rPr>
              <a:t>), особенно на ранней стадии, т.е. определение обоих классов антител является более информативным, чем определение только </a:t>
            </a:r>
            <a:r>
              <a:rPr lang="ru-RU" dirty="0" err="1">
                <a:latin typeface="Bookman Old Style" pitchFamily="18" charset="0"/>
              </a:rPr>
              <a:t>IgG</a:t>
            </a:r>
            <a:r>
              <a:rPr lang="ru-RU" dirty="0">
                <a:latin typeface="Bookman Old Style" pitchFamily="18" charset="0"/>
              </a:rPr>
              <a:t>. По мере развития заболевания, титр антител коррелирует также и со степенью тяжести состояния пациента. </a:t>
            </a:r>
            <a:endParaRPr lang="ru-RU" dirty="0" smtClean="0">
              <a:latin typeface="Bookman Old Style" pitchFamily="18" charset="0"/>
            </a:endParaRPr>
          </a:p>
          <a:p>
            <a:pPr algn="ctr"/>
            <a:endParaRPr lang="ru-RU" dirty="0">
              <a:latin typeface="Bookman Old Style" pitchFamily="18" charset="0"/>
            </a:endParaRPr>
          </a:p>
          <a:p>
            <a:pPr algn="ctr"/>
            <a:r>
              <a:rPr lang="ru-RU" dirty="0" smtClean="0">
                <a:latin typeface="Bookman Old Style" pitchFamily="18" charset="0"/>
              </a:rPr>
              <a:t>Комбинированный </a:t>
            </a:r>
            <a:r>
              <a:rPr lang="ru-RU" dirty="0">
                <a:latin typeface="Bookman Old Style" pitchFamily="18" charset="0"/>
              </a:rPr>
              <a:t>анализ </a:t>
            </a:r>
            <a:r>
              <a:rPr lang="ru-RU" dirty="0" err="1">
                <a:latin typeface="Bookman Old Style" pitchFamily="18" charset="0"/>
              </a:rPr>
              <a:t>IgM-IgG</a:t>
            </a:r>
            <a:r>
              <a:rPr lang="ru-RU" dirty="0">
                <a:latin typeface="Bookman Old Style" pitchFamily="18" charset="0"/>
              </a:rPr>
              <a:t> антител показал лучшую чувствительность по </a:t>
            </a:r>
            <a:r>
              <a:rPr lang="ru-RU" dirty="0" smtClean="0">
                <a:latin typeface="Bookman Old Style" pitchFamily="18" charset="0"/>
              </a:rPr>
              <a:t>сравнению </a:t>
            </a:r>
            <a:r>
              <a:rPr lang="ru-RU" dirty="0">
                <a:latin typeface="Bookman Old Style" pitchFamily="18" charset="0"/>
              </a:rPr>
              <a:t>с тестами, выявляющими </a:t>
            </a:r>
            <a:r>
              <a:rPr lang="ru-RU" dirty="0" err="1">
                <a:latin typeface="Bookman Old Style" pitchFamily="18" charset="0"/>
              </a:rPr>
              <a:t>IgM</a:t>
            </a:r>
            <a:r>
              <a:rPr lang="ru-RU" dirty="0">
                <a:latin typeface="Bookman Old Style" pitchFamily="18" charset="0"/>
              </a:rPr>
              <a:t> или </a:t>
            </a:r>
            <a:r>
              <a:rPr lang="ru-RU" dirty="0" err="1">
                <a:latin typeface="Bookman Old Style" pitchFamily="18" charset="0"/>
              </a:rPr>
              <a:t>IgG</a:t>
            </a:r>
            <a:r>
              <a:rPr lang="ru-RU" dirty="0">
                <a:latin typeface="Bookman Old Style" pitchFamily="18" charset="0"/>
              </a:rPr>
              <a:t> отдельно. Он может быть использован для </a:t>
            </a:r>
            <a:r>
              <a:rPr lang="ru-RU" dirty="0" err="1">
                <a:latin typeface="Bookman Old Style" pitchFamily="18" charset="0"/>
              </a:rPr>
              <a:t>бы¬строго</a:t>
            </a:r>
            <a:r>
              <a:rPr lang="ru-RU" dirty="0">
                <a:latin typeface="Bookman Old Style" pitchFamily="18" charset="0"/>
              </a:rPr>
              <a:t> скрининга носителей SARS-CoV-2, </a:t>
            </a:r>
            <a:r>
              <a:rPr lang="ru-RU" dirty="0" smtClean="0">
                <a:latin typeface="Bookman Old Style" pitchFamily="18" charset="0"/>
              </a:rPr>
              <a:t>симптоматических </a:t>
            </a:r>
            <a:r>
              <a:rPr lang="ru-RU" dirty="0">
                <a:latin typeface="Bookman Old Style" pitchFamily="18" charset="0"/>
              </a:rPr>
              <a:t>или бессимптомных, в </a:t>
            </a:r>
            <a:r>
              <a:rPr lang="ru-RU" dirty="0" smtClean="0">
                <a:latin typeface="Bookman Old Style" pitchFamily="18" charset="0"/>
              </a:rPr>
              <a:t>больницах</a:t>
            </a:r>
            <a:r>
              <a:rPr lang="ru-RU" dirty="0">
                <a:latin typeface="Bookman Old Style" pitchFamily="18" charset="0"/>
              </a:rPr>
              <a:t>, клиниках и испытательных лабораториях.</a:t>
            </a:r>
          </a:p>
        </p:txBody>
      </p:sp>
    </p:spTree>
    <p:extLst>
      <p:ext uri="{BB962C8B-B14F-4D97-AF65-F5344CB8AC3E}">
        <p14:creationId xmlns:p14="http://schemas.microsoft.com/office/powerpoint/2010/main" val="1447205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634" y="331840"/>
            <a:ext cx="5260768" cy="6186309"/>
          </a:xfrm>
          <a:prstGeom prst="rect">
            <a:avLst/>
          </a:prstGeom>
        </p:spPr>
        <p:txBody>
          <a:bodyPr wrap="square">
            <a:spAutoFit/>
          </a:bodyPr>
          <a:lstStyle/>
          <a:p>
            <a:pPr algn="ctr"/>
            <a:r>
              <a:rPr lang="ru-RU" dirty="0">
                <a:latin typeface="Bookman Old Style" pitchFamily="18" charset="0"/>
              </a:rPr>
              <a:t>Параллельно и чуть позже выработки интерферонов, происходит реакция клеток врождённого </a:t>
            </a:r>
            <a:r>
              <a:rPr lang="ru-RU" dirty="0" smtClean="0">
                <a:latin typeface="Bookman Old Style" pitchFamily="18" charset="0"/>
              </a:rPr>
              <a:t>иммунитета, </a:t>
            </a:r>
            <a:r>
              <a:rPr lang="ru-RU" dirty="0">
                <a:latin typeface="Bookman Old Style" pitchFamily="18" charset="0"/>
              </a:rPr>
              <a:t>в первую очередь, нейтрофилов и макрофагов. Цели этой фазы иммунного </a:t>
            </a:r>
            <a:r>
              <a:rPr lang="ru-RU" dirty="0" smtClean="0">
                <a:latin typeface="Bookman Old Style" pitchFamily="18" charset="0"/>
              </a:rPr>
              <a:t>ответа: </a:t>
            </a:r>
            <a:r>
              <a:rPr lang="ru-RU" dirty="0">
                <a:latin typeface="Bookman Old Style" pitchFamily="18" charset="0"/>
              </a:rPr>
              <a:t>заблокировать синтез вирусных белков, распознать вирус, </a:t>
            </a:r>
            <a:r>
              <a:rPr lang="ru-RU" dirty="0" smtClean="0">
                <a:latin typeface="Bookman Old Style" pitchFamily="18" charset="0"/>
              </a:rPr>
              <a:t>связать и транспортировать </a:t>
            </a:r>
            <a:r>
              <a:rPr lang="ru-RU" dirty="0">
                <a:latin typeface="Bookman Old Style" pitchFamily="18" charset="0"/>
              </a:rPr>
              <a:t>в лимфоузлы, а также </a:t>
            </a:r>
            <a:r>
              <a:rPr lang="ru-RU" dirty="0" smtClean="0">
                <a:latin typeface="Bookman Old Style" pitchFamily="18" charset="0"/>
              </a:rPr>
              <a:t>вызвать еще большую выработку </a:t>
            </a:r>
            <a:r>
              <a:rPr lang="ru-RU" dirty="0">
                <a:latin typeface="Bookman Old Style" pitchFamily="18" charset="0"/>
              </a:rPr>
              <a:t>клеток иммунитета в зону </a:t>
            </a:r>
            <a:r>
              <a:rPr lang="ru-RU" dirty="0" smtClean="0">
                <a:latin typeface="Bookman Old Style" pitchFamily="18" charset="0"/>
              </a:rPr>
              <a:t>локацию </a:t>
            </a:r>
            <a:r>
              <a:rPr lang="ru-RU" dirty="0">
                <a:latin typeface="Bookman Old Style" pitchFamily="18" charset="0"/>
              </a:rPr>
              <a:t>инфекции в организме. </a:t>
            </a:r>
            <a:r>
              <a:rPr lang="ru-RU" dirty="0" smtClean="0">
                <a:latin typeface="Bookman Old Style" pitchFamily="18" charset="0"/>
              </a:rPr>
              <a:t/>
            </a:r>
            <a:br>
              <a:rPr lang="ru-RU" dirty="0" smtClean="0">
                <a:latin typeface="Bookman Old Style" pitchFamily="18" charset="0"/>
              </a:rPr>
            </a:br>
            <a:r>
              <a:rPr lang="ru-RU" dirty="0" smtClean="0">
                <a:latin typeface="Bookman Old Style" pitchFamily="18" charset="0"/>
              </a:rPr>
              <a:t>После </a:t>
            </a:r>
            <a:r>
              <a:rPr lang="ru-RU" dirty="0">
                <a:latin typeface="Bookman Old Style" pitchFamily="18" charset="0"/>
              </a:rPr>
              <a:t>этого в ближайших лимфоузлах при распознавании вирусных белков начинается фаза ответа адаптивного иммунитета, специфичного для конкретного вируса. </a:t>
            </a:r>
            <a:r>
              <a:rPr lang="ru-RU" dirty="0" smtClean="0">
                <a:latin typeface="Bookman Old Style" pitchFamily="18" charset="0"/>
              </a:rPr>
              <a:t>Цели этой  фазы: настроить </a:t>
            </a:r>
            <a:r>
              <a:rPr lang="ru-RU" dirty="0">
                <a:latin typeface="Bookman Old Style" pitchFamily="18" charset="0"/>
              </a:rPr>
              <a:t>иммунный </a:t>
            </a:r>
            <a:r>
              <a:rPr lang="ru-RU" dirty="0" smtClean="0">
                <a:latin typeface="Bookman Old Style" pitchFamily="18" charset="0"/>
              </a:rPr>
              <a:t>ответ на </a:t>
            </a:r>
            <a:r>
              <a:rPr lang="ru-RU" dirty="0">
                <a:latin typeface="Bookman Old Style" pitchFamily="18" charset="0"/>
              </a:rPr>
              <a:t>противовирусный ответ (выбрать и активировать нужные клетки </a:t>
            </a:r>
            <a:r>
              <a:rPr lang="ru-RU" dirty="0" smtClean="0">
                <a:latin typeface="Bookman Old Style" pitchFamily="18" charset="0"/>
              </a:rPr>
              <a:t>Т-хелперы и Т-киллеры); выработать </a:t>
            </a:r>
            <a:r>
              <a:rPr lang="ru-RU" dirty="0">
                <a:latin typeface="Bookman Old Style" pitchFamily="18" charset="0"/>
              </a:rPr>
              <a:t>антитела с помощью В-клеток, чтобы блокировать готовые вирусные частицы.</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794" y="1239006"/>
            <a:ext cx="5827712"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740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812799" y="676894"/>
            <a:ext cx="5469247" cy="5038106"/>
          </a:xfrm>
        </p:spPr>
        <p:txBody>
          <a:bodyPr>
            <a:normAutofit fontScale="85000" lnSpcReduction="10000"/>
          </a:bodyPr>
          <a:lstStyle/>
          <a:p>
            <a:pPr marL="0" indent="0">
              <a:buNone/>
            </a:pPr>
            <a:r>
              <a:rPr lang="ru-RU" dirty="0">
                <a:latin typeface="Bookman Old Style" pitchFamily="18" charset="0"/>
              </a:rPr>
              <a:t>SARS-</a:t>
            </a:r>
            <a:r>
              <a:rPr lang="ru-RU" dirty="0" err="1">
                <a:latin typeface="Bookman Old Style" pitchFamily="18" charset="0"/>
              </a:rPr>
              <a:t>CoV</a:t>
            </a:r>
            <a:r>
              <a:rPr lang="ru-RU" dirty="0">
                <a:latin typeface="Bookman Old Style" pitchFamily="18" charset="0"/>
              </a:rPr>
              <a:t> отличался от своих сородичей тем, что его «шипы» связываются с </a:t>
            </a:r>
            <a:r>
              <a:rPr lang="ru-RU" dirty="0" err="1">
                <a:latin typeface="Bookman Old Style" pitchFamily="18" charset="0"/>
              </a:rPr>
              <a:t>ангиотензинпревращающим</a:t>
            </a:r>
            <a:r>
              <a:rPr lang="ru-RU" dirty="0">
                <a:latin typeface="Bookman Old Style" pitchFamily="18" charset="0"/>
              </a:rPr>
              <a:t> ферментом 2 (англ. </a:t>
            </a:r>
            <a:r>
              <a:rPr lang="ru-RU" dirty="0" err="1">
                <a:latin typeface="Bookman Old Style" pitchFamily="18" charset="0"/>
              </a:rPr>
              <a:t>angiotensin</a:t>
            </a:r>
            <a:r>
              <a:rPr lang="ru-RU" dirty="0">
                <a:latin typeface="Bookman Old Style" pitchFamily="18" charset="0"/>
              </a:rPr>
              <a:t> </a:t>
            </a:r>
            <a:r>
              <a:rPr lang="ru-RU" dirty="0" err="1">
                <a:latin typeface="Bookman Old Style" pitchFamily="18" charset="0"/>
              </a:rPr>
              <a:t>converting</a:t>
            </a:r>
            <a:r>
              <a:rPr lang="ru-RU" dirty="0">
                <a:latin typeface="Bookman Old Style" pitchFamily="18" charset="0"/>
              </a:rPr>
              <a:t> </a:t>
            </a:r>
            <a:r>
              <a:rPr lang="ru-RU" dirty="0" err="1">
                <a:latin typeface="Bookman Old Style" pitchFamily="18" charset="0"/>
              </a:rPr>
              <a:t>enzyme</a:t>
            </a:r>
            <a:r>
              <a:rPr lang="ru-RU" dirty="0">
                <a:latin typeface="Bookman Old Style" pitchFamily="18" charset="0"/>
              </a:rPr>
              <a:t> 2, ACE2) — тем самым, который блокируют лекарства для снижения давления. Фермент обильно представлен в легких, что, по-видимому, и придает вирусу такую высокую способность вызывать </a:t>
            </a:r>
            <a:r>
              <a:rPr lang="ru-RU" dirty="0" smtClean="0">
                <a:latin typeface="Bookman Old Style" pitchFamily="18" charset="0"/>
              </a:rPr>
              <a:t>пневмонию. </a:t>
            </a:r>
            <a:r>
              <a:rPr lang="ru-RU" dirty="0">
                <a:latin typeface="Bookman Old Style" pitchFamily="18" charset="0"/>
              </a:rPr>
              <a:t>MERS-</a:t>
            </a:r>
            <a:r>
              <a:rPr lang="ru-RU" dirty="0" err="1">
                <a:latin typeface="Bookman Old Style" pitchFamily="18" charset="0"/>
              </a:rPr>
              <a:t>CoV</a:t>
            </a:r>
            <a:r>
              <a:rPr lang="ru-RU" dirty="0">
                <a:latin typeface="Bookman Old Style" pitchFamily="18" charset="0"/>
              </a:rPr>
              <a:t> пошел иным путем, нежели его «старший брат» из Китая, — S-белок MERS-</a:t>
            </a:r>
            <a:r>
              <a:rPr lang="ru-RU" dirty="0" err="1">
                <a:latin typeface="Bookman Old Style" pitchFamily="18" charset="0"/>
              </a:rPr>
              <a:t>CoV</a:t>
            </a:r>
            <a:r>
              <a:rPr lang="ru-RU" dirty="0">
                <a:latin typeface="Bookman Old Style" pitchFamily="18" charset="0"/>
              </a:rPr>
              <a:t> связывается с дипептидилпептидазой-4 (англ. </a:t>
            </a:r>
            <a:r>
              <a:rPr lang="ru-RU" dirty="0" err="1">
                <a:latin typeface="Bookman Old Style" pitchFamily="18" charset="0"/>
              </a:rPr>
              <a:t>dipeptidyl-peptidase</a:t>
            </a:r>
            <a:r>
              <a:rPr lang="ru-RU" dirty="0">
                <a:latin typeface="Bookman Old Style" pitchFamily="18" charset="0"/>
              </a:rPr>
              <a:t>, </a:t>
            </a:r>
            <a:r>
              <a:rPr lang="ru-RU" dirty="0" smtClean="0">
                <a:latin typeface="Bookman Old Style" pitchFamily="18" charset="0"/>
              </a:rPr>
              <a:t>DPP4), </a:t>
            </a:r>
            <a:r>
              <a:rPr lang="ru-RU" dirty="0">
                <a:latin typeface="Bookman Old Style" pitchFamily="18" charset="0"/>
              </a:rPr>
              <a:t>которая расщепляет </a:t>
            </a:r>
            <a:r>
              <a:rPr lang="ru-RU" dirty="0" err="1">
                <a:latin typeface="Bookman Old Style" pitchFamily="18" charset="0"/>
              </a:rPr>
              <a:t>инкретиновые</a:t>
            </a:r>
            <a:r>
              <a:rPr lang="ru-RU" dirty="0">
                <a:latin typeface="Bookman Old Style" pitchFamily="18" charset="0"/>
              </a:rPr>
              <a:t> гормоны и служит терапевтической мишенью для лечения сахарного диабета II типа. В отличие от MERS-</a:t>
            </a:r>
            <a:r>
              <a:rPr lang="ru-RU" dirty="0" err="1">
                <a:latin typeface="Bookman Old Style" pitchFamily="18" charset="0"/>
              </a:rPr>
              <a:t>CoV</a:t>
            </a:r>
            <a:r>
              <a:rPr lang="ru-RU" dirty="0">
                <a:latin typeface="Bookman Old Style" pitchFamily="18" charset="0"/>
              </a:rPr>
              <a:t>, SARS-CoV-2 пошел по проторенной дорожке: его «шипы», как у SARS-</a:t>
            </a:r>
            <a:r>
              <a:rPr lang="ru-RU" dirty="0" err="1">
                <a:latin typeface="Bookman Old Style" pitchFamily="18" charset="0"/>
              </a:rPr>
              <a:t>CoV</a:t>
            </a:r>
            <a:r>
              <a:rPr lang="ru-RU" dirty="0">
                <a:latin typeface="Bookman Old Style" pitchFamily="18" charset="0"/>
              </a:rPr>
              <a:t>, связываются с ACE2 клетки </a:t>
            </a:r>
            <a:r>
              <a:rPr lang="ru-RU" dirty="0" smtClean="0">
                <a:latin typeface="Bookman Old Style" pitchFamily="18" charset="0"/>
              </a:rPr>
              <a:t>хозяина.</a:t>
            </a:r>
            <a:endParaRPr lang="ru-RU" dirty="0">
              <a:latin typeface="Bookman Old Style" pitchFamily="18" charset="0"/>
            </a:endParaRPr>
          </a:p>
          <a:p>
            <a:r>
              <a:rPr lang="ru-RU" dirty="0">
                <a:latin typeface="Bookman Old Style" pitchFamily="18" charset="0"/>
              </a:rPr>
              <a:t>По геномной последовательности SARS-CoV-2 — близкий родственник SARS-</a:t>
            </a:r>
            <a:r>
              <a:rPr lang="ru-RU" dirty="0" err="1">
                <a:latin typeface="Bookman Old Style" pitchFamily="18" charset="0"/>
              </a:rPr>
              <a:t>CoV</a:t>
            </a:r>
            <a:r>
              <a:rPr lang="ru-RU" dirty="0">
                <a:latin typeface="Bookman Old Style" pitchFamily="18" charset="0"/>
              </a:rPr>
              <a:t>, но отличается от него и MERS-</a:t>
            </a:r>
            <a:r>
              <a:rPr lang="ru-RU" dirty="0" err="1">
                <a:latin typeface="Bookman Old Style" pitchFamily="18" charset="0"/>
              </a:rPr>
              <a:t>CoV</a:t>
            </a:r>
            <a:r>
              <a:rPr lang="ru-RU" dirty="0">
                <a:latin typeface="Bookman Old Style" pitchFamily="18" charset="0"/>
              </a:rPr>
              <a:t> меньшей смертностью, хотя и гораздо большей заразностью. Это и позволило ему распространиться гораздо шире, чем в две предыдущие </a:t>
            </a:r>
            <a:r>
              <a:rPr lang="ru-RU" dirty="0" err="1">
                <a:latin typeface="Bookman Old Style" pitchFamily="18" charset="0"/>
              </a:rPr>
              <a:t>коронавирусные</a:t>
            </a:r>
            <a:r>
              <a:rPr lang="ru-RU" dirty="0">
                <a:latin typeface="Bookman Old Style" pitchFamily="18" charset="0"/>
              </a:rPr>
              <a:t> эпидемии. Очевидно, что против SARS-CoV-2 нужны специфические лекарства.</a:t>
            </a:r>
          </a:p>
        </p:txBody>
      </p:sp>
      <p:pic>
        <p:nvPicPr>
          <p:cNvPr id="5122" name="Picture 2" descr="D:\Съемный диск\работа\коронавирус\корона.png"/>
          <p:cNvPicPr>
            <a:picLocks noChangeAspect="1" noChangeArrowheads="1"/>
          </p:cNvPicPr>
          <p:nvPr/>
        </p:nvPicPr>
        <p:blipFill rotWithShape="1">
          <a:blip r:embed="rId2">
            <a:extLst>
              <a:ext uri="{28A0092B-C50C-407E-A947-70E740481C1C}">
                <a14:useLocalDpi xmlns:a14="http://schemas.microsoft.com/office/drawing/2010/main" val="0"/>
              </a:ext>
            </a:extLst>
          </a:blip>
          <a:srcRect t="5815" r="5139"/>
          <a:stretch/>
        </p:blipFill>
        <p:spPr bwMode="auto">
          <a:xfrm>
            <a:off x="6480237" y="831272"/>
            <a:ext cx="5478214" cy="445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476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4384" y="369325"/>
            <a:ext cx="5232999" cy="6186309"/>
          </a:xfrm>
          <a:prstGeom prst="rect">
            <a:avLst/>
          </a:prstGeom>
        </p:spPr>
        <p:txBody>
          <a:bodyPr wrap="square">
            <a:spAutoFit/>
          </a:bodyPr>
          <a:lstStyle/>
          <a:p>
            <a:r>
              <a:rPr lang="ru-RU" dirty="0">
                <a:latin typeface="Bookman Old Style" pitchFamily="18" charset="0"/>
              </a:rPr>
              <a:t>Комбинация препаратов для лечения СПИДа (ингибиторы протеазы ВИЧ) — </a:t>
            </a:r>
            <a:r>
              <a:rPr lang="ru-RU" dirty="0" err="1">
                <a:latin typeface="Bookman Old Style" pitchFamily="18" charset="0"/>
              </a:rPr>
              <a:t>лопинавира</a:t>
            </a:r>
            <a:r>
              <a:rPr lang="ru-RU" dirty="0">
                <a:latin typeface="Bookman Old Style" pitchFamily="18" charset="0"/>
              </a:rPr>
              <a:t> с </a:t>
            </a:r>
            <a:r>
              <a:rPr lang="ru-RU" dirty="0" err="1">
                <a:latin typeface="Bookman Old Style" pitchFamily="18" charset="0"/>
              </a:rPr>
              <a:t>ритонавиром</a:t>
            </a:r>
            <a:r>
              <a:rPr lang="ru-RU" dirty="0">
                <a:latin typeface="Bookman Old Style" pitchFamily="18" charset="0"/>
              </a:rPr>
              <a:t> — оказалась эффективна в эксперименте на клеточной культуре и в </a:t>
            </a:r>
            <a:r>
              <a:rPr lang="ru-RU" dirty="0" smtClean="0">
                <a:latin typeface="Bookman Old Style" pitchFamily="18" charset="0"/>
              </a:rPr>
              <a:t>клинике, </a:t>
            </a:r>
            <a:r>
              <a:rPr lang="ru-RU" dirty="0">
                <a:latin typeface="Bookman Old Style" pitchFamily="18" charset="0"/>
              </a:rPr>
              <a:t>и именно ее китайские ведомства, ответственные за борьбу с </a:t>
            </a:r>
            <a:r>
              <a:rPr lang="ru-RU" dirty="0" err="1">
                <a:latin typeface="Bookman Old Style" pitchFamily="18" charset="0"/>
              </a:rPr>
              <a:t>коронавирусом</a:t>
            </a:r>
            <a:r>
              <a:rPr lang="ru-RU" dirty="0">
                <a:latin typeface="Bookman Old Style" pitchFamily="18" charset="0"/>
              </a:rPr>
              <a:t>, официально рекомендуют использовать для лечения </a:t>
            </a:r>
            <a:r>
              <a:rPr lang="ru-RU" dirty="0" smtClean="0">
                <a:latin typeface="Bookman Old Style" pitchFamily="18" charset="0"/>
              </a:rPr>
              <a:t>COVID-19.</a:t>
            </a:r>
            <a:endParaRPr lang="ru-RU" dirty="0">
              <a:latin typeface="Bookman Old Style" pitchFamily="18" charset="0"/>
            </a:endParaRPr>
          </a:p>
          <a:p>
            <a:r>
              <a:rPr lang="ru-RU" dirty="0">
                <a:latin typeface="Bookman Old Style" pitchFamily="18" charset="0"/>
              </a:rPr>
              <a:t>Очевидно, что имеющегося арсенала крайне мало. Фармацевтическая отрасль оказалась застигнута врасплох, хотя ученые и прогнозировали появление нового </a:t>
            </a:r>
            <a:r>
              <a:rPr lang="ru-RU" dirty="0" err="1">
                <a:latin typeface="Bookman Old Style" pitchFamily="18" charset="0"/>
              </a:rPr>
              <a:t>коронавируса</a:t>
            </a:r>
            <a:r>
              <a:rPr lang="ru-RU" dirty="0">
                <a:latin typeface="Bookman Old Style" pitchFamily="18" charset="0"/>
              </a:rPr>
              <a:t>. Необходимо срочно разрабатывать новые лекарства для борьбы с инфекцией. На какие мишени они должны быть нацелены</a:t>
            </a:r>
            <a:r>
              <a:rPr lang="ru-RU" dirty="0" smtClean="0">
                <a:latin typeface="Bookman Old Style" pitchFamily="18" charset="0"/>
              </a:rPr>
              <a:t>?</a:t>
            </a:r>
          </a:p>
          <a:p>
            <a:r>
              <a:rPr lang="ru-RU" dirty="0">
                <a:latin typeface="Bookman Old Style" pitchFamily="18" charset="0"/>
              </a:rPr>
              <a:t>Геномы </a:t>
            </a:r>
            <a:r>
              <a:rPr lang="ru-RU" dirty="0" err="1">
                <a:latin typeface="Bookman Old Style" pitchFamily="18" charset="0"/>
              </a:rPr>
              <a:t>коронавирусов</a:t>
            </a:r>
            <a:r>
              <a:rPr lang="ru-RU" dirty="0">
                <a:latin typeface="Bookman Old Style" pitchFamily="18" charset="0"/>
              </a:rPr>
              <a:t> — самые большие среди РНК-содержащих вирусов, </a:t>
            </a:r>
            <a:r>
              <a:rPr lang="ru-RU" dirty="0" smtClean="0">
                <a:latin typeface="Bookman Old Style" pitchFamily="18" charset="0"/>
              </a:rPr>
              <a:t>размер </a:t>
            </a:r>
            <a:r>
              <a:rPr lang="ru-RU" dirty="0">
                <a:latin typeface="Bookman Old Style" pitchFamily="18" charset="0"/>
              </a:rPr>
              <a:t>генома SARS-CoV-2 — около 30 тыс. </a:t>
            </a:r>
            <a:r>
              <a:rPr lang="ru-RU" dirty="0" smtClean="0">
                <a:latin typeface="Bookman Old Style" pitchFamily="18" charset="0"/>
              </a:rPr>
              <a:t>нуклеотидов и </a:t>
            </a:r>
            <a:r>
              <a:rPr lang="ru-RU" dirty="0">
                <a:latin typeface="Bookman Old Style" pitchFamily="18" charset="0"/>
              </a:rPr>
              <a:t>довольно сложный жизненный </a:t>
            </a:r>
            <a:r>
              <a:rPr lang="ru-RU" dirty="0" smtClean="0">
                <a:latin typeface="Bookman Old Style" pitchFamily="18" charset="0"/>
              </a:rPr>
              <a:t>цикл. </a:t>
            </a:r>
            <a:endParaRPr lang="ru-RU" dirty="0">
              <a:latin typeface="Bookman Old Style"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383" y="785421"/>
            <a:ext cx="6145212" cy="509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569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174" y="848074"/>
            <a:ext cx="5581341" cy="4524315"/>
          </a:xfrm>
          <a:prstGeom prst="rect">
            <a:avLst/>
          </a:prstGeom>
        </p:spPr>
        <p:txBody>
          <a:bodyPr wrap="square">
            <a:spAutoFit/>
          </a:bodyPr>
          <a:lstStyle/>
          <a:p>
            <a:r>
              <a:rPr lang="ru-RU" dirty="0" smtClean="0">
                <a:latin typeface="Bookman Old Style" pitchFamily="18" charset="0"/>
              </a:rPr>
              <a:t>Однако </a:t>
            </a:r>
            <a:r>
              <a:rPr lang="ru-RU" dirty="0">
                <a:latin typeface="Bookman Old Style" pitchFamily="18" charset="0"/>
              </a:rPr>
              <a:t>сложное устройство легче «сломать», т.е. потенциальных мишеней для лекарственного воздействия в SARS-CoV-2 </a:t>
            </a:r>
            <a:r>
              <a:rPr lang="ru-RU" dirty="0" smtClean="0">
                <a:latin typeface="Bookman Old Style" pitchFamily="18" charset="0"/>
              </a:rPr>
              <a:t>достаточно. </a:t>
            </a:r>
            <a:r>
              <a:rPr lang="ru-RU" dirty="0">
                <a:latin typeface="Bookman Old Style" pitchFamily="18" charset="0"/>
              </a:rPr>
              <a:t>Но лекарство должно защищать не только от текущей вспышки, но и от других инфекций, вызванных новыми разновидностями </a:t>
            </a:r>
            <a:r>
              <a:rPr lang="ru-RU" dirty="0" err="1">
                <a:latin typeface="Bookman Old Style" pitchFamily="18" charset="0"/>
              </a:rPr>
              <a:t>коронавирусов</a:t>
            </a:r>
            <a:r>
              <a:rPr lang="ru-RU" dirty="0">
                <a:latin typeface="Bookman Old Style" pitchFamily="18" charset="0"/>
              </a:rPr>
              <a:t>, которые могут появиться в любой момент. Здесь приходится включать эволюционную логику и «прицеливаться» в белки, которые в ходе эволюции у </a:t>
            </a:r>
            <a:r>
              <a:rPr lang="ru-RU" dirty="0" err="1">
                <a:latin typeface="Bookman Old Style" pitchFamily="18" charset="0"/>
              </a:rPr>
              <a:t>коронавирусов</a:t>
            </a:r>
            <a:r>
              <a:rPr lang="ru-RU" dirty="0">
                <a:latin typeface="Bookman Old Style" pitchFamily="18" charset="0"/>
              </a:rPr>
              <a:t> меняются мало (так называемые консервативные белки). Одним из таких белков является главная протеаза вируса (</a:t>
            </a:r>
            <a:r>
              <a:rPr lang="ru-RU" dirty="0" err="1">
                <a:latin typeface="Bookman Old Style" pitchFamily="18" charset="0"/>
              </a:rPr>
              <a:t>Mpro</a:t>
            </a:r>
            <a:r>
              <a:rPr lang="ru-RU" dirty="0">
                <a:latin typeface="Bookman Old Style" pitchFamily="18" charset="0"/>
              </a:rPr>
              <a:t>) — ее и используют как главную мишень для разработки </a:t>
            </a:r>
            <a:r>
              <a:rPr lang="ru-RU" dirty="0" err="1">
                <a:latin typeface="Bookman Old Style" pitchFamily="18" charset="0"/>
              </a:rPr>
              <a:t>антикоронавирусных</a:t>
            </a:r>
            <a:r>
              <a:rPr lang="ru-RU" dirty="0">
                <a:latin typeface="Bookman Old Style" pitchFamily="18" charset="0"/>
              </a:rPr>
              <a:t> </a:t>
            </a:r>
            <a:r>
              <a:rPr lang="ru-RU" dirty="0" smtClean="0">
                <a:latin typeface="Bookman Old Style" pitchFamily="18" charset="0"/>
              </a:rPr>
              <a:t>лекарств.</a:t>
            </a:r>
            <a:endParaRPr lang="ru-RU" dirty="0">
              <a:latin typeface="Bookman Old Style"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303" y="818454"/>
            <a:ext cx="6145212"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850515" y="5901419"/>
            <a:ext cx="6096000" cy="923330"/>
          </a:xfrm>
          <a:prstGeom prst="rect">
            <a:avLst/>
          </a:prstGeom>
        </p:spPr>
        <p:txBody>
          <a:bodyPr>
            <a:spAutoFit/>
          </a:bodyPr>
          <a:lstStyle/>
          <a:p>
            <a:pPr algn="ctr"/>
            <a:r>
              <a:rPr lang="ru-RU" dirty="0" smtClean="0">
                <a:latin typeface="Bookman Old Style" pitchFamily="18" charset="0"/>
              </a:rPr>
              <a:t>Наглядное </a:t>
            </a:r>
            <a:r>
              <a:rPr lang="ru-RU" dirty="0">
                <a:latin typeface="Bookman Old Style" pitchFamily="18" charset="0"/>
              </a:rPr>
              <a:t>изображение генома </a:t>
            </a:r>
            <a:r>
              <a:rPr lang="ru-RU" dirty="0" err="1">
                <a:latin typeface="Bookman Old Style" pitchFamily="18" charset="0"/>
              </a:rPr>
              <a:t>коронавируса</a:t>
            </a:r>
            <a:r>
              <a:rPr lang="ru-RU" dirty="0">
                <a:latin typeface="Bookman Old Style" pitchFamily="18" charset="0"/>
              </a:rPr>
              <a:t> и его структурных элементов — возможных терапевтических </a:t>
            </a:r>
            <a:r>
              <a:rPr lang="ru-RU" dirty="0" smtClean="0">
                <a:latin typeface="Bookman Old Style" pitchFamily="18" charset="0"/>
              </a:rPr>
              <a:t>мишеней</a:t>
            </a:r>
            <a:endParaRPr lang="ru-RU" dirty="0">
              <a:latin typeface="Bookman Old Style" pitchFamily="18" charset="0"/>
            </a:endParaRPr>
          </a:p>
        </p:txBody>
      </p:sp>
    </p:spTree>
    <p:extLst>
      <p:ext uri="{BB962C8B-B14F-4D97-AF65-F5344CB8AC3E}">
        <p14:creationId xmlns:p14="http://schemas.microsoft.com/office/powerpoint/2010/main" val="2652746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657" y="362910"/>
            <a:ext cx="6238299" cy="2585323"/>
          </a:xfrm>
          <a:prstGeom prst="rect">
            <a:avLst/>
          </a:prstGeom>
        </p:spPr>
        <p:txBody>
          <a:bodyPr wrap="square">
            <a:spAutoFit/>
          </a:bodyPr>
          <a:lstStyle/>
          <a:p>
            <a:r>
              <a:rPr lang="ru-RU" dirty="0" smtClean="0">
                <a:latin typeface="Bookman Old Style" pitchFamily="18" charset="0"/>
              </a:rPr>
              <a:t>Иммунная </a:t>
            </a:r>
            <a:r>
              <a:rPr lang="ru-RU" dirty="0">
                <a:latin typeface="Bookman Old Style" pitchFamily="18" charset="0"/>
              </a:rPr>
              <a:t>система сталкивается с вирусами или бактериями, </a:t>
            </a:r>
            <a:r>
              <a:rPr lang="ru-RU" dirty="0" smtClean="0">
                <a:latin typeface="Bookman Old Style" pitchFamily="18" charset="0"/>
              </a:rPr>
              <a:t>сосредотачивается </a:t>
            </a:r>
            <a:r>
              <a:rPr lang="ru-RU" dirty="0">
                <a:latin typeface="Bookman Old Style" pitchFamily="18" charset="0"/>
              </a:rPr>
              <a:t>на небольших участках чужеродных антигенов </a:t>
            </a:r>
            <a:r>
              <a:rPr lang="ru-RU" dirty="0" smtClean="0">
                <a:latin typeface="Bookman Old Style" pitchFamily="18" charset="0"/>
              </a:rPr>
              <a:t>— </a:t>
            </a:r>
            <a:r>
              <a:rPr lang="ru-RU" dirty="0" err="1" smtClean="0">
                <a:latin typeface="Bookman Old Style" pitchFamily="18" charset="0"/>
              </a:rPr>
              <a:t>эпитопах</a:t>
            </a:r>
            <a:r>
              <a:rPr lang="ru-RU" dirty="0">
                <a:latin typeface="Bookman Old Style" pitchFamily="18" charset="0"/>
              </a:rPr>
              <a:t>. Именно по </a:t>
            </a:r>
            <a:r>
              <a:rPr lang="ru-RU" dirty="0" err="1">
                <a:latin typeface="Bookman Old Style" pitchFamily="18" charset="0"/>
              </a:rPr>
              <a:t>эпитопам</a:t>
            </a:r>
            <a:r>
              <a:rPr lang="ru-RU" dirty="0">
                <a:latin typeface="Bookman Old Style" pitchFamily="18" charset="0"/>
              </a:rPr>
              <a:t> распознают </a:t>
            </a:r>
            <a:r>
              <a:rPr lang="ru-RU" dirty="0" smtClean="0">
                <a:latin typeface="Bookman Old Style" pitchFamily="18" charset="0"/>
              </a:rPr>
              <a:t>Т- </a:t>
            </a:r>
            <a:r>
              <a:rPr lang="ru-RU" dirty="0">
                <a:latin typeface="Bookman Old Style" pitchFamily="18" charset="0"/>
              </a:rPr>
              <a:t>и B-лимфоциты, и именно к этим участкам прикрепляются антитела. Знание иммуногенности определенных вирусных областей, имеет непосредственное отношение к разработке перспективных </a:t>
            </a:r>
            <a:r>
              <a:rPr lang="ru-RU" dirty="0" smtClean="0">
                <a:latin typeface="Bookman Old Style" pitchFamily="18" charset="0"/>
              </a:rPr>
              <a:t>вакцин.</a:t>
            </a:r>
            <a:endParaRPr lang="ru-RU" dirty="0">
              <a:latin typeface="Bookman Old Style" pitchFamily="18" charset="0"/>
            </a:endParaRPr>
          </a:p>
        </p:txBody>
      </p:sp>
      <p:sp>
        <p:nvSpPr>
          <p:cNvPr id="3" name="Прямоугольник 2"/>
          <p:cNvSpPr/>
          <p:nvPr/>
        </p:nvSpPr>
        <p:spPr>
          <a:xfrm>
            <a:off x="518657" y="2948233"/>
            <a:ext cx="6143502" cy="2862322"/>
          </a:xfrm>
          <a:prstGeom prst="rect">
            <a:avLst/>
          </a:prstGeom>
        </p:spPr>
        <p:txBody>
          <a:bodyPr wrap="square">
            <a:spAutoFit/>
          </a:bodyPr>
          <a:lstStyle/>
          <a:p>
            <a:r>
              <a:rPr lang="ru-RU" dirty="0" smtClean="0">
                <a:latin typeface="Bookman Old Style" pitchFamily="18" charset="0"/>
              </a:rPr>
              <a:t>Несмотря </a:t>
            </a:r>
            <a:r>
              <a:rPr lang="ru-RU" dirty="0">
                <a:latin typeface="Bookman Old Style" pitchFamily="18" charset="0"/>
              </a:rPr>
              <a:t>на определенные пробелы в знаниях о реакции людей на вирус SARS-Cov-2, в целом </a:t>
            </a:r>
            <a:r>
              <a:rPr lang="ru-RU" dirty="0" err="1">
                <a:latin typeface="Bookman Old Style" pitchFamily="18" charset="0"/>
              </a:rPr>
              <a:t>эпитопы</a:t>
            </a:r>
            <a:r>
              <a:rPr lang="ru-RU" dirty="0">
                <a:latin typeface="Bookman Old Style" pitchFamily="18" charset="0"/>
              </a:rPr>
              <a:t> семейства </a:t>
            </a:r>
            <a:r>
              <a:rPr lang="ru-RU" dirty="0" err="1">
                <a:latin typeface="Bookman Old Style" pitchFamily="18" charset="0"/>
              </a:rPr>
              <a:t>коронавирусов</a:t>
            </a:r>
            <a:r>
              <a:rPr lang="ru-RU" dirty="0">
                <a:latin typeface="Bookman Old Style" pitchFamily="18" charset="0"/>
              </a:rPr>
              <a:t> изучены хорошо, как и особенности иммунного ответа на них. На данный момент, кроме SARS-Cov-2, в человеческой популяции циркулируют еще четыре </a:t>
            </a:r>
            <a:r>
              <a:rPr lang="ru-RU" dirty="0" err="1">
                <a:latin typeface="Bookman Old Style" pitchFamily="18" charset="0"/>
              </a:rPr>
              <a:t>коронавирусных</a:t>
            </a:r>
            <a:r>
              <a:rPr lang="ru-RU" dirty="0">
                <a:latin typeface="Bookman Old Style" pitchFamily="18" charset="0"/>
              </a:rPr>
              <a:t> штамма. Они, как правило, не вызывают тяжелых болезней, и все вместе ответственны примерно за четверть сезонных простуд.</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355" y="530886"/>
            <a:ext cx="5145519" cy="514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12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95790" y="1389018"/>
            <a:ext cx="8882351" cy="4184072"/>
          </a:xfrm>
        </p:spPr>
        <p:txBody>
          <a:bodyPr>
            <a:normAutofit lnSpcReduction="10000"/>
          </a:bodyPr>
          <a:lstStyle/>
          <a:p>
            <a:pPr marL="0" indent="0">
              <a:buNone/>
            </a:pPr>
            <a:r>
              <a:rPr lang="ru-RU" dirty="0">
                <a:latin typeface="Bookman Old Style" pitchFamily="18" charset="0"/>
              </a:rPr>
              <a:t>Вирус передаётся:</a:t>
            </a:r>
          </a:p>
          <a:p>
            <a:r>
              <a:rPr lang="ru-RU" dirty="0">
                <a:latin typeface="Bookman Old Style" pitchFamily="18" charset="0"/>
              </a:rPr>
              <a:t>воздушно-капельным (при кашле, чихании, разговоре)</a:t>
            </a:r>
          </a:p>
          <a:p>
            <a:r>
              <a:rPr lang="ru-RU" dirty="0">
                <a:latin typeface="Bookman Old Style" pitchFamily="18" charset="0"/>
              </a:rPr>
              <a:t>воздушно-пылевым контактным фекально-оральным путями.</a:t>
            </a:r>
          </a:p>
          <a:p>
            <a:r>
              <a:rPr lang="ru-RU" dirty="0">
                <a:latin typeface="Bookman Old Style" pitchFamily="18" charset="0"/>
              </a:rPr>
              <a:t>Факторы передачи: воздух, пищевые продукты и предметы обихода, контаминированные COVID-19</a:t>
            </a:r>
          </a:p>
          <a:p>
            <a:r>
              <a:rPr lang="ru-RU" b="1" dirty="0">
                <a:latin typeface="Bookman Old Style" pitchFamily="18" charset="0"/>
              </a:rPr>
              <a:t>Инкубационный период </a:t>
            </a:r>
            <a:r>
              <a:rPr lang="ru-RU" dirty="0">
                <a:latin typeface="Bookman Old Style" pitchFamily="18" charset="0"/>
              </a:rPr>
              <a:t>— 2–14 суток</a:t>
            </a:r>
          </a:p>
          <a:p>
            <a:r>
              <a:rPr lang="ru-RU" dirty="0">
                <a:latin typeface="Bookman Old Style" pitchFamily="18" charset="0"/>
              </a:rPr>
              <a:t>Подозревать инфекцию новым </a:t>
            </a:r>
            <a:r>
              <a:rPr lang="ru-RU" dirty="0" err="1">
                <a:latin typeface="Bookman Old Style" pitchFamily="18" charset="0"/>
              </a:rPr>
              <a:t>коронавирусом</a:t>
            </a:r>
            <a:r>
              <a:rPr lang="ru-RU" dirty="0">
                <a:latin typeface="Bookman Old Style" pitchFamily="18" charset="0"/>
              </a:rPr>
              <a:t> можно, если человек:</a:t>
            </a:r>
          </a:p>
          <a:p>
            <a:r>
              <a:rPr lang="ru-RU" dirty="0">
                <a:latin typeface="Bookman Old Style" pitchFamily="18" charset="0"/>
              </a:rPr>
              <a:t>имеет симптомы ОРВИ</a:t>
            </a:r>
          </a:p>
          <a:p>
            <a:r>
              <a:rPr lang="ru-RU" dirty="0">
                <a:latin typeface="Bookman Old Style" pitchFamily="18" charset="0"/>
              </a:rPr>
              <a:t>бронхита пневмонии</a:t>
            </a:r>
          </a:p>
          <a:p>
            <a:r>
              <a:rPr lang="ru-RU" dirty="0">
                <a:latin typeface="Bookman Old Style" pitchFamily="18" charset="0"/>
              </a:rPr>
              <a:t>за последние 14 дней побывал в странах, где сейчас имеет место вспышка заболевания контактировал с побывавшими там</a:t>
            </a:r>
          </a:p>
          <a:p>
            <a:r>
              <a:rPr lang="ru-RU" dirty="0">
                <a:latin typeface="Bookman Old Style" pitchFamily="18" charset="0"/>
              </a:rPr>
              <a:t>контактировал с заражёнными вирусом COVID-19</a:t>
            </a:r>
          </a:p>
          <a:p>
            <a:endParaRPr lang="ru-RU" dirty="0">
              <a:latin typeface="Bookman Old Style" pitchFamily="18" charset="0"/>
            </a:endParaRPr>
          </a:p>
        </p:txBody>
      </p:sp>
      <p:sp>
        <p:nvSpPr>
          <p:cNvPr id="2" name="Заголовок 1"/>
          <p:cNvSpPr>
            <a:spLocks noGrp="1"/>
          </p:cNvSpPr>
          <p:nvPr>
            <p:ph type="title"/>
          </p:nvPr>
        </p:nvSpPr>
        <p:spPr/>
        <p:txBody>
          <a:bodyPr>
            <a:normAutofit/>
          </a:bodyPr>
          <a:lstStyle/>
          <a:p>
            <a:r>
              <a:rPr lang="ru-RU" dirty="0">
                <a:latin typeface="Bookman Old Style" pitchFamily="18" charset="0"/>
              </a:rPr>
              <a:t>Инфекция COVID-19</a:t>
            </a:r>
            <a:br>
              <a:rPr lang="ru-RU" dirty="0">
                <a:latin typeface="Bookman Old Style" pitchFamily="18" charset="0"/>
              </a:rPr>
            </a:br>
            <a:endParaRPr lang="ru-RU" dirty="0">
              <a:latin typeface="Bookman Old Style" pitchFamily="18" charset="0"/>
            </a:endParaRPr>
          </a:p>
        </p:txBody>
      </p:sp>
    </p:spTree>
    <p:extLst>
      <p:ext uri="{BB962C8B-B14F-4D97-AF65-F5344CB8AC3E}">
        <p14:creationId xmlns:p14="http://schemas.microsoft.com/office/powerpoint/2010/main" val="3398193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31965" y="1721921"/>
            <a:ext cx="9277004" cy="4044735"/>
          </a:xfrm>
        </p:spPr>
        <p:txBody>
          <a:bodyPr>
            <a:normAutofit fontScale="92500" lnSpcReduction="10000"/>
          </a:bodyPr>
          <a:lstStyle/>
          <a:p>
            <a:r>
              <a:rPr lang="ru-RU" dirty="0" smtClean="0">
                <a:latin typeface="Bookman Old Style" pitchFamily="18" charset="0"/>
              </a:rPr>
              <a:t> </a:t>
            </a:r>
            <a:r>
              <a:rPr lang="ru-RU" dirty="0">
                <a:latin typeface="Bookman Old Style" pitchFamily="18" charset="0"/>
              </a:rPr>
              <a:t>наличие клинических проявлений острой респираторной инфекции, бронхита, пневмонии - в сочетании со следующими данными эпидемиологического анамнеза: </a:t>
            </a:r>
          </a:p>
          <a:p>
            <a:r>
              <a:rPr lang="ru-RU" dirty="0">
                <a:latin typeface="Bookman Old Style" pitchFamily="18" charset="0"/>
              </a:rPr>
              <a:t>посещение за последние 14 дней до появления симптомов </a:t>
            </a:r>
            <a:r>
              <a:rPr lang="ru-RU" dirty="0" err="1">
                <a:latin typeface="Bookman Old Style" pitchFamily="18" charset="0"/>
              </a:rPr>
              <a:t>эпидемиологически</a:t>
            </a:r>
            <a:r>
              <a:rPr lang="ru-RU" dirty="0">
                <a:latin typeface="Bookman Old Style" pitchFamily="18" charset="0"/>
              </a:rPr>
              <a:t> неблагополучных по COVID-19 стран и регионов</a:t>
            </a:r>
          </a:p>
          <a:p>
            <a:r>
              <a:rPr lang="ru-RU" dirty="0">
                <a:latin typeface="Bookman Old Style" pitchFamily="18" charset="0"/>
              </a:rPr>
              <a:t>наличие тесных контактов за последние 14 дней с лицами, находящимися под наблюдением по инфекции, вызванной новым </a:t>
            </a:r>
            <a:r>
              <a:rPr lang="ru-RU" dirty="0" err="1">
                <a:latin typeface="Bookman Old Style" pitchFamily="18" charset="0"/>
              </a:rPr>
              <a:t>коронавирусом</a:t>
            </a:r>
            <a:r>
              <a:rPr lang="ru-RU" dirty="0">
                <a:latin typeface="Bookman Old Style" pitchFamily="18" charset="0"/>
              </a:rPr>
              <a:t> COVID-19, которые в последующем заболели наличие тесных контактов за последние 14 дней с лицами, у которых лабораторно подтверждён диагноз</a:t>
            </a:r>
          </a:p>
          <a:p>
            <a:pPr marL="0" indent="0">
              <a:buNone/>
            </a:pPr>
            <a:r>
              <a:rPr lang="ru-RU" dirty="0">
                <a:latin typeface="Bookman Old Style" pitchFamily="18" charset="0"/>
              </a:rPr>
              <a:t>Вероятный случай:</a:t>
            </a:r>
          </a:p>
          <a:p>
            <a:r>
              <a:rPr lang="ru-RU" dirty="0">
                <a:latin typeface="Bookman Old Style" pitchFamily="18" charset="0"/>
              </a:rPr>
              <a:t>случай, соответствующий определению подозрительного случая, при котором результат лабораторного исследования на наличие COVID-19 является сомнительным или положительным</a:t>
            </a:r>
          </a:p>
          <a:p>
            <a:r>
              <a:rPr lang="ru-RU" dirty="0">
                <a:latin typeface="Bookman Old Style" pitchFamily="18" charset="0"/>
              </a:rPr>
              <a:t>Подтверждённый случай: случай лабораторного подтверждения инфекции, вызванной COVID-19, независимо от клинических </a:t>
            </a:r>
            <a:r>
              <a:rPr lang="ru-RU" dirty="0" smtClean="0">
                <a:latin typeface="Bookman Old Style" pitchFamily="18" charset="0"/>
              </a:rPr>
              <a:t>симптомов</a:t>
            </a:r>
            <a:endParaRPr lang="ru-RU" dirty="0">
              <a:latin typeface="Bookman Old Style" pitchFamily="18" charset="0"/>
            </a:endParaRPr>
          </a:p>
        </p:txBody>
      </p:sp>
      <p:sp>
        <p:nvSpPr>
          <p:cNvPr id="2" name="Заголовок 1"/>
          <p:cNvSpPr>
            <a:spLocks noGrp="1"/>
          </p:cNvSpPr>
          <p:nvPr>
            <p:ph type="title"/>
          </p:nvPr>
        </p:nvSpPr>
        <p:spPr>
          <a:xfrm>
            <a:off x="998716" y="486889"/>
            <a:ext cx="9966756" cy="1354975"/>
          </a:xfrm>
        </p:spPr>
        <p:txBody>
          <a:bodyPr>
            <a:normAutofit fontScale="90000"/>
          </a:bodyPr>
          <a:lstStyle/>
          <a:p>
            <a:r>
              <a:rPr lang="ru-RU" sz="3100" dirty="0">
                <a:latin typeface="Bookman Old Style" pitchFamily="18" charset="0"/>
              </a:rPr>
              <a:t>Стандартное определение случая, рекомендуемое ВОЗ Подозрительный случай на COVID-19 инфекцию:</a:t>
            </a:r>
            <a:r>
              <a:rPr lang="ru-RU" dirty="0">
                <a:latin typeface="Bookman Old Style" pitchFamily="18" charset="0"/>
              </a:rPr>
              <a:t/>
            </a:r>
            <a:br>
              <a:rPr lang="ru-RU" dirty="0">
                <a:latin typeface="Bookman Old Style" pitchFamily="18" charset="0"/>
              </a:rPr>
            </a:br>
            <a:endParaRPr lang="ru-RU" dirty="0">
              <a:latin typeface="Bookman Old Style" pitchFamily="18" charset="0"/>
            </a:endParaRPr>
          </a:p>
        </p:txBody>
      </p:sp>
    </p:spTree>
    <p:extLst>
      <p:ext uri="{BB962C8B-B14F-4D97-AF65-F5344CB8AC3E}">
        <p14:creationId xmlns:p14="http://schemas.microsoft.com/office/powerpoint/2010/main" val="3059817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72"/>
          <p:cNvPicPr>
            <a:picLocks noGrp="1"/>
          </p:cNvPicPr>
          <p:nvPr>
            <p:ph sz="quarter" idx="13"/>
          </p:nvPr>
        </p:nvPicPr>
        <p:blipFill>
          <a:blip r:embed="rId2"/>
          <a:stretch>
            <a:fillRect/>
          </a:stretch>
        </p:blipFill>
        <p:spPr>
          <a:xfrm>
            <a:off x="1853738" y="465513"/>
            <a:ext cx="9526385" cy="5868785"/>
          </a:xfrm>
          <a:prstGeom prst="rect">
            <a:avLst/>
          </a:prstGeom>
        </p:spPr>
      </p:pic>
    </p:spTree>
    <p:extLst>
      <p:ext uri="{BB962C8B-B14F-4D97-AF65-F5344CB8AC3E}">
        <p14:creationId xmlns:p14="http://schemas.microsoft.com/office/powerpoint/2010/main" val="3215674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466603" y="2023555"/>
            <a:ext cx="8828116" cy="4065797"/>
          </a:xfrm>
        </p:spPr>
        <p:txBody>
          <a:bodyPr>
            <a:normAutofit/>
          </a:bodyPr>
          <a:lstStyle/>
          <a:p>
            <a:pPr lvl="0" fontAlgn="base"/>
            <a:r>
              <a:rPr lang="ru-RU" dirty="0">
                <a:latin typeface="Bookman Old Style" pitchFamily="18" charset="0"/>
              </a:rPr>
              <a:t>слабость без выраженного ухудшения общего состояния</a:t>
            </a:r>
          </a:p>
          <a:p>
            <a:pPr lvl="0" fontAlgn="base"/>
            <a:r>
              <a:rPr lang="ru-RU" dirty="0">
                <a:latin typeface="Bookman Old Style" pitchFamily="18" charset="0"/>
              </a:rPr>
              <a:t>увеличение лимфоузлов шеи (характерно для болеющих детей)</a:t>
            </a:r>
          </a:p>
          <a:p>
            <a:pPr lvl="0" fontAlgn="base"/>
            <a:r>
              <a:rPr lang="ru-RU" dirty="0">
                <a:latin typeface="Bookman Old Style" pitchFamily="18" charset="0"/>
              </a:rPr>
              <a:t>боль при глотании</a:t>
            </a:r>
          </a:p>
          <a:p>
            <a:pPr lvl="0" fontAlgn="base"/>
            <a:r>
              <a:rPr lang="ru-RU" dirty="0">
                <a:latin typeface="Bookman Old Style" pitchFamily="18" charset="0"/>
              </a:rPr>
              <a:t>першение в горле</a:t>
            </a:r>
          </a:p>
          <a:p>
            <a:pPr lvl="0" fontAlgn="base"/>
            <a:r>
              <a:rPr lang="ru-RU" dirty="0">
                <a:latin typeface="Bookman Old Style" pitchFamily="18" charset="0"/>
              </a:rPr>
              <a:t>сухой кашель</a:t>
            </a:r>
          </a:p>
          <a:p>
            <a:pPr lvl="0" fontAlgn="base"/>
            <a:r>
              <a:rPr lang="ru-RU" dirty="0">
                <a:latin typeface="Bookman Old Style" pitchFamily="18" charset="0"/>
              </a:rPr>
              <a:t>заложенность носа</a:t>
            </a:r>
          </a:p>
          <a:p>
            <a:pPr lvl="0" fontAlgn="base"/>
            <a:r>
              <a:rPr lang="ru-RU" dirty="0" err="1">
                <a:latin typeface="Bookman Old Style" pitchFamily="18" charset="0"/>
              </a:rPr>
              <a:t>ринорея</a:t>
            </a:r>
            <a:endParaRPr lang="ru-RU" dirty="0">
              <a:latin typeface="Bookman Old Style" pitchFamily="18" charset="0"/>
            </a:endParaRPr>
          </a:p>
          <a:p>
            <a:pPr lvl="0" fontAlgn="base"/>
            <a:r>
              <a:rPr lang="ru-RU" dirty="0">
                <a:latin typeface="Bookman Old Style" pitchFamily="18" charset="0"/>
              </a:rPr>
              <a:t>отёк слизистой оболочки носа</a:t>
            </a:r>
          </a:p>
          <a:p>
            <a:pPr marL="0" indent="0">
              <a:buNone/>
            </a:pPr>
            <a:r>
              <a:rPr lang="ru-RU" b="1" dirty="0">
                <a:latin typeface="Bookman Old Style" pitchFamily="18" charset="0"/>
              </a:rPr>
              <a:t>Если заболевание не осложнено, то оно длится около 5 - 7 дней Ухудшение может наступать на 3 - 7 день заболевания</a:t>
            </a:r>
            <a:endParaRPr lang="ru-RU" dirty="0">
              <a:latin typeface="Bookman Old Style" pitchFamily="18" charset="0"/>
            </a:endParaRPr>
          </a:p>
        </p:txBody>
      </p:sp>
      <p:sp>
        <p:nvSpPr>
          <p:cNvPr id="2" name="Заголовок 1"/>
          <p:cNvSpPr>
            <a:spLocks noGrp="1"/>
          </p:cNvSpPr>
          <p:nvPr>
            <p:ph type="title"/>
          </p:nvPr>
        </p:nvSpPr>
        <p:spPr>
          <a:xfrm>
            <a:off x="1528356" y="660268"/>
            <a:ext cx="7710648" cy="1370413"/>
          </a:xfrm>
        </p:spPr>
        <p:txBody>
          <a:bodyPr>
            <a:normAutofit fontScale="90000"/>
          </a:bodyPr>
          <a:lstStyle/>
          <a:p>
            <a:r>
              <a:rPr lang="ru-RU" dirty="0">
                <a:latin typeface="Bookman Old Style" pitchFamily="18" charset="0"/>
              </a:rPr>
              <a:t>Клинические варианты течения </a:t>
            </a:r>
            <a:r>
              <a:rPr lang="ru-RU" dirty="0" err="1">
                <a:latin typeface="Bookman Old Style" pitchFamily="18" charset="0"/>
              </a:rPr>
              <a:t>коронавирусной</a:t>
            </a:r>
            <a:r>
              <a:rPr lang="ru-RU" dirty="0">
                <a:latin typeface="Bookman Old Style" pitchFamily="18" charset="0"/>
              </a:rPr>
              <a:t> инфекции </a:t>
            </a:r>
            <a:br>
              <a:rPr lang="ru-RU" dirty="0">
                <a:latin typeface="Bookman Old Style" pitchFamily="18" charset="0"/>
              </a:rPr>
            </a:br>
            <a:r>
              <a:rPr lang="ru-RU" dirty="0">
                <a:latin typeface="Bookman Old Style" pitchFamily="18" charset="0"/>
              </a:rPr>
              <a:t>Острая респираторная </a:t>
            </a:r>
            <a:r>
              <a:rPr lang="ru-RU" dirty="0" smtClean="0">
                <a:latin typeface="Bookman Old Style" pitchFamily="18" charset="0"/>
              </a:rPr>
              <a:t>инфекция</a:t>
            </a:r>
            <a:endParaRPr lang="ru-RU" dirty="0">
              <a:latin typeface="Bookman Old Style" pitchFamily="18" charset="0"/>
            </a:endParaRPr>
          </a:p>
        </p:txBody>
      </p:sp>
    </p:spTree>
    <p:extLst>
      <p:ext uri="{BB962C8B-B14F-4D97-AF65-F5344CB8AC3E}">
        <p14:creationId xmlns:p14="http://schemas.microsoft.com/office/powerpoint/2010/main" val="63556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47650" y="361950"/>
            <a:ext cx="11131550" cy="5924550"/>
          </a:xfrm>
        </p:spPr>
        <p:txBody>
          <a:bodyPr>
            <a:noAutofit/>
          </a:bodyPr>
          <a:lstStyle/>
          <a:p>
            <a:pPr algn="ctr"/>
            <a:r>
              <a:rPr lang="ru-RU" sz="2400" b="1" dirty="0" err="1">
                <a:latin typeface="Bookman Old Style" pitchFamily="18" charset="0"/>
              </a:rPr>
              <a:t>Коронавирусная</a:t>
            </a:r>
            <a:r>
              <a:rPr lang="ru-RU" sz="2400" b="1" dirty="0">
                <a:latin typeface="Bookman Old Style" pitchFamily="18" charset="0"/>
              </a:rPr>
              <a:t> инфекция</a:t>
            </a:r>
            <a:r>
              <a:rPr lang="ru-RU" sz="2400" dirty="0">
                <a:latin typeface="Bookman Old Style" pitchFamily="18" charset="0"/>
              </a:rPr>
              <a:t> – острое вирусное </a:t>
            </a:r>
            <a:r>
              <a:rPr lang="ru-RU" sz="2400" dirty="0" smtClean="0">
                <a:latin typeface="Bookman Old Style" pitchFamily="18" charset="0"/>
              </a:rPr>
              <a:t/>
            </a:r>
            <a:br>
              <a:rPr lang="ru-RU" sz="2400" dirty="0" smtClean="0">
                <a:latin typeface="Bookman Old Style" pitchFamily="18" charset="0"/>
              </a:rPr>
            </a:br>
            <a:r>
              <a:rPr lang="ru-RU" sz="2400" dirty="0" smtClean="0">
                <a:latin typeface="Bookman Old Style" pitchFamily="18" charset="0"/>
              </a:rPr>
              <a:t>заболевание </a:t>
            </a:r>
            <a:r>
              <a:rPr lang="ru-RU" sz="2400" dirty="0">
                <a:latin typeface="Bookman Old Style" pitchFamily="18" charset="0"/>
              </a:rPr>
              <a:t>с преимущественным поражением верхних дыхательных путей в виде ринита/</a:t>
            </a:r>
            <a:r>
              <a:rPr lang="ru-RU" sz="2400" dirty="0" err="1">
                <a:latin typeface="Bookman Old Style" pitchFamily="18" charset="0"/>
              </a:rPr>
              <a:t>ринофарингита</a:t>
            </a:r>
            <a:r>
              <a:rPr lang="ru-RU" sz="2400" dirty="0">
                <a:latin typeface="Bookman Old Style" pitchFamily="18" charset="0"/>
              </a:rPr>
              <a:t>. </a:t>
            </a:r>
            <a:r>
              <a:rPr lang="ru-RU" sz="2400" dirty="0" smtClean="0">
                <a:latin typeface="Bookman Old Style" pitchFamily="18" charset="0"/>
              </a:rPr>
              <a:t/>
            </a:r>
            <a:br>
              <a:rPr lang="ru-RU" sz="2400" dirty="0" smtClean="0">
                <a:latin typeface="Bookman Old Style" pitchFamily="18" charset="0"/>
              </a:rPr>
            </a:br>
            <a:r>
              <a:rPr lang="ru-RU" sz="2400" dirty="0" smtClean="0">
                <a:latin typeface="Bookman Old Style" pitchFamily="18" charset="0"/>
              </a:rPr>
              <a:t>Широко </a:t>
            </a:r>
            <a:r>
              <a:rPr lang="ru-RU" sz="2400" dirty="0">
                <a:latin typeface="Bookman Old Style" pitchFamily="18" charset="0"/>
              </a:rPr>
              <a:t>распространённые </a:t>
            </a:r>
            <a:r>
              <a:rPr lang="ru-RU" sz="2400" dirty="0" err="1">
                <a:latin typeface="Bookman Old Style" pitchFamily="18" charset="0"/>
              </a:rPr>
              <a:t>коронавирусы</a:t>
            </a:r>
            <a:r>
              <a:rPr lang="ru-RU" sz="2400" dirty="0">
                <a:latin typeface="Bookman Old Style" pitchFamily="18" charset="0"/>
              </a:rPr>
              <a:t> 229E, NL63, OC43 и HKU1 обычно вызывают только лёгкие заболевания верхних дыхательных путей В конце 2002 года появился </a:t>
            </a:r>
            <a:r>
              <a:rPr lang="ru-RU" sz="2400" dirty="0" err="1">
                <a:latin typeface="Bookman Old Style" pitchFamily="18" charset="0"/>
              </a:rPr>
              <a:t>коронавирус</a:t>
            </a:r>
            <a:r>
              <a:rPr lang="ru-RU" sz="2400" dirty="0">
                <a:latin typeface="Bookman Old Style" pitchFamily="18" charset="0"/>
              </a:rPr>
              <a:t> </a:t>
            </a:r>
            <a:r>
              <a:rPr lang="ru-RU" sz="2400" b="1" dirty="0">
                <a:latin typeface="Bookman Old Style" pitchFamily="18" charset="0"/>
              </a:rPr>
              <a:t>SARS (SARS-</a:t>
            </a:r>
            <a:r>
              <a:rPr lang="ru-RU" sz="2400" b="1" dirty="0" err="1">
                <a:latin typeface="Bookman Old Style" pitchFamily="18" charset="0"/>
              </a:rPr>
              <a:t>CoV</a:t>
            </a:r>
            <a:r>
              <a:rPr lang="ru-RU" sz="2400" dirty="0">
                <a:latin typeface="Bookman Old Style" pitchFamily="18" charset="0"/>
              </a:rPr>
              <a:t>), который вызывал тяжелый острый респираторный синдром (ТОРС), «пурпурная смерть». </a:t>
            </a:r>
            <a:r>
              <a:rPr lang="ru-RU" sz="2400" dirty="0" smtClean="0">
                <a:latin typeface="Bookman Old Style" pitchFamily="18" charset="0"/>
              </a:rPr>
              <a:t/>
            </a:r>
            <a:br>
              <a:rPr lang="ru-RU" sz="2400" dirty="0" smtClean="0">
                <a:latin typeface="Bookman Old Style" pitchFamily="18" charset="0"/>
              </a:rPr>
            </a:br>
            <a:r>
              <a:rPr lang="ru-RU" sz="2400" dirty="0" smtClean="0">
                <a:latin typeface="Bookman Old Style" pitchFamily="18" charset="0"/>
              </a:rPr>
              <a:t>До </a:t>
            </a:r>
            <a:r>
              <a:rPr lang="ru-RU" sz="2400" dirty="0">
                <a:latin typeface="Bookman Old Style" pitchFamily="18" charset="0"/>
              </a:rPr>
              <a:t>вспышки</a:t>
            </a:r>
            <a:r>
              <a:rPr lang="ru-RU" sz="2400" b="1" dirty="0">
                <a:latin typeface="Bookman Old Style" pitchFamily="18" charset="0"/>
              </a:rPr>
              <a:t> SARS-</a:t>
            </a:r>
            <a:r>
              <a:rPr lang="ru-RU" sz="2400" b="1" dirty="0" err="1">
                <a:latin typeface="Bookman Old Style" pitchFamily="18" charset="0"/>
              </a:rPr>
              <a:t>CoV</a:t>
            </a:r>
            <a:r>
              <a:rPr lang="ru-RU" sz="2400" dirty="0">
                <a:latin typeface="Bookman Old Style" pitchFamily="18" charset="0"/>
              </a:rPr>
              <a:t> 2002– 2003 годов считалось, что у людей </a:t>
            </a:r>
            <a:r>
              <a:rPr lang="ru-RU" sz="2400" dirty="0" err="1">
                <a:latin typeface="Bookman Old Style" pitchFamily="18" charset="0"/>
              </a:rPr>
              <a:t>коронавирусы</a:t>
            </a:r>
            <a:r>
              <a:rPr lang="ru-RU" sz="2400" dirty="0">
                <a:latin typeface="Bookman Old Style" pitchFamily="18" charset="0"/>
              </a:rPr>
              <a:t> вызывают только лёгкие респираторные инфекции В 2012 году появился новый </a:t>
            </a:r>
            <a:r>
              <a:rPr lang="ru-RU" sz="2400" dirty="0" err="1">
                <a:latin typeface="Bookman Old Style" pitchFamily="18" charset="0"/>
              </a:rPr>
              <a:t>коронавирус</a:t>
            </a:r>
            <a:r>
              <a:rPr lang="ru-RU" sz="2400" dirty="0">
                <a:latin typeface="Bookman Old Style" pitchFamily="18" charset="0"/>
              </a:rPr>
              <a:t> </a:t>
            </a:r>
            <a:r>
              <a:rPr lang="ru-RU" sz="2400" dirty="0" smtClean="0">
                <a:latin typeface="Bookman Old Style" pitchFamily="18" charset="0"/>
              </a:rPr>
              <a:t/>
            </a:r>
            <a:br>
              <a:rPr lang="ru-RU" sz="2400" dirty="0" smtClean="0">
                <a:latin typeface="Bookman Old Style" pitchFamily="18" charset="0"/>
              </a:rPr>
            </a:br>
            <a:r>
              <a:rPr lang="ru-RU" sz="2400" b="1" dirty="0" smtClean="0">
                <a:latin typeface="Bookman Old Style" pitchFamily="18" charset="0"/>
              </a:rPr>
              <a:t>MERS </a:t>
            </a:r>
            <a:r>
              <a:rPr lang="ru-RU" sz="2400" b="1" dirty="0">
                <a:latin typeface="Bookman Old Style" pitchFamily="18" charset="0"/>
              </a:rPr>
              <a:t>(MERS-</a:t>
            </a:r>
            <a:r>
              <a:rPr lang="ru-RU" sz="2400" b="1" dirty="0" err="1">
                <a:latin typeface="Bookman Old Style" pitchFamily="18" charset="0"/>
              </a:rPr>
              <a:t>CoV</a:t>
            </a:r>
            <a:r>
              <a:rPr lang="ru-RU" sz="2400" dirty="0">
                <a:latin typeface="Bookman Old Style" pitchFamily="18" charset="0"/>
              </a:rPr>
              <a:t>) – ближневосточный респираторный синдром Примерно у 30% больных ближневосточный респираторный синдром протекал бессимптомно или в лёгкой форме, в то время как у 40% пациентов течение болезни было тяжёлым и приводило к смерти</a:t>
            </a:r>
          </a:p>
        </p:txBody>
      </p:sp>
    </p:spTree>
    <p:extLst>
      <p:ext uri="{BB962C8B-B14F-4D97-AF65-F5344CB8AC3E}">
        <p14:creationId xmlns:p14="http://schemas.microsoft.com/office/powerpoint/2010/main" val="1696920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571105" y="2133600"/>
            <a:ext cx="9268691" cy="3777622"/>
          </a:xfrm>
        </p:spPr>
        <p:txBody>
          <a:bodyPr>
            <a:normAutofit fontScale="92500" lnSpcReduction="10000"/>
          </a:bodyPr>
          <a:lstStyle/>
          <a:p>
            <a:pPr marL="0" indent="0">
              <a:buNone/>
            </a:pPr>
            <a:r>
              <a:rPr lang="ru-RU" dirty="0">
                <a:latin typeface="Bookman Old Style" pitchFamily="18" charset="0"/>
              </a:rPr>
              <a:t>Начинается остро:</a:t>
            </a:r>
          </a:p>
          <a:p>
            <a:pPr lvl="0" fontAlgn="base"/>
            <a:r>
              <a:rPr lang="ru-RU" dirty="0">
                <a:latin typeface="Bookman Old Style" pitchFamily="18" charset="0"/>
              </a:rPr>
              <a:t>головная и мышечная боль</a:t>
            </a:r>
          </a:p>
          <a:p>
            <a:pPr lvl="0" fontAlgn="base"/>
            <a:r>
              <a:rPr lang="ru-RU" dirty="0">
                <a:latin typeface="Bookman Old Style" pitchFamily="18" charset="0"/>
              </a:rPr>
              <a:t>резкое повышение температуры (до 38 градусов и более)</a:t>
            </a:r>
          </a:p>
          <a:p>
            <a:pPr lvl="0" fontAlgn="base"/>
            <a:r>
              <a:rPr lang="ru-RU" dirty="0">
                <a:latin typeface="Bookman Old Style" pitchFamily="18" charset="0"/>
              </a:rPr>
              <a:t>озноб</a:t>
            </a:r>
          </a:p>
          <a:p>
            <a:pPr lvl="0" fontAlgn="base"/>
            <a:r>
              <a:rPr lang="ru-RU" dirty="0">
                <a:latin typeface="Bookman Old Style" pitchFamily="18" charset="0"/>
              </a:rPr>
              <a:t>сильный кашель</a:t>
            </a:r>
          </a:p>
          <a:p>
            <a:pPr lvl="0" fontAlgn="base"/>
            <a:r>
              <a:rPr lang="ru-RU" dirty="0">
                <a:latin typeface="Bookman Old Style" pitchFamily="18" charset="0"/>
              </a:rPr>
              <a:t>заложенность нос</a:t>
            </a:r>
          </a:p>
          <a:p>
            <a:pPr lvl="0" fontAlgn="base"/>
            <a:r>
              <a:rPr lang="ru-RU" dirty="0">
                <a:latin typeface="Bookman Old Style" pitchFamily="18" charset="0"/>
              </a:rPr>
              <a:t>расстройства пищеварения (диарея, рвота)</a:t>
            </a:r>
          </a:p>
          <a:p>
            <a:pPr lvl="0" fontAlgn="base"/>
            <a:r>
              <a:rPr lang="ru-RU" dirty="0">
                <a:latin typeface="Bookman Old Style" pitchFamily="18" charset="0"/>
              </a:rPr>
              <a:t>повышение артериального давления</a:t>
            </a:r>
          </a:p>
          <a:p>
            <a:pPr lvl="0" fontAlgn="base"/>
            <a:r>
              <a:rPr lang="ru-RU" dirty="0">
                <a:latin typeface="Bookman Old Style" pitchFamily="18" charset="0"/>
              </a:rPr>
              <a:t>тахикардия</a:t>
            </a:r>
          </a:p>
          <a:p>
            <a:pPr marL="0" indent="0">
              <a:buNone/>
            </a:pPr>
            <a:r>
              <a:rPr lang="ru-RU" dirty="0">
                <a:latin typeface="Bookman Old Style" pitchFamily="18" charset="0"/>
              </a:rPr>
              <a:t>РДС Развивается на 3-7 день после начала развития болезни </a:t>
            </a:r>
            <a:endParaRPr lang="ru-RU" dirty="0" smtClean="0">
              <a:latin typeface="Bookman Old Style" pitchFamily="18" charset="0"/>
            </a:endParaRPr>
          </a:p>
          <a:p>
            <a:pPr marL="0" indent="0">
              <a:buNone/>
            </a:pPr>
            <a:r>
              <a:rPr lang="ru-RU" dirty="0" smtClean="0">
                <a:latin typeface="Bookman Old Style" pitchFamily="18" charset="0"/>
              </a:rPr>
              <a:t>Сепсис, </a:t>
            </a:r>
            <a:r>
              <a:rPr lang="ru-RU" dirty="0">
                <a:latin typeface="Bookman Old Style" pitchFamily="18" charset="0"/>
              </a:rPr>
              <a:t>Септический шок</a:t>
            </a:r>
          </a:p>
        </p:txBody>
      </p:sp>
      <p:sp>
        <p:nvSpPr>
          <p:cNvPr id="2" name="Заголовок 1"/>
          <p:cNvSpPr>
            <a:spLocks noGrp="1"/>
          </p:cNvSpPr>
          <p:nvPr>
            <p:ph type="title"/>
          </p:nvPr>
        </p:nvSpPr>
        <p:spPr>
          <a:xfrm>
            <a:off x="1654233" y="91440"/>
            <a:ext cx="10424159" cy="1712422"/>
          </a:xfrm>
        </p:spPr>
        <p:txBody>
          <a:bodyPr>
            <a:normAutofit/>
          </a:bodyPr>
          <a:lstStyle/>
          <a:p>
            <a:r>
              <a:rPr lang="ru-RU" dirty="0">
                <a:latin typeface="Bookman Old Style" pitchFamily="18" charset="0"/>
              </a:rPr>
              <a:t>Клинические варианты течения </a:t>
            </a:r>
            <a:r>
              <a:rPr lang="ru-RU" dirty="0" err="1">
                <a:latin typeface="Bookman Old Style" pitchFamily="18" charset="0"/>
              </a:rPr>
              <a:t>коронавирусной</a:t>
            </a:r>
            <a:r>
              <a:rPr lang="ru-RU" dirty="0">
                <a:latin typeface="Bookman Old Style" pitchFamily="18" charset="0"/>
              </a:rPr>
              <a:t> инфекции </a:t>
            </a:r>
            <a:br>
              <a:rPr lang="ru-RU" dirty="0">
                <a:latin typeface="Bookman Old Style" pitchFamily="18" charset="0"/>
              </a:rPr>
            </a:br>
            <a:r>
              <a:rPr lang="ru-RU" dirty="0">
                <a:latin typeface="Bookman Old Style" pitchFamily="18" charset="0"/>
              </a:rPr>
              <a:t>Внебольничная пневмония</a:t>
            </a:r>
          </a:p>
        </p:txBody>
      </p:sp>
    </p:spTree>
    <p:extLst>
      <p:ext uri="{BB962C8B-B14F-4D97-AF65-F5344CB8AC3E}">
        <p14:creationId xmlns:p14="http://schemas.microsoft.com/office/powerpoint/2010/main" val="1697414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77"/>
          <p:cNvPicPr>
            <a:picLocks noGrp="1"/>
          </p:cNvPicPr>
          <p:nvPr>
            <p:ph sz="quarter" idx="13"/>
          </p:nvPr>
        </p:nvPicPr>
        <p:blipFill>
          <a:blip r:embed="rId2"/>
          <a:stretch>
            <a:fillRect/>
          </a:stretch>
        </p:blipFill>
        <p:spPr>
          <a:xfrm>
            <a:off x="1670858" y="266007"/>
            <a:ext cx="9601200" cy="6084917"/>
          </a:xfrm>
          <a:prstGeom prst="rect">
            <a:avLst/>
          </a:prstGeom>
        </p:spPr>
      </p:pic>
    </p:spTree>
    <p:extLst>
      <p:ext uri="{BB962C8B-B14F-4D97-AF65-F5344CB8AC3E}">
        <p14:creationId xmlns:p14="http://schemas.microsoft.com/office/powerpoint/2010/main" val="918158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85"/>
          <p:cNvPicPr>
            <a:picLocks noGrp="1"/>
          </p:cNvPicPr>
          <p:nvPr>
            <p:ph sz="quarter" idx="13"/>
          </p:nvPr>
        </p:nvPicPr>
        <p:blipFill>
          <a:blip r:embed="rId2"/>
          <a:stretch>
            <a:fillRect/>
          </a:stretch>
        </p:blipFill>
        <p:spPr>
          <a:xfrm>
            <a:off x="812800" y="1865376"/>
            <a:ext cx="4978400" cy="3584448"/>
          </a:xfrm>
          <a:prstGeom prst="rect">
            <a:avLst/>
          </a:prstGeom>
        </p:spPr>
      </p:pic>
      <p:pic>
        <p:nvPicPr>
          <p:cNvPr id="6" name="Picture 587"/>
          <p:cNvPicPr>
            <a:picLocks noGrp="1"/>
          </p:cNvPicPr>
          <p:nvPr>
            <p:ph sz="quarter" idx="14"/>
          </p:nvPr>
        </p:nvPicPr>
        <p:blipFill>
          <a:blip r:embed="rId3"/>
          <a:stretch>
            <a:fillRect/>
          </a:stretch>
        </p:blipFill>
        <p:spPr>
          <a:xfrm>
            <a:off x="6206843" y="1679171"/>
            <a:ext cx="4541310" cy="4630189"/>
          </a:xfrm>
          <a:prstGeom prst="rect">
            <a:avLst/>
          </a:prstGeom>
        </p:spPr>
      </p:pic>
      <p:sp>
        <p:nvSpPr>
          <p:cNvPr id="2" name="Заголовок 1"/>
          <p:cNvSpPr>
            <a:spLocks noGrp="1"/>
          </p:cNvSpPr>
          <p:nvPr>
            <p:ph type="title"/>
          </p:nvPr>
        </p:nvSpPr>
        <p:spPr>
          <a:xfrm>
            <a:off x="1612670" y="532670"/>
            <a:ext cx="9135484" cy="789054"/>
          </a:xfrm>
        </p:spPr>
        <p:txBody>
          <a:bodyPr>
            <a:normAutofit/>
          </a:bodyPr>
          <a:lstStyle/>
          <a:p>
            <a:r>
              <a:rPr lang="ru-RU" dirty="0">
                <a:latin typeface="Bookman Old Style" pitchFamily="18" charset="0"/>
              </a:rPr>
              <a:t>Компьютерная</a:t>
            </a:r>
            <a:r>
              <a:rPr lang="ru-RU" dirty="0"/>
              <a:t> томография </a:t>
            </a:r>
            <a:r>
              <a:rPr lang="ru-RU" dirty="0" smtClean="0"/>
              <a:t>лёгких</a:t>
            </a:r>
            <a:endParaRPr lang="ru-RU" dirty="0"/>
          </a:p>
        </p:txBody>
      </p:sp>
    </p:spTree>
    <p:extLst>
      <p:ext uri="{BB962C8B-B14F-4D97-AF65-F5344CB8AC3E}">
        <p14:creationId xmlns:p14="http://schemas.microsoft.com/office/powerpoint/2010/main" val="2676754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endParaRPr lang="ru-RU" dirty="0"/>
          </a:p>
        </p:txBody>
      </p:sp>
      <p:sp>
        <p:nvSpPr>
          <p:cNvPr id="2" name="Заголовок 1"/>
          <p:cNvSpPr>
            <a:spLocks noGrp="1"/>
          </p:cNvSpPr>
          <p:nvPr>
            <p:ph type="title"/>
          </p:nvPr>
        </p:nvSpPr>
        <p:spPr>
          <a:xfrm>
            <a:off x="1353787" y="391886"/>
            <a:ext cx="10117573" cy="780209"/>
          </a:xfrm>
        </p:spPr>
        <p:txBody>
          <a:bodyPr>
            <a:normAutofit/>
          </a:bodyPr>
          <a:lstStyle/>
          <a:p>
            <a:r>
              <a:rPr lang="ru-RU" dirty="0" smtClean="0">
                <a:latin typeface="Bookman Old Style" pitchFamily="18" charset="0"/>
              </a:rPr>
              <a:t>Профилактика</a:t>
            </a:r>
            <a:r>
              <a:rPr lang="ru-RU" dirty="0" smtClean="0"/>
              <a:t> </a:t>
            </a:r>
            <a:r>
              <a:rPr lang="ru-RU" dirty="0" err="1" smtClean="0"/>
              <a:t>коронавирусной</a:t>
            </a:r>
            <a:r>
              <a:rPr lang="ru-RU" dirty="0" smtClean="0"/>
              <a:t> инфекции</a:t>
            </a:r>
            <a:endParaRPr lang="ru-RU" dirty="0"/>
          </a:p>
        </p:txBody>
      </p:sp>
      <p:grpSp>
        <p:nvGrpSpPr>
          <p:cNvPr id="5" name="Group 4190"/>
          <p:cNvGrpSpPr/>
          <p:nvPr/>
        </p:nvGrpSpPr>
        <p:grpSpPr>
          <a:xfrm>
            <a:off x="448888" y="1338349"/>
            <a:ext cx="10942322" cy="5173724"/>
            <a:chOff x="0" y="0"/>
            <a:chExt cx="10607041" cy="5212080"/>
          </a:xfrm>
        </p:grpSpPr>
        <p:pic>
          <p:nvPicPr>
            <p:cNvPr id="6" name="Picture 594"/>
            <p:cNvPicPr/>
            <p:nvPr/>
          </p:nvPicPr>
          <p:blipFill>
            <a:blip r:embed="rId2"/>
            <a:stretch>
              <a:fillRect/>
            </a:stretch>
          </p:blipFill>
          <p:spPr>
            <a:xfrm>
              <a:off x="7452361" y="1760220"/>
              <a:ext cx="3154680" cy="1120140"/>
            </a:xfrm>
            <a:prstGeom prst="rect">
              <a:avLst/>
            </a:prstGeom>
          </p:spPr>
        </p:pic>
        <p:pic>
          <p:nvPicPr>
            <p:cNvPr id="7" name="Picture 596"/>
            <p:cNvPicPr/>
            <p:nvPr/>
          </p:nvPicPr>
          <p:blipFill>
            <a:blip r:embed="rId3"/>
            <a:stretch>
              <a:fillRect/>
            </a:stretch>
          </p:blipFill>
          <p:spPr>
            <a:xfrm>
              <a:off x="0" y="0"/>
              <a:ext cx="6504432" cy="5212080"/>
            </a:xfrm>
            <a:prstGeom prst="rect">
              <a:avLst/>
            </a:prstGeom>
          </p:spPr>
        </p:pic>
      </p:grpSp>
    </p:spTree>
    <p:extLst>
      <p:ext uri="{BB962C8B-B14F-4D97-AF65-F5344CB8AC3E}">
        <p14:creationId xmlns:p14="http://schemas.microsoft.com/office/powerpoint/2010/main" val="3759394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01"/>
          <p:cNvPicPr>
            <a:picLocks noGrp="1"/>
          </p:cNvPicPr>
          <p:nvPr>
            <p:ph sz="quarter" idx="13"/>
          </p:nvPr>
        </p:nvPicPr>
        <p:blipFill>
          <a:blip r:embed="rId2"/>
          <a:stretch>
            <a:fillRect/>
          </a:stretch>
        </p:blipFill>
        <p:spPr>
          <a:xfrm>
            <a:off x="1911928" y="365760"/>
            <a:ext cx="9094124" cy="6118167"/>
          </a:xfrm>
          <a:prstGeom prst="rect">
            <a:avLst/>
          </a:prstGeom>
        </p:spPr>
      </p:pic>
    </p:spTree>
    <p:extLst>
      <p:ext uri="{BB962C8B-B14F-4D97-AF65-F5344CB8AC3E}">
        <p14:creationId xmlns:p14="http://schemas.microsoft.com/office/powerpoint/2010/main" val="274884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12" r="50675"/>
          <a:stretch/>
        </p:blipFill>
        <p:spPr bwMode="auto">
          <a:xfrm>
            <a:off x="7291136" y="755747"/>
            <a:ext cx="4716379" cy="548079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sz="quarter" idx="13"/>
          </p:nvPr>
        </p:nvSpPr>
        <p:spPr>
          <a:xfrm>
            <a:off x="409074" y="409074"/>
            <a:ext cx="6472989" cy="6112042"/>
          </a:xfrm>
        </p:spPr>
        <p:txBody>
          <a:bodyPr>
            <a:noAutofit/>
          </a:bodyPr>
          <a:lstStyle/>
          <a:p>
            <a:pPr marL="0" indent="0" algn="ctr">
              <a:buNone/>
            </a:pPr>
            <a:r>
              <a:rPr lang="ru-RU" sz="1800" dirty="0">
                <a:latin typeface="Bookman Old Style" pitchFamily="18" charset="0"/>
              </a:rPr>
              <a:t>Как и у всех представителей </a:t>
            </a:r>
            <a:r>
              <a:rPr lang="ru-RU" sz="1800" dirty="0" err="1">
                <a:latin typeface="Bookman Old Style" pitchFamily="18" charset="0"/>
              </a:rPr>
              <a:t>Coronaviridae</a:t>
            </a:r>
            <a:r>
              <a:rPr lang="ru-RU" sz="1800" dirty="0">
                <a:latin typeface="Bookman Old Style" pitchFamily="18" charset="0"/>
              </a:rPr>
              <a:t>, </a:t>
            </a:r>
            <a:r>
              <a:rPr lang="ru-RU" sz="1800" dirty="0" smtClean="0">
                <a:latin typeface="Bookman Old Style" pitchFamily="18" charset="0"/>
              </a:rPr>
              <a:t/>
            </a:r>
            <a:br>
              <a:rPr lang="ru-RU" sz="1800" dirty="0" smtClean="0">
                <a:latin typeface="Bookman Old Style" pitchFamily="18" charset="0"/>
              </a:rPr>
            </a:br>
            <a:r>
              <a:rPr lang="ru-RU" sz="1800" dirty="0" smtClean="0">
                <a:latin typeface="Bookman Old Style" pitchFamily="18" charset="0"/>
              </a:rPr>
              <a:t>вирион </a:t>
            </a:r>
            <a:r>
              <a:rPr lang="ru-RU" sz="1800" dirty="0">
                <a:latin typeface="Bookman Old Style" pitchFamily="18" charset="0"/>
              </a:rPr>
              <a:t>SARS-CoV-2 обрамляют булавовидные шипы гликопротеина, которые придают оболочке вируса сходство с солнечной короной (отсюда название</a:t>
            </a:r>
            <a:r>
              <a:rPr lang="ru-RU" sz="1800" dirty="0" smtClean="0">
                <a:latin typeface="Bookman Old Style" pitchFamily="18" charset="0"/>
              </a:rPr>
              <a:t>). Этот </a:t>
            </a:r>
            <a:r>
              <a:rPr lang="ru-RU" sz="1800" dirty="0">
                <a:latin typeface="Bookman Old Style" pitchFamily="18" charset="0"/>
              </a:rPr>
              <a:t>поверхностный гликопротеин, </a:t>
            </a:r>
            <a:r>
              <a:rPr lang="ru-RU" sz="1800" dirty="0" smtClean="0">
                <a:latin typeface="Bookman Old Style" pitchFamily="18" charset="0"/>
              </a:rPr>
              <a:t/>
            </a:r>
            <a:br>
              <a:rPr lang="ru-RU" sz="1800" dirty="0" smtClean="0">
                <a:latin typeface="Bookman Old Style" pitchFamily="18" charset="0"/>
              </a:rPr>
            </a:br>
            <a:r>
              <a:rPr lang="ru-RU" sz="1800" dirty="0" smtClean="0">
                <a:latin typeface="Bookman Old Style" pitchFamily="18" charset="0"/>
              </a:rPr>
              <a:t>или </a:t>
            </a:r>
            <a:r>
              <a:rPr lang="ru-RU" sz="1800" dirty="0">
                <a:latin typeface="Bookman Old Style" pitchFamily="18" charset="0"/>
              </a:rPr>
              <a:t>S-белок (от англ. </a:t>
            </a:r>
            <a:r>
              <a:rPr lang="ru-RU" sz="1800" dirty="0" err="1">
                <a:latin typeface="Bookman Old Style" pitchFamily="18" charset="0"/>
              </a:rPr>
              <a:t>spike</a:t>
            </a:r>
            <a:r>
              <a:rPr lang="ru-RU" sz="1800" dirty="0">
                <a:latin typeface="Bookman Old Style" pitchFamily="18" charset="0"/>
              </a:rPr>
              <a:t> — ‘шип’), отвечает за проникновение вируса в клетку путем имитации молекул, на которые реагируют трансмембранные рецепторы клеток. Помимо липидной оболочки, </a:t>
            </a:r>
            <a:r>
              <a:rPr lang="ru-RU" sz="1800" dirty="0" smtClean="0">
                <a:latin typeface="Bookman Old Style" pitchFamily="18" charset="0"/>
              </a:rPr>
              <a:t/>
            </a:r>
            <a:br>
              <a:rPr lang="ru-RU" sz="1800" dirty="0" smtClean="0">
                <a:latin typeface="Bookman Old Style" pitchFamily="18" charset="0"/>
              </a:rPr>
            </a:br>
            <a:r>
              <a:rPr lang="ru-RU" sz="1800" dirty="0" smtClean="0">
                <a:latin typeface="Bookman Old Style" pitchFamily="18" charset="0"/>
              </a:rPr>
              <a:t>в </a:t>
            </a:r>
            <a:r>
              <a:rPr lang="ru-RU" sz="1800" dirty="0">
                <a:latin typeface="Bookman Old Style" pitchFamily="18" charset="0"/>
              </a:rPr>
              <a:t>которую заякорены еще два структурных </a:t>
            </a:r>
            <a:r>
              <a:rPr lang="ru-RU" sz="1800" dirty="0" smtClean="0">
                <a:latin typeface="Bookman Old Style" pitchFamily="18" charset="0"/>
              </a:rPr>
              <a:t/>
            </a:r>
            <a:br>
              <a:rPr lang="ru-RU" sz="1800" dirty="0" smtClean="0">
                <a:latin typeface="Bookman Old Style" pitchFamily="18" charset="0"/>
              </a:rPr>
            </a:br>
            <a:r>
              <a:rPr lang="ru-RU" sz="1800" dirty="0" smtClean="0">
                <a:latin typeface="Bookman Old Style" pitchFamily="18" charset="0"/>
              </a:rPr>
              <a:t>белка </a:t>
            </a:r>
            <a:r>
              <a:rPr lang="ru-RU" sz="1800" dirty="0">
                <a:latin typeface="Bookman Old Style" pitchFamily="18" charset="0"/>
              </a:rPr>
              <a:t>— E (от англ. </a:t>
            </a:r>
            <a:r>
              <a:rPr lang="ru-RU" sz="1800" dirty="0" err="1">
                <a:latin typeface="Bookman Old Style" pitchFamily="18" charset="0"/>
              </a:rPr>
              <a:t>envelope</a:t>
            </a:r>
            <a:r>
              <a:rPr lang="ru-RU" sz="1800" dirty="0">
                <a:latin typeface="Bookman Old Style" pitchFamily="18" charset="0"/>
              </a:rPr>
              <a:t> — ‘оболочка’) и </a:t>
            </a:r>
            <a:r>
              <a:rPr lang="ru-RU" sz="1800" dirty="0" smtClean="0">
                <a:latin typeface="Bookman Old Style" pitchFamily="18" charset="0"/>
              </a:rPr>
              <a:t>М </a:t>
            </a:r>
            <a:r>
              <a:rPr lang="ru-RU" sz="1800" dirty="0">
                <a:latin typeface="Bookman Old Style" pitchFamily="18" charset="0"/>
              </a:rPr>
              <a:t>(</a:t>
            </a:r>
            <a:r>
              <a:rPr lang="ru-RU" sz="1800" dirty="0" err="1">
                <a:latin typeface="Bookman Old Style" pitchFamily="18" charset="0"/>
              </a:rPr>
              <a:t>membrane</a:t>
            </a:r>
            <a:r>
              <a:rPr lang="ru-RU" sz="1800" dirty="0">
                <a:latin typeface="Bookman Old Style" pitchFamily="18" charset="0"/>
              </a:rPr>
              <a:t> — ‘мембрана’), у </a:t>
            </a:r>
            <a:r>
              <a:rPr lang="ru-RU" sz="1800" dirty="0" err="1">
                <a:latin typeface="Bookman Old Style" pitchFamily="18" charset="0"/>
              </a:rPr>
              <a:t>коронавируса</a:t>
            </a:r>
            <a:r>
              <a:rPr lang="ru-RU" sz="1800" dirty="0">
                <a:latin typeface="Bookman Old Style" pitchFamily="18" charset="0"/>
              </a:rPr>
              <a:t> есть </a:t>
            </a:r>
            <a:r>
              <a:rPr lang="ru-RU" sz="1800" dirty="0" err="1">
                <a:latin typeface="Bookman Old Style" pitchFamily="18" charset="0"/>
              </a:rPr>
              <a:t>нуклеокапсид</a:t>
            </a:r>
            <a:r>
              <a:rPr lang="ru-RU" sz="1800" dirty="0">
                <a:latin typeface="Bookman Old Style" pitchFamily="18" charset="0"/>
              </a:rPr>
              <a:t>, внутри которого скрыты геном вируса (позитивная РНК) и связанный с ним </a:t>
            </a:r>
            <a:r>
              <a:rPr lang="ru-RU" sz="1800" dirty="0" smtClean="0">
                <a:latin typeface="Bookman Old Style" pitchFamily="18" charset="0"/>
              </a:rPr>
              <a:t/>
            </a:r>
            <a:br>
              <a:rPr lang="ru-RU" sz="1800" dirty="0" smtClean="0">
                <a:latin typeface="Bookman Old Style" pitchFamily="18" charset="0"/>
              </a:rPr>
            </a:br>
            <a:r>
              <a:rPr lang="ru-RU" sz="1800" dirty="0" smtClean="0">
                <a:latin typeface="Bookman Old Style" pitchFamily="18" charset="0"/>
              </a:rPr>
              <a:t>N-белок </a:t>
            </a:r>
            <a:r>
              <a:rPr lang="ru-RU" sz="1800" dirty="0">
                <a:latin typeface="Bookman Old Style" pitchFamily="18" charset="0"/>
              </a:rPr>
              <a:t>(</a:t>
            </a:r>
            <a:r>
              <a:rPr lang="ru-RU" sz="1800" dirty="0" err="1">
                <a:latin typeface="Bookman Old Style" pitchFamily="18" charset="0"/>
              </a:rPr>
              <a:t>nucleocapsid</a:t>
            </a:r>
            <a:r>
              <a:rPr lang="ru-RU" sz="1800" dirty="0">
                <a:latin typeface="Bookman Old Style" pitchFamily="18" charset="0"/>
              </a:rPr>
              <a:t>). Белки вируса транслируются одним длинным </a:t>
            </a:r>
            <a:r>
              <a:rPr lang="ru-RU" sz="1800" dirty="0" err="1">
                <a:latin typeface="Bookman Old Style" pitchFamily="18" charset="0"/>
              </a:rPr>
              <a:t>полипротеином</a:t>
            </a:r>
            <a:r>
              <a:rPr lang="ru-RU" sz="1800" dirty="0">
                <a:latin typeface="Bookman Old Style" pitchFamily="18" charset="0"/>
              </a:rPr>
              <a:t>, из которого высвобождаются две протеазы — </a:t>
            </a:r>
            <a:r>
              <a:rPr lang="ru-RU" sz="1800" dirty="0" err="1">
                <a:latin typeface="Bookman Old Style" pitchFamily="18" charset="0"/>
              </a:rPr>
              <a:t>Mpro</a:t>
            </a:r>
            <a:r>
              <a:rPr lang="ru-RU" sz="1800" dirty="0">
                <a:latin typeface="Bookman Old Style" pitchFamily="18" charset="0"/>
              </a:rPr>
              <a:t> (от англ. </a:t>
            </a:r>
            <a:r>
              <a:rPr lang="ru-RU" sz="1800" dirty="0" err="1">
                <a:latin typeface="Bookman Old Style" pitchFamily="18" charset="0"/>
              </a:rPr>
              <a:t>major</a:t>
            </a:r>
            <a:r>
              <a:rPr lang="ru-RU" sz="1800" dirty="0">
                <a:latin typeface="Bookman Old Style" pitchFamily="18" charset="0"/>
              </a:rPr>
              <a:t> </a:t>
            </a:r>
            <a:r>
              <a:rPr lang="ru-RU" sz="1800" dirty="0" err="1">
                <a:latin typeface="Bookman Old Style" pitchFamily="18" charset="0"/>
              </a:rPr>
              <a:t>protease</a:t>
            </a:r>
            <a:r>
              <a:rPr lang="ru-RU" sz="1800" dirty="0">
                <a:latin typeface="Bookman Old Style" pitchFamily="18" charset="0"/>
              </a:rPr>
              <a:t> — ‘главная протеаза’) и </a:t>
            </a:r>
            <a:r>
              <a:rPr lang="ru-RU" sz="1800" dirty="0" err="1">
                <a:latin typeface="Bookman Old Style" pitchFamily="18" charset="0"/>
              </a:rPr>
              <a:t>PLpro</a:t>
            </a:r>
            <a:r>
              <a:rPr lang="ru-RU" sz="1800" dirty="0">
                <a:latin typeface="Bookman Old Style" pitchFamily="18" charset="0"/>
              </a:rPr>
              <a:t> (от англ. </a:t>
            </a:r>
            <a:r>
              <a:rPr lang="ru-RU" sz="1800" dirty="0" err="1">
                <a:latin typeface="Bookman Old Style" pitchFamily="18" charset="0"/>
              </a:rPr>
              <a:t>papain-like</a:t>
            </a:r>
            <a:r>
              <a:rPr lang="ru-RU" sz="1800" dirty="0">
                <a:latin typeface="Bookman Old Style" pitchFamily="18" charset="0"/>
              </a:rPr>
              <a:t> </a:t>
            </a:r>
            <a:r>
              <a:rPr lang="ru-RU" sz="1800" dirty="0" err="1">
                <a:latin typeface="Bookman Old Style" pitchFamily="18" charset="0"/>
              </a:rPr>
              <a:t>protease</a:t>
            </a:r>
            <a:r>
              <a:rPr lang="ru-RU" sz="1800" dirty="0">
                <a:latin typeface="Bookman Old Style" pitchFamily="18" charset="0"/>
              </a:rPr>
              <a:t> — ‘папаин-подобная протеаза’). Они и дальше «нарезают» сплошной геном вируса на отдельные </a:t>
            </a:r>
            <a:r>
              <a:rPr lang="ru-RU" sz="1800" dirty="0" smtClean="0">
                <a:latin typeface="Bookman Old Style" pitchFamily="18" charset="0"/>
              </a:rPr>
              <a:t>белки.</a:t>
            </a:r>
            <a:endParaRPr lang="ru-RU" sz="1800" dirty="0">
              <a:latin typeface="Bookman Old Style" pitchFamily="18" charset="0"/>
            </a:endParaRPr>
          </a:p>
        </p:txBody>
      </p:sp>
    </p:spTree>
    <p:extLst>
      <p:ext uri="{BB962C8B-B14F-4D97-AF65-F5344CB8AC3E}">
        <p14:creationId xmlns:p14="http://schemas.microsoft.com/office/powerpoint/2010/main" val="199068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p:cNvSpPr>
            <a:spLocks noGrp="1"/>
          </p:cNvSpPr>
          <p:nvPr>
            <p:ph sz="quarter" idx="14"/>
          </p:nvPr>
        </p:nvSpPr>
        <p:spPr>
          <a:xfrm>
            <a:off x="6257296" y="1246878"/>
            <a:ext cx="5701155" cy="4393308"/>
          </a:xfrm>
        </p:spPr>
        <p:txBody>
          <a:bodyPr>
            <a:normAutofit/>
          </a:bodyPr>
          <a:lstStyle/>
          <a:p>
            <a:pPr marL="0" lvl="0" indent="0" fontAlgn="base">
              <a:buNone/>
            </a:pPr>
            <a:r>
              <a:rPr lang="ru-RU" dirty="0" smtClean="0">
                <a:latin typeface="Bookman Old Style" pitchFamily="18" charset="0"/>
              </a:rPr>
              <a:t>сферические </a:t>
            </a:r>
            <a:r>
              <a:rPr lang="ru-RU" dirty="0">
                <a:latin typeface="Bookman Old Style" pitchFamily="18" charset="0"/>
              </a:rPr>
              <a:t>частицы диаметром 120 </a:t>
            </a:r>
            <a:r>
              <a:rPr lang="ru-RU" dirty="0" err="1">
                <a:latin typeface="Bookman Old Style" pitchFamily="18" charset="0"/>
              </a:rPr>
              <a:t>нм</a:t>
            </a:r>
            <a:endParaRPr lang="ru-RU" dirty="0">
              <a:latin typeface="Bookman Old Style" pitchFamily="18" charset="0"/>
            </a:endParaRPr>
          </a:p>
          <a:p>
            <a:pPr marL="0" lvl="0" indent="0" fontAlgn="base">
              <a:buNone/>
            </a:pPr>
            <a:endParaRPr lang="ru-RU" dirty="0" smtClean="0">
              <a:latin typeface="Bookman Old Style" pitchFamily="18" charset="0"/>
            </a:endParaRPr>
          </a:p>
          <a:p>
            <a:pPr marL="0" lvl="0" indent="0" fontAlgn="base">
              <a:buNone/>
            </a:pPr>
            <a:r>
              <a:rPr lang="ru-RU" dirty="0" smtClean="0">
                <a:latin typeface="Bookman Old Style" pitchFamily="18" charset="0"/>
              </a:rPr>
              <a:t>оболочка </a:t>
            </a:r>
            <a:r>
              <a:rPr lang="ru-RU" dirty="0">
                <a:latin typeface="Bookman Old Style" pitchFamily="18" charset="0"/>
              </a:rPr>
              <a:t>вириона </a:t>
            </a:r>
            <a:r>
              <a:rPr lang="ru-RU" dirty="0" smtClean="0">
                <a:latin typeface="Bookman Old Style" pitchFamily="18" charset="0"/>
              </a:rPr>
              <a:t>содержит:</a:t>
            </a:r>
          </a:p>
          <a:p>
            <a:pPr fontAlgn="base"/>
            <a:r>
              <a:rPr lang="ru-RU" dirty="0" smtClean="0">
                <a:latin typeface="Bookman Old Style" pitchFamily="18" charset="0"/>
              </a:rPr>
              <a:t>булавовидные </a:t>
            </a:r>
            <a:r>
              <a:rPr lang="ru-RU" dirty="0">
                <a:latin typeface="Bookman Old Style" pitchFamily="18" charset="0"/>
              </a:rPr>
              <a:t>отростки </a:t>
            </a:r>
            <a:r>
              <a:rPr lang="ru-RU" dirty="0" smtClean="0">
                <a:latin typeface="Bookman Old Style" pitchFamily="18" charset="0"/>
              </a:rPr>
              <a:t>– </a:t>
            </a:r>
            <a:r>
              <a:rPr lang="ru-RU" dirty="0" err="1" smtClean="0">
                <a:latin typeface="Bookman Old Style" pitchFamily="18" charset="0"/>
              </a:rPr>
              <a:t>гликопротеидные</a:t>
            </a:r>
            <a:r>
              <a:rPr lang="ru-RU" dirty="0" smtClean="0">
                <a:latin typeface="Bookman Old Style" pitchFamily="18" charset="0"/>
              </a:rPr>
              <a:t> </a:t>
            </a:r>
            <a:r>
              <a:rPr lang="ru-RU" dirty="0">
                <a:latin typeface="Bookman Old Style" pitchFamily="18" charset="0"/>
              </a:rPr>
              <a:t>выступы </a:t>
            </a:r>
            <a:r>
              <a:rPr lang="ru-RU" dirty="0" smtClean="0">
                <a:latin typeface="Bookman Old Style" pitchFamily="18" charset="0"/>
              </a:rPr>
              <a:t>(S</a:t>
            </a:r>
            <a:r>
              <a:rPr lang="ru-RU" dirty="0">
                <a:latin typeface="Bookman Old Style" pitchFamily="18" charset="0"/>
              </a:rPr>
              <a:t>-</a:t>
            </a:r>
            <a:r>
              <a:rPr lang="ru-RU" dirty="0" smtClean="0">
                <a:latin typeface="Bookman Old Style" pitchFamily="18" charset="0"/>
              </a:rPr>
              <a:t>белок)</a:t>
            </a:r>
            <a:endParaRPr lang="ru-RU" dirty="0">
              <a:latin typeface="Bookman Old Style" pitchFamily="18" charset="0"/>
            </a:endParaRPr>
          </a:p>
          <a:p>
            <a:pPr fontAlgn="base"/>
            <a:r>
              <a:rPr lang="ru-RU" dirty="0">
                <a:latin typeface="Bookman Old Style" pitchFamily="18" charset="0"/>
              </a:rPr>
              <a:t>Маленькие </a:t>
            </a:r>
            <a:r>
              <a:rPr lang="ru-RU" dirty="0" smtClean="0">
                <a:latin typeface="Bookman Old Style" pitchFamily="18" charset="0"/>
              </a:rPr>
              <a:t>гликопротеины оболочки </a:t>
            </a:r>
            <a:br>
              <a:rPr lang="ru-RU" dirty="0" smtClean="0">
                <a:latin typeface="Bookman Old Style" pitchFamily="18" charset="0"/>
              </a:rPr>
            </a:br>
            <a:r>
              <a:rPr lang="ru-RU" dirty="0" smtClean="0">
                <a:latin typeface="Bookman Old Style" pitchFamily="18" charset="0"/>
              </a:rPr>
              <a:t>(E-белок)</a:t>
            </a:r>
            <a:endParaRPr lang="ru-RU" dirty="0">
              <a:latin typeface="Bookman Old Style" pitchFamily="18" charset="0"/>
            </a:endParaRPr>
          </a:p>
          <a:p>
            <a:pPr fontAlgn="base"/>
            <a:r>
              <a:rPr lang="ru-RU" dirty="0">
                <a:latin typeface="Bookman Old Style" pitchFamily="18" charset="0"/>
              </a:rPr>
              <a:t>Мембранные гликопротеины </a:t>
            </a:r>
            <a:r>
              <a:rPr lang="ru-RU" dirty="0" smtClean="0">
                <a:latin typeface="Bookman Old Style" pitchFamily="18" charset="0"/>
              </a:rPr>
              <a:t>(M-белок)</a:t>
            </a:r>
            <a:endParaRPr lang="ru-RU" dirty="0">
              <a:latin typeface="Bookman Old Style" pitchFamily="18" charset="0"/>
            </a:endParaRPr>
          </a:p>
          <a:p>
            <a:pPr marL="0" lvl="0" indent="0" fontAlgn="base">
              <a:buNone/>
            </a:pPr>
            <a:endParaRPr lang="ru-RU" dirty="0" smtClean="0">
              <a:latin typeface="Bookman Old Style" pitchFamily="18" charset="0"/>
            </a:endParaRPr>
          </a:p>
          <a:p>
            <a:pPr marL="0" lvl="0" indent="0" fontAlgn="base">
              <a:buNone/>
            </a:pPr>
            <a:r>
              <a:rPr lang="ru-RU" dirty="0" err="1" smtClean="0">
                <a:latin typeface="Bookman Old Style" pitchFamily="18" charset="0"/>
              </a:rPr>
              <a:t>Нуклеокапсид</a:t>
            </a:r>
            <a:r>
              <a:rPr lang="ru-RU" dirty="0" smtClean="0">
                <a:latin typeface="Bookman Old Style" pitchFamily="18" charset="0"/>
              </a:rPr>
              <a:t> содержит (+РНК</a:t>
            </a:r>
            <a:r>
              <a:rPr lang="ru-RU" dirty="0">
                <a:latin typeface="Bookman Old Style" pitchFamily="18" charset="0"/>
              </a:rPr>
              <a:t>) и связанный с ним </a:t>
            </a:r>
            <a:r>
              <a:rPr lang="ru-RU" dirty="0" err="1" smtClean="0">
                <a:latin typeface="Bookman Old Style" pitchFamily="18" charset="0"/>
              </a:rPr>
              <a:t>фосфопротеин</a:t>
            </a:r>
            <a:r>
              <a:rPr lang="ru-RU" dirty="0" smtClean="0">
                <a:latin typeface="Bookman Old Style" pitchFamily="18" charset="0"/>
              </a:rPr>
              <a:t> (N-белок)</a:t>
            </a:r>
            <a:endParaRPr lang="ru-RU" dirty="0">
              <a:latin typeface="Bookman Old Style" pitchFamily="18" charset="0"/>
            </a:endParaRPr>
          </a:p>
        </p:txBody>
      </p:sp>
      <p:sp>
        <p:nvSpPr>
          <p:cNvPr id="2" name="Заголовок 1"/>
          <p:cNvSpPr>
            <a:spLocks noGrp="1"/>
          </p:cNvSpPr>
          <p:nvPr>
            <p:ph type="title"/>
          </p:nvPr>
        </p:nvSpPr>
        <p:spPr>
          <a:xfrm>
            <a:off x="812800" y="274638"/>
            <a:ext cx="10566400" cy="620712"/>
          </a:xfrm>
        </p:spPr>
        <p:txBody>
          <a:bodyPr>
            <a:normAutofit/>
          </a:bodyPr>
          <a:lstStyle/>
          <a:p>
            <a:pPr algn="ctr"/>
            <a:r>
              <a:rPr lang="ru-RU" dirty="0" err="1">
                <a:latin typeface="Bookman Old Style" pitchFamily="18" charset="0"/>
              </a:rPr>
              <a:t>Коронавирусы</a:t>
            </a:r>
            <a:r>
              <a:rPr lang="ru-RU" dirty="0">
                <a:latin typeface="Bookman Old Style" pitchFamily="18" charset="0"/>
              </a:rPr>
              <a:t> – схема строения вириона</a:t>
            </a:r>
          </a:p>
        </p:txBody>
      </p:sp>
      <p:pic>
        <p:nvPicPr>
          <p:cNvPr id="3074" name="Picture 2" descr="D:\Съемный диск\работа\коронавирус\Coronavirus_struktura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9925" t="10830" r="16929" b="2813"/>
          <a:stretch/>
        </p:blipFill>
        <p:spPr bwMode="auto">
          <a:xfrm>
            <a:off x="0" y="1246877"/>
            <a:ext cx="6229350" cy="479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89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1450" y="209550"/>
            <a:ext cx="10953750" cy="6648450"/>
          </a:xfrm>
        </p:spPr>
        <p:txBody>
          <a:bodyPr>
            <a:normAutofit/>
          </a:bodyPr>
          <a:lstStyle/>
          <a:p>
            <a:pPr marL="0" indent="0" algn="ctr">
              <a:buNone/>
            </a:pPr>
            <a:endParaRPr lang="ru-RU" sz="2400" dirty="0" smtClean="0">
              <a:latin typeface="Bookman Old Style" pitchFamily="18" charset="0"/>
            </a:endParaRPr>
          </a:p>
          <a:p>
            <a:pPr marL="0" indent="0" algn="ctr">
              <a:buNone/>
            </a:pPr>
            <a:r>
              <a:rPr lang="ru-RU" sz="2400" dirty="0" smtClean="0">
                <a:latin typeface="Bookman Old Style" pitchFamily="18" charset="0"/>
              </a:rPr>
              <a:t>Семейство </a:t>
            </a:r>
            <a:r>
              <a:rPr lang="ru-RU" sz="2400" b="1" dirty="0" err="1">
                <a:latin typeface="Bookman Old Style" pitchFamily="18" charset="0"/>
              </a:rPr>
              <a:t>Coronaviridae</a:t>
            </a:r>
            <a:r>
              <a:rPr lang="ru-RU" sz="2400" dirty="0">
                <a:latin typeface="Bookman Old Style" pitchFamily="18" charset="0"/>
              </a:rPr>
              <a:t> разделяют на основе анализа филогенетических связей на четыре рода: α, β, γ и δ Первые два инфицируют только млекопитающих. Остальные поражают птиц, но некоторые из них также могут заражать млекопитающих α- и β-</a:t>
            </a:r>
            <a:r>
              <a:rPr lang="ru-RU" sz="2400" dirty="0" err="1">
                <a:latin typeface="Bookman Old Style" pitchFamily="18" charset="0"/>
              </a:rPr>
              <a:t>коронавирусы</a:t>
            </a:r>
            <a:r>
              <a:rPr lang="ru-RU" sz="2400" dirty="0">
                <a:latin typeface="Bookman Old Style" pitchFamily="18" charset="0"/>
              </a:rPr>
              <a:t> обычно вызывают респираторные заболевания у людей и гастроэнтерит у животных Точный механизм повреждения лёгких и причины болезни у человека остаются до конца не изученными. Известно, что, например, </a:t>
            </a:r>
            <a:r>
              <a:rPr lang="ru-RU" sz="2400" b="1" dirty="0">
                <a:latin typeface="Bookman Old Style" pitchFamily="18" charset="0"/>
              </a:rPr>
              <a:t>SARS-</a:t>
            </a:r>
            <a:r>
              <a:rPr lang="ru-RU" sz="2400" b="1" dirty="0" err="1">
                <a:latin typeface="Bookman Old Style" pitchFamily="18" charset="0"/>
              </a:rPr>
              <a:t>CoV</a:t>
            </a:r>
            <a:r>
              <a:rPr lang="ru-RU" sz="2400" dirty="0">
                <a:latin typeface="Bookman Old Style" pitchFamily="18" charset="0"/>
              </a:rPr>
              <a:t> преимущественно поражает эпителиальные клетки лёгких. Вирус способен проникать в макрофаги и дендритные клетки, но приводит только к абортивному заражению (то есть новые вирионы при таком заражении не образуются). Тем не менее инфекция этих типов клеток может иметь большое значение для развития </a:t>
            </a:r>
            <a:r>
              <a:rPr lang="ru-RU" sz="2400" dirty="0" err="1">
                <a:latin typeface="Bookman Old Style" pitchFamily="18" charset="0"/>
              </a:rPr>
              <a:t>провоспалительных</a:t>
            </a:r>
            <a:r>
              <a:rPr lang="ru-RU" sz="2400" dirty="0">
                <a:latin typeface="Bookman Old Style" pitchFamily="18" charset="0"/>
              </a:rPr>
              <a:t> процессов</a:t>
            </a:r>
          </a:p>
        </p:txBody>
      </p:sp>
    </p:spTree>
    <p:extLst>
      <p:ext uri="{BB962C8B-B14F-4D97-AF65-F5344CB8AC3E}">
        <p14:creationId xmlns:p14="http://schemas.microsoft.com/office/powerpoint/2010/main" val="419187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1520043" y="4346369"/>
            <a:ext cx="8621484" cy="1496292"/>
          </a:xfrm>
          <a:prstGeom prst="rect">
            <a:avLst/>
          </a:prstGeom>
          <a:noFill/>
          <a:ln>
            <a:noFill/>
          </a:ln>
        </p:spPr>
      </p:pic>
      <p:sp>
        <p:nvSpPr>
          <p:cNvPr id="5" name="Прямоугольник 4"/>
          <p:cNvSpPr/>
          <p:nvPr/>
        </p:nvSpPr>
        <p:spPr>
          <a:xfrm>
            <a:off x="2312121" y="6061156"/>
            <a:ext cx="6330579" cy="369332"/>
          </a:xfrm>
          <a:prstGeom prst="rect">
            <a:avLst/>
          </a:prstGeom>
        </p:spPr>
        <p:txBody>
          <a:bodyPr wrap="none">
            <a:spAutoFit/>
          </a:bodyPr>
          <a:lstStyle/>
          <a:p>
            <a:r>
              <a:rPr lang="ru-RU" dirty="0" smtClean="0">
                <a:latin typeface="Bookman Old Style" pitchFamily="18" charset="0"/>
              </a:rPr>
              <a:t>Геномная </a:t>
            </a:r>
            <a:r>
              <a:rPr lang="ru-RU" dirty="0">
                <a:latin typeface="Bookman Old Style" pitchFamily="18" charset="0"/>
              </a:rPr>
              <a:t>организация </a:t>
            </a:r>
            <a:r>
              <a:rPr lang="el-GR" dirty="0" smtClean="0">
                <a:latin typeface="Bookman Old Style" pitchFamily="18" charset="0"/>
              </a:rPr>
              <a:t>β</a:t>
            </a:r>
            <a:r>
              <a:rPr lang="ru-RU" dirty="0" smtClean="0">
                <a:latin typeface="Bookman Old Style" pitchFamily="18" charset="0"/>
              </a:rPr>
              <a:t>-</a:t>
            </a:r>
            <a:r>
              <a:rPr lang="ru-RU" dirty="0" err="1" smtClean="0">
                <a:latin typeface="Bookman Old Style" pitchFamily="18" charset="0"/>
              </a:rPr>
              <a:t>коронавируса</a:t>
            </a:r>
            <a:r>
              <a:rPr lang="ru-RU" dirty="0" smtClean="0">
                <a:latin typeface="Bookman Old Style" pitchFamily="18" charset="0"/>
              </a:rPr>
              <a:t> </a:t>
            </a:r>
            <a:r>
              <a:rPr lang="en-US" dirty="0">
                <a:latin typeface="Bookman Old Style" pitchFamily="18" charset="0"/>
              </a:rPr>
              <a:t>SARS-CoV-2</a:t>
            </a:r>
            <a:endParaRPr lang="ru-RU" dirty="0">
              <a:latin typeface="Bookman Old Style" pitchFamily="18" charset="0"/>
            </a:endParaRPr>
          </a:p>
        </p:txBody>
      </p:sp>
      <p:sp>
        <p:nvSpPr>
          <p:cNvPr id="6" name="Прямоугольник 5"/>
          <p:cNvSpPr/>
          <p:nvPr/>
        </p:nvSpPr>
        <p:spPr>
          <a:xfrm>
            <a:off x="1056904" y="1186450"/>
            <a:ext cx="9708078" cy="2862322"/>
          </a:xfrm>
          <a:prstGeom prst="rect">
            <a:avLst/>
          </a:prstGeom>
        </p:spPr>
        <p:txBody>
          <a:bodyPr wrap="square">
            <a:spAutoFit/>
          </a:bodyPr>
          <a:lstStyle/>
          <a:p>
            <a:pPr algn="ctr"/>
            <a:r>
              <a:rPr lang="ru-RU" dirty="0">
                <a:latin typeface="Bookman Old Style" pitchFamily="18" charset="0"/>
              </a:rPr>
              <a:t>7–10 января 2020 года </a:t>
            </a:r>
            <a:r>
              <a:rPr lang="ru-RU" dirty="0" err="1">
                <a:latin typeface="Bookman Old Style" pitchFamily="18" charset="0"/>
              </a:rPr>
              <a:t>секвенировали</a:t>
            </a:r>
            <a:r>
              <a:rPr lang="ru-RU" dirty="0">
                <a:latin typeface="Bookman Old Style" pitchFamily="18" charset="0"/>
              </a:rPr>
              <a:t> </a:t>
            </a:r>
            <a:r>
              <a:rPr lang="ru-RU" dirty="0" smtClean="0">
                <a:latin typeface="Bookman Old Style" pitchFamily="18" charset="0"/>
              </a:rPr>
              <a:t>геном нового </a:t>
            </a:r>
            <a:r>
              <a:rPr lang="ru-RU" dirty="0" err="1">
                <a:latin typeface="Bookman Old Style" pitchFamily="18" charset="0"/>
              </a:rPr>
              <a:t>коронавируса</a:t>
            </a:r>
            <a:r>
              <a:rPr lang="ru-RU" dirty="0">
                <a:latin typeface="Bookman Old Style" pitchFamily="18" charset="0"/>
              </a:rPr>
              <a:t>. </a:t>
            </a:r>
            <a:endParaRPr lang="ru-RU" dirty="0" smtClean="0">
              <a:latin typeface="Bookman Old Style" pitchFamily="18" charset="0"/>
            </a:endParaRPr>
          </a:p>
          <a:p>
            <a:pPr algn="ctr"/>
            <a:r>
              <a:rPr lang="ru-RU" dirty="0" smtClean="0">
                <a:latin typeface="Bookman Old Style" pitchFamily="18" charset="0"/>
              </a:rPr>
              <a:t>Определение последовательности </a:t>
            </a:r>
            <a:r>
              <a:rPr lang="ru-RU" dirty="0">
                <a:latin typeface="Bookman Old Style" pitchFamily="18" charset="0"/>
              </a:rPr>
              <a:t>вирусной РНК позволило </a:t>
            </a:r>
            <a:r>
              <a:rPr lang="ru-RU" dirty="0" smtClean="0">
                <a:latin typeface="Bookman Old Style" pitchFamily="18" charset="0"/>
              </a:rPr>
              <a:t>разработать </a:t>
            </a:r>
            <a:r>
              <a:rPr lang="ru-RU" dirty="0">
                <a:latin typeface="Bookman Old Style" pitchFamily="18" charset="0"/>
              </a:rPr>
              <a:t>методы обратной </a:t>
            </a:r>
            <a:r>
              <a:rPr lang="ru-RU" dirty="0" smtClean="0">
                <a:latin typeface="Bookman Old Style" pitchFamily="18" charset="0"/>
              </a:rPr>
              <a:t>транскрипционной полимеразной </a:t>
            </a:r>
            <a:r>
              <a:rPr lang="ru-RU" dirty="0">
                <a:latin typeface="Bookman Old Style" pitchFamily="18" charset="0"/>
              </a:rPr>
              <a:t>цепной реакции (ОТ-ПЦР) </a:t>
            </a:r>
            <a:r>
              <a:rPr lang="ru-RU" dirty="0" smtClean="0">
                <a:latin typeface="Bookman Old Style" pitchFamily="18" charset="0"/>
              </a:rPr>
              <a:t>для выявления </a:t>
            </a:r>
            <a:r>
              <a:rPr lang="ru-RU" dirty="0">
                <a:latin typeface="Bookman Old Style" pitchFamily="18" charset="0"/>
              </a:rPr>
              <a:t>вирусной РНК в образцах от </a:t>
            </a:r>
            <a:r>
              <a:rPr lang="ru-RU" dirty="0" smtClean="0">
                <a:latin typeface="Bookman Old Style" pitchFamily="18" charset="0"/>
              </a:rPr>
              <a:t>пациентов </a:t>
            </a:r>
            <a:r>
              <a:rPr lang="ru-RU" dirty="0">
                <a:latin typeface="Bookman Old Style" pitchFamily="18" charset="0"/>
              </a:rPr>
              <a:t>и потенциальных хозяев вируса. </a:t>
            </a:r>
            <a:r>
              <a:rPr lang="ru-RU" dirty="0" smtClean="0">
                <a:latin typeface="Bookman Old Style" pitchFamily="18" charset="0"/>
              </a:rPr>
              <a:t>Вирусные </a:t>
            </a:r>
            <a:r>
              <a:rPr lang="ru-RU" dirty="0" err="1" smtClean="0">
                <a:latin typeface="Bookman Old Style" pitchFamily="18" charset="0"/>
              </a:rPr>
              <a:t>cпецифические</a:t>
            </a:r>
            <a:r>
              <a:rPr lang="ru-RU" dirty="0" smtClean="0">
                <a:latin typeface="Bookman Old Style" pitchFamily="18" charset="0"/>
              </a:rPr>
              <a:t> </a:t>
            </a:r>
            <a:r>
              <a:rPr lang="ru-RU" dirty="0">
                <a:latin typeface="Bookman Old Style" pitchFamily="18" charset="0"/>
              </a:rPr>
              <a:t>последовательности </a:t>
            </a:r>
            <a:r>
              <a:rPr lang="ru-RU" dirty="0" smtClean="0">
                <a:latin typeface="Bookman Old Style" pitchFamily="18" charset="0"/>
              </a:rPr>
              <a:t>были идентифицированы </a:t>
            </a:r>
            <a:r>
              <a:rPr lang="ru-RU" dirty="0">
                <a:latin typeface="Bookman Old Style" pitchFamily="18" charset="0"/>
              </a:rPr>
              <a:t>в образцах мокроты, </a:t>
            </a:r>
            <a:r>
              <a:rPr lang="ru-RU" dirty="0" smtClean="0">
                <a:latin typeface="Bookman Old Style" pitchFamily="18" charset="0"/>
              </a:rPr>
              <a:t>крови</a:t>
            </a:r>
            <a:r>
              <a:rPr lang="ru-RU" dirty="0">
                <a:latin typeface="Bookman Old Style" pitchFamily="18" charset="0"/>
              </a:rPr>
              <a:t>, мазков из зева, слюны больных что </a:t>
            </a:r>
            <a:r>
              <a:rPr lang="ru-RU" dirty="0" smtClean="0">
                <a:latin typeface="Bookman Old Style" pitchFamily="18" charset="0"/>
              </a:rPr>
              <a:t>позволило </a:t>
            </a:r>
            <a:r>
              <a:rPr lang="ru-RU" dirty="0">
                <a:latin typeface="Bookman Old Style" pitchFamily="18" charset="0"/>
              </a:rPr>
              <a:t>оперативно подтвердить причину данной </a:t>
            </a:r>
            <a:r>
              <a:rPr lang="ru-RU" dirty="0" smtClean="0">
                <a:latin typeface="Bookman Old Style" pitchFamily="18" charset="0"/>
              </a:rPr>
              <a:t>вспышки. </a:t>
            </a:r>
          </a:p>
          <a:p>
            <a:pPr algn="ctr"/>
            <a:r>
              <a:rPr lang="ru-RU" dirty="0" err="1" smtClean="0">
                <a:latin typeface="Bookman Old Style" pitchFamily="18" charset="0"/>
              </a:rPr>
              <a:t>Коронавирусы</a:t>
            </a:r>
            <a:r>
              <a:rPr lang="ru-RU" dirty="0" smtClean="0">
                <a:latin typeface="Bookman Old Style" pitchFamily="18" charset="0"/>
              </a:rPr>
              <a:t> </a:t>
            </a:r>
            <a:r>
              <a:rPr lang="ru-RU" dirty="0">
                <a:latin typeface="Bookman Old Style" pitchFamily="18" charset="0"/>
              </a:rPr>
              <a:t>имеют </a:t>
            </a:r>
            <a:r>
              <a:rPr lang="ru-RU" dirty="0" smtClean="0">
                <a:latin typeface="Bookman Old Style" pitchFamily="18" charset="0"/>
              </a:rPr>
              <a:t>самые большие </a:t>
            </a:r>
            <a:r>
              <a:rPr lang="ru-RU" dirty="0">
                <a:latin typeface="Bookman Old Style" pitchFamily="18" charset="0"/>
              </a:rPr>
              <a:t>геномы среди РНК вирусов </a:t>
            </a:r>
            <a:endParaRPr lang="ru-RU" dirty="0" smtClean="0">
              <a:latin typeface="Bookman Old Style" pitchFamily="18" charset="0"/>
            </a:endParaRPr>
          </a:p>
          <a:p>
            <a:pPr algn="ctr"/>
            <a:r>
              <a:rPr lang="ru-RU" dirty="0" smtClean="0">
                <a:latin typeface="Bookman Old Style" pitchFamily="18" charset="0"/>
              </a:rPr>
              <a:t>(</a:t>
            </a:r>
            <a:r>
              <a:rPr lang="ru-RU" dirty="0">
                <a:latin typeface="Bookman Old Style" pitchFamily="18" charset="0"/>
              </a:rPr>
              <a:t>от </a:t>
            </a:r>
            <a:r>
              <a:rPr lang="ru-RU" dirty="0" smtClean="0">
                <a:latin typeface="Bookman Old Style" pitchFamily="18" charset="0"/>
              </a:rPr>
              <a:t>25 до </a:t>
            </a:r>
            <a:r>
              <a:rPr lang="ru-RU" dirty="0">
                <a:latin typeface="Bookman Old Style" pitchFamily="18" charset="0"/>
              </a:rPr>
              <a:t>32 тысяч нуклеотидов). </a:t>
            </a:r>
            <a:endParaRPr lang="ru-RU" dirty="0" smtClean="0">
              <a:latin typeface="Bookman Old Style" pitchFamily="18" charset="0"/>
            </a:endParaRPr>
          </a:p>
          <a:p>
            <a:pPr algn="ctr"/>
            <a:r>
              <a:rPr lang="ru-RU" dirty="0" smtClean="0">
                <a:latin typeface="Bookman Old Style" pitchFamily="18" charset="0"/>
              </a:rPr>
              <a:t>Геном SARS-CoV-2 состоит </a:t>
            </a:r>
            <a:r>
              <a:rPr lang="ru-RU" dirty="0">
                <a:latin typeface="Bookman Old Style" pitchFamily="18" charset="0"/>
              </a:rPr>
              <a:t>из 29 881 </a:t>
            </a:r>
            <a:r>
              <a:rPr lang="ru-RU" dirty="0" smtClean="0">
                <a:latin typeface="Bookman Old Style" pitchFamily="18" charset="0"/>
              </a:rPr>
              <a:t>нуклеотидов</a:t>
            </a:r>
            <a:endParaRPr lang="ru-RU" dirty="0">
              <a:latin typeface="Bookman Old Style" pitchFamily="18" charset="0"/>
            </a:endParaRPr>
          </a:p>
        </p:txBody>
      </p:sp>
    </p:spTree>
    <p:extLst>
      <p:ext uri="{BB962C8B-B14F-4D97-AF65-F5344CB8AC3E}">
        <p14:creationId xmlns:p14="http://schemas.microsoft.com/office/powerpoint/2010/main" val="355845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0351" t="15625" r="24598" b="11458"/>
          <a:stretch/>
        </p:blipFill>
        <p:spPr bwMode="auto">
          <a:xfrm>
            <a:off x="1902945" y="727933"/>
            <a:ext cx="8060452" cy="600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683251" y="328756"/>
            <a:ext cx="8499839" cy="369332"/>
          </a:xfrm>
          <a:prstGeom prst="rect">
            <a:avLst/>
          </a:prstGeom>
        </p:spPr>
        <p:txBody>
          <a:bodyPr wrap="square">
            <a:spAutoFit/>
          </a:bodyPr>
          <a:lstStyle/>
          <a:p>
            <a:pPr algn="ctr"/>
            <a:r>
              <a:rPr lang="ru-RU" dirty="0" smtClean="0">
                <a:latin typeface="Bookman Old Style" pitchFamily="18" charset="0"/>
              </a:rPr>
              <a:t>Филогенетический </a:t>
            </a:r>
            <a:r>
              <a:rPr lang="ru-RU" dirty="0">
                <a:latin typeface="Bookman Old Style" pitchFamily="18" charset="0"/>
              </a:rPr>
              <a:t>анализ SARS-CoV-2 и других </a:t>
            </a:r>
            <a:r>
              <a:rPr lang="el-GR" dirty="0" smtClean="0">
                <a:latin typeface="Bookman Old Style" pitchFamily="18" charset="0"/>
              </a:rPr>
              <a:t>β</a:t>
            </a:r>
            <a:r>
              <a:rPr lang="ru-RU" dirty="0" smtClean="0">
                <a:latin typeface="Bookman Old Style" pitchFamily="18" charset="0"/>
              </a:rPr>
              <a:t>-</a:t>
            </a:r>
            <a:r>
              <a:rPr lang="ru-RU" dirty="0" err="1" smtClean="0">
                <a:latin typeface="Bookman Old Style" pitchFamily="18" charset="0"/>
              </a:rPr>
              <a:t>коронавирусов</a:t>
            </a:r>
            <a:endParaRPr lang="ru-RU" dirty="0">
              <a:latin typeface="Bookman Old Style" pitchFamily="18" charset="0"/>
            </a:endParaRPr>
          </a:p>
        </p:txBody>
      </p:sp>
    </p:spTree>
    <p:extLst>
      <p:ext uri="{BB962C8B-B14F-4D97-AF65-F5344CB8AC3E}">
        <p14:creationId xmlns:p14="http://schemas.microsoft.com/office/powerpoint/2010/main" val="233807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0020" y="1258784"/>
            <a:ext cx="10462161" cy="4524315"/>
          </a:xfrm>
          <a:prstGeom prst="rect">
            <a:avLst/>
          </a:prstGeom>
        </p:spPr>
        <p:txBody>
          <a:bodyPr wrap="square">
            <a:spAutoFit/>
          </a:bodyPr>
          <a:lstStyle/>
          <a:p>
            <a:pPr algn="ctr"/>
            <a:r>
              <a:rPr lang="ru-RU" dirty="0">
                <a:latin typeface="Bookman Old Style" pitchFamily="18" charset="0"/>
              </a:rPr>
              <a:t>SARS-CoV-2 представляет собой новый β-</a:t>
            </a:r>
            <a:r>
              <a:rPr lang="ru-RU" dirty="0" err="1">
                <a:latin typeface="Bookman Old Style" pitchFamily="18" charset="0"/>
              </a:rPr>
              <a:t>коронавирус</a:t>
            </a:r>
            <a:r>
              <a:rPr lang="ru-RU" dirty="0">
                <a:latin typeface="Bookman Old Style" pitchFamily="18" charset="0"/>
              </a:rPr>
              <a:t> (подсемейство </a:t>
            </a:r>
            <a:r>
              <a:rPr lang="ru-RU" dirty="0" err="1">
                <a:latin typeface="Bookman Old Style" pitchFamily="18" charset="0"/>
              </a:rPr>
              <a:t>Ортокоронавирусов</a:t>
            </a:r>
            <a:r>
              <a:rPr lang="ru-RU" dirty="0">
                <a:latin typeface="Bookman Old Style" pitchFamily="18" charset="0"/>
              </a:rPr>
              <a:t>), принадлежащий к линии B </a:t>
            </a:r>
            <a:br>
              <a:rPr lang="ru-RU" dirty="0">
                <a:latin typeface="Bookman Old Style" pitchFamily="18" charset="0"/>
              </a:rPr>
            </a:br>
            <a:r>
              <a:rPr lang="ru-RU" dirty="0">
                <a:latin typeface="Bookman Old Style" pitchFamily="18" charset="0"/>
              </a:rPr>
              <a:t>или </a:t>
            </a:r>
            <a:r>
              <a:rPr lang="ru-RU" dirty="0" err="1">
                <a:latin typeface="Bookman Old Style" pitchFamily="18" charset="0"/>
              </a:rPr>
              <a:t>подроду</a:t>
            </a:r>
            <a:r>
              <a:rPr lang="ru-RU" dirty="0">
                <a:latin typeface="Bookman Old Style" pitchFamily="18" charset="0"/>
              </a:rPr>
              <a:t> </a:t>
            </a:r>
            <a:r>
              <a:rPr lang="ru-RU" dirty="0" err="1">
                <a:latin typeface="Bookman Old Style" pitchFamily="18" charset="0"/>
              </a:rPr>
              <a:t>сарбековирусов</a:t>
            </a:r>
            <a:r>
              <a:rPr lang="ru-RU" dirty="0">
                <a:latin typeface="Bookman Old Style" pitchFamily="18" charset="0"/>
              </a:rPr>
              <a:t>, который также включает </a:t>
            </a:r>
            <a:r>
              <a:rPr lang="ru-RU" dirty="0" err="1">
                <a:latin typeface="Bookman Old Style" pitchFamily="18" charset="0"/>
              </a:rPr>
              <a:t>коронавирус</a:t>
            </a:r>
            <a:r>
              <a:rPr lang="ru-RU" dirty="0">
                <a:latin typeface="Bookman Old Style" pitchFamily="18" charset="0"/>
              </a:rPr>
              <a:t> SARS человека. Геномы проанализированных вирусных штаммов являются филогенетически наиболее близкими к </a:t>
            </a:r>
            <a:r>
              <a:rPr lang="ru-RU" dirty="0" err="1">
                <a:latin typeface="Bookman Old Style" pitchFamily="18" charset="0"/>
              </a:rPr>
              <a:t>коронавирусам</a:t>
            </a:r>
            <a:r>
              <a:rPr lang="ru-RU" dirty="0">
                <a:latin typeface="Bookman Old Style" pitchFamily="18" charset="0"/>
              </a:rPr>
              <a:t>, связанным с заболеванием подобным SARS у летучих мышей (</a:t>
            </a:r>
            <a:r>
              <a:rPr lang="ru-RU" dirty="0" err="1">
                <a:latin typeface="Bookman Old Style" pitchFamily="18" charset="0"/>
              </a:rPr>
              <a:t>Rhinolophus</a:t>
            </a:r>
            <a:r>
              <a:rPr lang="ru-RU" dirty="0">
                <a:latin typeface="Bookman Old Style" pitchFamily="18" charset="0"/>
              </a:rPr>
              <a:t> </a:t>
            </a:r>
            <a:r>
              <a:rPr lang="ru-RU" dirty="0" err="1">
                <a:latin typeface="Bookman Old Style" pitchFamily="18" charset="0"/>
              </a:rPr>
              <a:t>sinicus</a:t>
            </a:r>
            <a:r>
              <a:rPr lang="ru-RU" dirty="0">
                <a:latin typeface="Bookman Old Style" pitchFamily="18" charset="0"/>
              </a:rPr>
              <a:t>), впервые выделенных от них в Китае, в период с 2015 по 2017 год.</a:t>
            </a:r>
          </a:p>
          <a:p>
            <a:pPr algn="ctr"/>
            <a:r>
              <a:rPr lang="ru-RU" dirty="0" smtClean="0">
                <a:latin typeface="Bookman Old Style" pitchFamily="18" charset="0"/>
              </a:rPr>
              <a:t>Геном </a:t>
            </a:r>
            <a:r>
              <a:rPr lang="ru-RU" dirty="0">
                <a:latin typeface="Bookman Old Style" pitchFamily="18" charset="0"/>
              </a:rPr>
              <a:t>SARS-CoV-2 состоит из 5’-3' — не-транслируемых </a:t>
            </a:r>
            <a:r>
              <a:rPr lang="ru-RU" dirty="0" smtClean="0">
                <a:latin typeface="Bookman Old Style" pitchFamily="18" charset="0"/>
              </a:rPr>
              <a:t>областей. </a:t>
            </a:r>
            <a:r>
              <a:rPr lang="ru-RU" dirty="0">
                <a:latin typeface="Bookman Old Style" pitchFamily="18" charset="0"/>
              </a:rPr>
              <a:t>Рядом с 5’ концом примерно 2 трети генома вируса </a:t>
            </a:r>
            <a:r>
              <a:rPr lang="ru-RU" dirty="0" smtClean="0">
                <a:latin typeface="Bookman Old Style" pitchFamily="18" charset="0"/>
              </a:rPr>
              <a:t>занимает </a:t>
            </a:r>
            <a:r>
              <a:rPr lang="ru-RU" dirty="0">
                <a:latin typeface="Bookman Old Style" pitchFamily="18" charset="0"/>
              </a:rPr>
              <a:t>область 1a/b кодирующая, частично перекрываясь, большие </a:t>
            </a:r>
            <a:r>
              <a:rPr lang="ru-RU" dirty="0" err="1">
                <a:latin typeface="Bookman Old Style" pitchFamily="18" charset="0"/>
              </a:rPr>
              <a:t>репликазные</a:t>
            </a:r>
            <a:r>
              <a:rPr lang="ru-RU" dirty="0">
                <a:latin typeface="Bookman Old Style" pitchFamily="18" charset="0"/>
              </a:rPr>
              <a:t> </a:t>
            </a:r>
            <a:r>
              <a:rPr lang="ru-RU" dirty="0" err="1" smtClean="0">
                <a:latin typeface="Bookman Old Style" pitchFamily="18" charset="0"/>
              </a:rPr>
              <a:t>полипротеины</a:t>
            </a:r>
            <a:r>
              <a:rPr lang="ru-RU" dirty="0" smtClean="0">
                <a:latin typeface="Bookman Old Style" pitchFamily="18" charset="0"/>
              </a:rPr>
              <a:t> </a:t>
            </a:r>
            <a:r>
              <a:rPr lang="ru-RU" dirty="0">
                <a:latin typeface="Bookman Old Style" pitchFamily="18" charset="0"/>
              </a:rPr>
              <a:t>pp1a и pp1ab. Данные </a:t>
            </a:r>
            <a:r>
              <a:rPr lang="ru-RU" dirty="0" err="1">
                <a:latin typeface="Bookman Old Style" pitchFamily="18" charset="0"/>
              </a:rPr>
              <a:t>полипротеи¬ны</a:t>
            </a:r>
            <a:r>
              <a:rPr lang="ru-RU" dirty="0">
                <a:latin typeface="Bookman Old Style" pitchFamily="18" charset="0"/>
              </a:rPr>
              <a:t> </a:t>
            </a:r>
            <a:r>
              <a:rPr lang="ru-RU" dirty="0" err="1">
                <a:latin typeface="Bookman Old Style" pitchFamily="18" charset="0"/>
              </a:rPr>
              <a:t>протеолитически</a:t>
            </a:r>
            <a:r>
              <a:rPr lang="ru-RU" dirty="0">
                <a:latin typeface="Bookman Old Style" pitchFamily="18" charset="0"/>
              </a:rPr>
              <a:t> расщепляясь образуют 16 неструктурных белков (папаин, </a:t>
            </a:r>
            <a:r>
              <a:rPr lang="ru-RU" dirty="0" smtClean="0">
                <a:latin typeface="Bookman Old Style" pitchFamily="18" charset="0"/>
              </a:rPr>
              <a:t>химотрипсин </a:t>
            </a:r>
            <a:r>
              <a:rPr lang="ru-RU" dirty="0">
                <a:latin typeface="Bookman Old Style" pitchFamily="18" charset="0"/>
              </a:rPr>
              <a:t>— подобные протеазы, РНК полимеразу, </a:t>
            </a:r>
            <a:r>
              <a:rPr lang="ru-RU" dirty="0" err="1">
                <a:latin typeface="Bookman Old Style" pitchFamily="18" charset="0"/>
              </a:rPr>
              <a:t>геликазу</a:t>
            </a:r>
            <a:r>
              <a:rPr lang="ru-RU" dirty="0">
                <a:latin typeface="Bookman Old Style" pitchFamily="18" charset="0"/>
              </a:rPr>
              <a:t> и др.) необходимых для репликации вируса. Ближе к 3’ — концу находятся гены структурных белков, которые включают гены оболочки, мембраны, шипов (</a:t>
            </a:r>
            <a:r>
              <a:rPr lang="ru-RU" dirty="0" err="1">
                <a:latin typeface="Bookman Old Style" pitchFamily="18" charset="0"/>
              </a:rPr>
              <a:t>spike</a:t>
            </a:r>
            <a:r>
              <a:rPr lang="ru-RU" dirty="0">
                <a:latin typeface="Bookman Old Style" pitchFamily="18" charset="0"/>
              </a:rPr>
              <a:t>) и </a:t>
            </a:r>
            <a:r>
              <a:rPr lang="ru-RU" dirty="0" err="1">
                <a:latin typeface="Bookman Old Style" pitchFamily="18" charset="0"/>
              </a:rPr>
              <a:t>нуклео</a:t>
            </a:r>
            <a:r>
              <a:rPr lang="ru-RU" dirty="0">
                <a:latin typeface="Bookman Old Style" pitchFamily="18" charset="0"/>
              </a:rPr>
              <a:t>- протеина. 8 вспомогательных белков вируса SARS-CoV-2 кодируются в этих областях -За, 3b, 6, 7a, 7b, 8 и 9b, орс14 </a:t>
            </a:r>
            <a:r>
              <a:rPr lang="ru-RU" dirty="0" smtClean="0">
                <a:latin typeface="Bookman Old Style" pitchFamily="18" charset="0"/>
              </a:rPr>
              <a:t>генома.</a:t>
            </a:r>
            <a:endParaRPr lang="ru-RU" dirty="0">
              <a:latin typeface="Bookman Old Style" pitchFamily="18" charset="0"/>
            </a:endParaRPr>
          </a:p>
        </p:txBody>
      </p:sp>
    </p:spTree>
    <p:extLst>
      <p:ext uri="{BB962C8B-B14F-4D97-AF65-F5344CB8AC3E}">
        <p14:creationId xmlns:p14="http://schemas.microsoft.com/office/powerpoint/2010/main" val="4012250488"/>
      </p:ext>
    </p:extLst>
  </p:cSld>
  <p:clrMapOvr>
    <a:masterClrMapping/>
  </p:clrMapOvr>
</p:sld>
</file>

<file path=ppt/theme/theme1.xml><?xml version="1.0" encoding="utf-8"?>
<a:theme xmlns:a="http://schemas.openxmlformats.org/drawingml/2006/main" name="Горизонт">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1832</TotalTime>
  <Words>2352</Words>
  <Application>Microsoft Office PowerPoint</Application>
  <PresentationFormat>Произвольный</PresentationFormat>
  <Paragraphs>184</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Горизонт</vt:lpstr>
      <vt:lpstr>Коронавирусная инфекция.  Строение вириона SARS-CoV-2</vt:lpstr>
      <vt:lpstr>COVID-19</vt:lpstr>
      <vt:lpstr>Презентация PowerPoint</vt:lpstr>
      <vt:lpstr>Презентация PowerPoint</vt:lpstr>
      <vt:lpstr>Коронавирусы – схема строения вириона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Жизненный цикл коронавирусов</vt:lpstr>
      <vt:lpstr>Презентация PowerPoint</vt:lpstr>
      <vt:lpstr>Патогенез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Инфекция COVID-19 </vt:lpstr>
      <vt:lpstr>Стандартное определение случая, рекомендуемое ВОЗ Подозрительный случай на COVID-19 инфекцию: </vt:lpstr>
      <vt:lpstr>Презентация PowerPoint</vt:lpstr>
      <vt:lpstr>Клинические варианты течения коронавирусной инфекции  Острая респираторная инфекция</vt:lpstr>
      <vt:lpstr>Клинические варианты течения коронавирусной инфекции  Внебольничная пневмония</vt:lpstr>
      <vt:lpstr>Презентация PowerPoint</vt:lpstr>
      <vt:lpstr>Компьютерная томография лёгких</vt:lpstr>
      <vt:lpstr>Профилактика коронавирусной инфекции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dc:creator>
  <cp:lastModifiedBy>AMIN</cp:lastModifiedBy>
  <cp:revision>75</cp:revision>
  <dcterms:created xsi:type="dcterms:W3CDTF">2020-04-26T06:47:18Z</dcterms:created>
  <dcterms:modified xsi:type="dcterms:W3CDTF">2020-05-06T13:00:28Z</dcterms:modified>
</cp:coreProperties>
</file>