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76" r:id="rId3"/>
    <p:sldId id="257" r:id="rId4"/>
    <p:sldId id="261" r:id="rId5"/>
    <p:sldId id="262" r:id="rId6"/>
    <p:sldId id="263" r:id="rId7"/>
    <p:sldId id="269" r:id="rId8"/>
    <p:sldId id="270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7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602-AB7D-4D67-8209-3E14E17D91B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D3B-DCDD-4BC9-B35C-E14641390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A27F-0D14-405C-BE13-B2F4626A898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08E6-507F-4B86-9BF8-08D97098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A27F-0D14-405C-BE13-B2F4626A898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08E6-507F-4B86-9BF8-08D97098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A27F-0D14-405C-BE13-B2F4626A898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08E6-507F-4B86-9BF8-08D97098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602-AB7D-4D67-8209-3E14E17D91B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D3B-DCDD-4BC9-B35C-E14641390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A27F-0D14-405C-BE13-B2F4626A898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08E6-507F-4B86-9BF8-08D97098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A27F-0D14-405C-BE13-B2F4626A898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08E6-507F-4B86-9BF8-08D97098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A27F-0D14-405C-BE13-B2F4626A898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08E6-507F-4B86-9BF8-08D97098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A27F-0D14-405C-BE13-B2F4626A898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08E6-507F-4B86-9BF8-08D97098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602-AB7D-4D67-8209-3E14E17D91B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D3B-DCDD-4BC9-B35C-E14641390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6601602-AB7D-4D67-8209-3E14E17D91B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4574D3B-DCDD-4BC9-B35C-E14641390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FDA27F-0D14-405C-BE13-B2F4626A898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AD408E6-507F-4B86-9BF8-08D97098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28638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Организация этиологической диагностики COVID-19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286500"/>
            <a:ext cx="8401080" cy="457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covid-19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25320" y="0"/>
            <a:ext cx="11169320" cy="51571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72476" cy="15002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Рис.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887947" cy="4509120"/>
          </a:xfrm>
        </p:spPr>
      </p:pic>
      <p:pic>
        <p:nvPicPr>
          <p:cNvPr id="8" name="Рисунок 7" descr="Рис.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0846" cy="234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2476" cy="15002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Сбор, хранение и транспортировка диагностического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Транспортировка</a:t>
            </a:r>
            <a:r>
              <a:rPr lang="ru-RU" sz="1600" dirty="0" smtClean="0"/>
              <a:t> герметично закрытых контейнеров с образцами в лабораторию осуществляется в специальных </a:t>
            </a:r>
            <a:r>
              <a:rPr lang="ru-RU" sz="1600" b="1" dirty="0" smtClean="0"/>
              <a:t>контейнерах/биксах</a:t>
            </a:r>
            <a:r>
              <a:rPr lang="ru-RU" sz="1600" dirty="0" smtClean="0"/>
              <a:t>. Направления и другая документация на бумажных носителях передается в отдельном полиэтиленовом пакете. При необходимости пересылки образцов в лабораторию другого медицинского учреждения выполняются требования к пересылке инфекционных материалов II группы патогенности ( СП 1.2.036-95 «Порядок учета, хранения, передачи и транспортирования микроорганизмов I-IV групп патогенности»). Пробирки/контейнеры с образцами вместе с крышкой </a:t>
            </a:r>
            <a:r>
              <a:rPr lang="ru-RU" sz="1600" b="1" dirty="0" smtClean="0"/>
              <a:t>герметизируют</a:t>
            </a:r>
            <a:r>
              <a:rPr lang="ru-RU" sz="1600" dirty="0" smtClean="0"/>
              <a:t> различными </a:t>
            </a:r>
            <a:r>
              <a:rPr lang="ru-RU" sz="1600" b="1" dirty="0" smtClean="0"/>
              <a:t>пластификаторами</a:t>
            </a:r>
            <a:r>
              <a:rPr lang="ru-RU" sz="1600" dirty="0" smtClean="0"/>
              <a:t> (парафин, </a:t>
            </a:r>
            <a:r>
              <a:rPr lang="ru-RU" sz="1600" dirty="0" err="1" smtClean="0"/>
              <a:t>парафильм</a:t>
            </a:r>
            <a:r>
              <a:rPr lang="ru-RU" sz="1600" dirty="0" smtClean="0"/>
              <a:t> и др.); </a:t>
            </a:r>
            <a:r>
              <a:rPr lang="ru-RU" sz="1600" b="1" dirty="0" smtClean="0"/>
              <a:t>емкость маркируют.</a:t>
            </a:r>
            <a:r>
              <a:rPr lang="ru-RU" sz="1600" dirty="0" smtClean="0"/>
              <a:t> Образцы каждого пациента помещают в </a:t>
            </a:r>
            <a:r>
              <a:rPr lang="ru-RU" sz="1600" b="1" dirty="0" smtClean="0"/>
              <a:t>индивидуальный герметичный пакет </a:t>
            </a:r>
            <a:r>
              <a:rPr lang="ru-RU" sz="1600" dirty="0" smtClean="0"/>
              <a:t>с адсорбирующим материалом и дополнительно упаковывают в общий герметичный пакет. Два или более образца одного пациента могут быть упакованы в один пластиковый пакет. </a:t>
            </a:r>
            <a:r>
              <a:rPr lang="ru-RU" sz="1600" b="1" dirty="0" smtClean="0"/>
              <a:t>Запрещается упаковывать образцы клинического материала от разных людей в одну упаковку. </a:t>
            </a:r>
            <a:r>
              <a:rPr lang="ru-RU" sz="1600" dirty="0" smtClean="0"/>
              <a:t>Пакет с контейнерами помещают в герметично закрывающийся контейнер для транспортировки биологических материалов. Контейнер помещают в </a:t>
            </a:r>
            <a:r>
              <a:rPr lang="ru-RU" sz="1600" b="1" dirty="0" smtClean="0"/>
              <a:t>пенопластовый </a:t>
            </a:r>
            <a:r>
              <a:rPr lang="ru-RU" sz="1600" b="1" dirty="0" err="1" smtClean="0"/>
              <a:t>термоконтейнер</a:t>
            </a:r>
            <a:r>
              <a:rPr lang="ru-RU" sz="1600" dirty="0" smtClean="0"/>
              <a:t> с охлаждающими термоэлементами. Транспортный контейнер опечатывается и маркируется. В контейнер желательно поместить одноразовый индикатор, контролирующий соблюдение температуры от </a:t>
            </a:r>
            <a:r>
              <a:rPr lang="ru-RU" sz="1600" b="1" dirty="0" smtClean="0"/>
              <a:t>2° до 8 °С</a:t>
            </a:r>
            <a:r>
              <a:rPr lang="ru-RU" sz="1600" dirty="0" smtClean="0"/>
              <a:t> Сопроводительные документы помещаются в индивидуальную упаковку отдельно от биологического материала и прочно прикрепляются снаружи контейнера.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2476" cy="1500246"/>
          </a:xfrm>
        </p:spPr>
        <p:txBody>
          <a:bodyPr>
            <a:normAutofit/>
          </a:bodyPr>
          <a:lstStyle/>
          <a:p>
            <a:r>
              <a:rPr lang="ru-RU" sz="3700" dirty="0" smtClean="0"/>
              <a:t>Направление на исследование для этиологической диагностики COVID-19</a:t>
            </a:r>
            <a:endParaRPr lang="ru-RU" sz="3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 smtClean="0"/>
              <a:t>Направление на лабораторное исследование </a:t>
            </a:r>
            <a:r>
              <a:rPr lang="ru-RU" sz="1900" dirty="0" smtClean="0"/>
              <a:t>оформляется в электронном виде (через систему удаленной электронной регистрации, или в виде электронного заказа в программе МИС врачом-клиницистом), или на бумажном носителе. </a:t>
            </a:r>
          </a:p>
          <a:p>
            <a:pPr marL="0" indent="0" algn="ctr">
              <a:buNone/>
            </a:pPr>
            <a:r>
              <a:rPr lang="ru-RU" sz="2000" b="1" u="sng" dirty="0" smtClean="0"/>
              <a:t>Направление на лабораторное исследование должно содержать</a:t>
            </a:r>
            <a:r>
              <a:rPr lang="ru-RU" sz="2000" dirty="0" smtClean="0"/>
              <a:t>: </a:t>
            </a:r>
          </a:p>
          <a:p>
            <a:pPr marL="0" indent="0" algn="just"/>
            <a:r>
              <a:rPr lang="ru-RU" sz="2000" dirty="0" smtClean="0"/>
              <a:t> </a:t>
            </a:r>
            <a:r>
              <a:rPr lang="ru-RU" sz="1900" dirty="0" smtClean="0"/>
              <a:t>персональные данные пациента, обеспечивающие его однозначную идентификацию; </a:t>
            </a:r>
          </a:p>
          <a:p>
            <a:pPr marL="0" indent="0" algn="just"/>
            <a:r>
              <a:rPr lang="ru-RU" sz="1900" dirty="0" smtClean="0"/>
              <a:t> наименование направившего биоматериал отделения (организации);</a:t>
            </a:r>
          </a:p>
          <a:p>
            <a:pPr marL="0" indent="0" algn="just"/>
            <a:r>
              <a:rPr lang="ru-RU" sz="1900" dirty="0" smtClean="0"/>
              <a:t> диагноз заболевания: «пневмония» или «исследование на COVID-19»; </a:t>
            </a:r>
          </a:p>
          <a:p>
            <a:pPr marL="0" indent="0" algn="just"/>
            <a:r>
              <a:rPr lang="ru-RU" sz="1900" dirty="0" smtClean="0"/>
              <a:t> указание вида диагностического материала; </a:t>
            </a:r>
          </a:p>
          <a:p>
            <a:pPr marL="0" indent="0" algn="just"/>
            <a:r>
              <a:rPr lang="ru-RU" sz="1900" dirty="0" smtClean="0"/>
              <a:t> дату и время назначения лабораторного исследования; </a:t>
            </a:r>
          </a:p>
          <a:p>
            <a:pPr marL="0" indent="0" algn="just"/>
            <a:r>
              <a:rPr lang="ru-RU" sz="1900" dirty="0" smtClean="0"/>
              <a:t> дату и время взятия материала; </a:t>
            </a:r>
          </a:p>
          <a:p>
            <a:pPr marL="0" indent="0" algn="just"/>
            <a:r>
              <a:rPr lang="ru-RU" sz="1900" dirty="0" smtClean="0"/>
              <a:t> фамилию, имя, отчество (при наличии) и должности врача либо другого уполномоченного представителя, назначившего лабораторное исследование.</a:t>
            </a:r>
          </a:p>
          <a:p>
            <a:pPr marL="0" indent="0" algn="just"/>
            <a:r>
              <a:rPr lang="ru-RU" sz="1900" dirty="0" smtClean="0"/>
              <a:t> фамилию, имя, отчество (при наличии) медицинского работника, осуществившего взятие биоматериала.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2476" cy="1500246"/>
          </a:xfrm>
        </p:spPr>
        <p:txBody>
          <a:bodyPr>
            <a:normAutofit/>
          </a:bodyPr>
          <a:lstStyle/>
          <a:p>
            <a:r>
              <a:rPr lang="ru-RU" sz="3700" dirty="0" smtClean="0"/>
              <a:t>Направление на исследование для этиологической диагностики COVID-19</a:t>
            </a:r>
            <a:endParaRPr lang="ru-RU" sz="3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5429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При направлении диагностических материалов для исследования в лабораторию другой медицинской организации, помимо сведений, перечисленных выше, должно быть указано наименование медицинской организации, в которую направляется диагностический материал.</a:t>
            </a:r>
            <a:endParaRPr lang="ru-RU" sz="1900" dirty="0" smtClean="0"/>
          </a:p>
        </p:txBody>
      </p:sp>
      <p:pic>
        <p:nvPicPr>
          <p:cNvPr id="4" name="Рисунок 3" descr="b54eeeae91e820650299976925f80a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123348"/>
            <a:ext cx="3672408" cy="3734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dirty="0" smtClean="0"/>
              <a:t>Наборы реагентов и оборудование, используемые для этиологической диагностики COVID-19</a:t>
            </a:r>
            <a:endParaRPr lang="ru-RU" sz="29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4312"/>
          <a:ext cx="9144000" cy="53545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88224"/>
                <a:gridCol w="2555776"/>
              </a:tblGrid>
              <a:tr h="936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Наименование медицинского изделия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Наименование организации - производителя медицинского изделия или организации - изготовителя медицинского изделия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847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Набор реагентов для выявления РНК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коронавируса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2019-nCoV методом ПЦР с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гибридизационно-флуоресцентной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детекцией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"Вектор-ПЦРрв-2019-nCoV-RG" по ТУ 21.20.23-088-05664012-2020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ФБУН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ГНЦ ВБ "Вектор"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Роспотребнадзора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885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Набор реагентов для выявления РНК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коронавирусов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SARS/COVID-19 методом ПЦР с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гибридизационно-флуоресцентной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детекцией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Вектор-OneStepПЦР-CoV-RG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" по ТУ 21.20.23-089-05664012-2020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ФБУН ГНЦ ВБ "Вектор"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Роспотребнадзора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986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Набор для выявления РНК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коронавируса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SARS-CoV-2 в биологическом материале методом изотермической амплификации в режиме реального времени в вариантах исполнения по ТУ 21.20.23-001-39070608-2020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ООО "СМАРТЛАЙФКЕА"</a:t>
                      </a:r>
                    </a:p>
                  </a:txBody>
                  <a:tcPr marL="39370" marR="39370" marT="64770" marB="64770" anchor="ctr"/>
                </a:tc>
              </a:tr>
              <a:tr h="1114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Набор реагентов для выявления РНК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коронавирусов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, вызывающих тяжелую респираторную инфекцию: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MERS-Cov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Middle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East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respiratory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syndrome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coronavirus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) и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SARS-Cov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родственных вирусов (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Severe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acute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respiratory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syndrome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coronavirus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Severe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acute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respiratory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syndrome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coronavirus-2), в биологическом материале методом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полимеразной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цепной реакции (ПЦР) с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гибридизационно-флуоресцентной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детекцией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АмплиСенс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(R)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CoVs-Bat-FL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" по ТУ 9398-224-01897593-2013</a:t>
                      </a: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ФБУН ЦНИИ Эпидемиологии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Роспотребнадзора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dirty="0" smtClean="0"/>
              <a:t>Наборы реагентов и оборудование, используемые для этиологической диагностики COVID-19</a:t>
            </a:r>
            <a:endParaRPr lang="ru-RU" sz="29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56236"/>
          <a:ext cx="9144000" cy="542503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88224"/>
                <a:gridCol w="2555776"/>
              </a:tblGrid>
              <a:tr h="1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Наименование медицинского изделия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Наименование организации - производителя медицинского изделия или организации - изготовителя медицинского изделия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730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Набор реагентов для выявления РНК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коронавируса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SARS-CoV-2 методом ОТ-ПЦР в режиме реального времени (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РеалБест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РНК SARS-CoV-2) по ТУ 21.20.23-106-23548172-2020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АО "Вектор-Бест"</a:t>
                      </a:r>
                    </a:p>
                  </a:txBody>
                  <a:tcPr marL="39370" marR="39370" marT="64770" marB="64770" anchor="ctr"/>
                </a:tc>
              </a:tr>
              <a:tr h="84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Набор реагентов для выявления РНК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коронавируса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SARS-CoV-2 тяжелого острого респираторного синдрома (COVID-19) методом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полимеразной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цепной реакции "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АмплиТест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SARS-CoV-2"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ФГБУ "ЦСП" Минздрава России</a:t>
                      </a:r>
                    </a:p>
                  </a:txBody>
                  <a:tcPr marL="39370" marR="39370" marT="64770" marB="64770" anchor="ctr"/>
                </a:tc>
              </a:tr>
              <a:tr h="698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Набор реагентов для выявления РНК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коронавируса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SARS-CoV-2 методом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полимеразной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цепной реакции с обратной транскрипцией ПОЛИВИР SARS-CoV-2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ООО НПФ "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Литех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"</a:t>
                      </a:r>
                    </a:p>
                  </a:txBody>
                  <a:tcPr marL="39370" marR="39370" marT="64770" marB="64770" anchor="ctr"/>
                </a:tc>
              </a:tr>
              <a:tr h="8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Набор реагентов для выявления РНК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коронавирусов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SARS-CoV-2 и подобных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SARS-CoV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методом обратной транскрипции и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полимеразной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цепной реакции в режиме реального времени (SARS-CoV-2/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SARS-CoV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) по ТУ 21.20.23-116-46482062-2020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ООО "ДНК-Технология ТС"</a:t>
                      </a:r>
                    </a:p>
                  </a:txBody>
                  <a:tcPr marL="39370" marR="39370" marT="64770" marB="64770" anchor="ctr"/>
                </a:tc>
              </a:tr>
              <a:tr h="106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Набор реагентов для выявления РНК SARS-CoV-2 методом петлевой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изотермальной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амплификации "Изотерм SARS-CoV-2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РНК-скрин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" по ТУ 21.20.23-069-26329720-2020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АО "ГЕНЕРИУМ"</a:t>
                      </a:r>
                    </a:p>
                  </a:txBody>
                  <a:tcPr marL="39370" marR="39370" marT="64770" marB="6477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Обеспечение безопасности и качества этиологической диагностики COVID-19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8900" indent="0">
              <a:buNone/>
            </a:pPr>
            <a:r>
              <a:rPr lang="ru-RU" dirty="0" smtClean="0"/>
              <a:t>Взятие диагностического материала, его упаковка, маркировка и транспортировка осуществляется в соответствии с требованиями и правилами к работе с материалами, потенциально инфицированными возбудителями </a:t>
            </a:r>
            <a:r>
              <a:rPr lang="ru-RU" b="1" dirty="0" smtClean="0"/>
              <a:t>II группы патогенности</a:t>
            </a:r>
            <a:r>
              <a:rPr lang="ru-RU" dirty="0" smtClean="0"/>
              <a:t>, их хранении и транспортировки согласно МУ 1.3.2569-09 </a:t>
            </a:r>
            <a:r>
              <a:rPr lang="ru-RU" b="1" dirty="0" smtClean="0"/>
              <a:t>"Организация работы лабораторий, использующих методы амплификации нуклеиновых кислот при работе с материалом, содержащим микроорганизмы I - IV групп патогенности" </a:t>
            </a:r>
            <a:r>
              <a:rPr lang="ru-RU" dirty="0" smtClean="0"/>
              <a:t>и </a:t>
            </a:r>
            <a:r>
              <a:rPr lang="ru-RU" b="1" dirty="0" smtClean="0"/>
              <a:t>"Временными рекомендациями по лабораторной диагностике новой </a:t>
            </a:r>
            <a:r>
              <a:rPr lang="ru-RU" b="1" dirty="0" err="1" smtClean="0"/>
              <a:t>коронавирусной</a:t>
            </a:r>
            <a:r>
              <a:rPr lang="ru-RU" b="1" dirty="0" smtClean="0"/>
              <a:t> инфекции, вызванной 2019-nCov"</a:t>
            </a:r>
            <a:r>
              <a:rPr lang="ru-RU" dirty="0" smtClean="0"/>
              <a:t>, направленными в адрес органов исполнительной власти субъектов Российской Федерации в сфере охраны здоровья </a:t>
            </a:r>
            <a:r>
              <a:rPr lang="ru-RU" dirty="0" err="1" smtClean="0"/>
              <a:t>Роспотребнадзором</a:t>
            </a:r>
            <a:r>
              <a:rPr lang="ru-RU" dirty="0" smtClean="0"/>
              <a:t> письмом от 21.01.2020 N 02/706-2020-27.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Обеспечение безопасности и качества этиологической диагностики COVID-19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900" indent="0" algn="just">
              <a:buNone/>
            </a:pPr>
            <a:r>
              <a:rPr lang="ru-RU" sz="2800" dirty="0" smtClean="0"/>
              <a:t>Взятие диагностического материала, его маркировка и упаковка выполняется медицинским работником, прошедший инструктаж по санитарно-эпидемиологическим требованиям и правилам биологической безопасности при работе с пациентами, потенциально инфицированными микроорганизмами </a:t>
            </a:r>
            <a:r>
              <a:rPr lang="ru-RU" sz="2800" b="1" dirty="0" smtClean="0"/>
              <a:t>II группы патогенности</a:t>
            </a:r>
            <a:r>
              <a:rPr lang="ru-RU" sz="2800" dirty="0" smtClean="0"/>
              <a:t>. Биологический материал (мазки из носоглотки, ротоглотки, моча, фекалии) может быть отобран самостоятельно пациентом согласно инструкции. 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Обеспечение безопасности и качества этиологической диагностики COVID-19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8900" indent="0" algn="just">
              <a:buNone/>
            </a:pPr>
            <a:r>
              <a:rPr lang="ru-RU" sz="2800" dirty="0" smtClean="0"/>
              <a:t>Все образцы, полученные для лабораторного исследования, следует считать потенциально инфекционными, и при работе с ними должны соблюдаться требования СП 1.3.3118-13 "</a:t>
            </a:r>
            <a:r>
              <a:rPr lang="ru-RU" sz="2800" b="1" dirty="0" smtClean="0"/>
              <a:t>Безопасность работы с микроорганизмами I - II групп патогенности (опасности)</a:t>
            </a:r>
            <a:r>
              <a:rPr lang="ru-RU" sz="2800" dirty="0" smtClean="0"/>
              <a:t>". </a:t>
            </a:r>
          </a:p>
          <a:p>
            <a:pPr marL="88900" indent="0" algn="just">
              <a:buNone/>
            </a:pPr>
            <a:r>
              <a:rPr lang="ru-RU" sz="2800" dirty="0" smtClean="0"/>
              <a:t>Транспортировка образцов осуществляется с соблюдением требований СП 1.2.036-95 "</a:t>
            </a:r>
            <a:r>
              <a:rPr lang="ru-RU" sz="2800" b="1" dirty="0" smtClean="0"/>
              <a:t>Порядок учета, хранения, передачи и транспортирования микроорганизмов I - IV групп патогенности</a:t>
            </a:r>
            <a:r>
              <a:rPr lang="ru-RU" sz="2800" dirty="0" smtClean="0"/>
              <a:t>". На сопровождающем формуляре необходимо указать наименование подозреваемой ОРИ, предварительно уведомив лабораторию о том, какой образец транспортируется. 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Обеспечение безопасности и качества этиологической диагностики COVID-19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8900" indent="30163">
              <a:buNone/>
            </a:pPr>
            <a:r>
              <a:rPr lang="ru-RU" sz="2800" dirty="0" smtClean="0"/>
              <a:t>Лабораторная диагностика COVID-2019 в субъектах Российской Федерации может проводиться </a:t>
            </a:r>
            <a:r>
              <a:rPr lang="ru-RU" sz="2800" b="1" dirty="0" smtClean="0"/>
              <a:t>в лабораториях </a:t>
            </a:r>
            <a:r>
              <a:rPr lang="ru-RU" sz="2800" dirty="0" smtClean="0"/>
              <a:t>организаций, имеющих санитарно-эпидемиологическое заключение на работу с возбудителями </a:t>
            </a:r>
            <a:r>
              <a:rPr lang="ru-RU" sz="2800" b="1" dirty="0" smtClean="0"/>
              <a:t>III - IV группы патогенности</a:t>
            </a:r>
            <a:r>
              <a:rPr lang="ru-RU" sz="2800" dirty="0" smtClean="0"/>
              <a:t> с использованием методов диагностики, </a:t>
            </a:r>
            <a:r>
              <a:rPr lang="ru-RU" sz="2800" b="1" dirty="0" smtClean="0"/>
              <a:t>не предполагающих накопление возбудителя</a:t>
            </a:r>
            <a:r>
              <a:rPr lang="ru-RU" sz="2800" dirty="0" smtClean="0"/>
              <a:t>, соответствующие условия работы и обученный персонал.</a:t>
            </a:r>
          </a:p>
          <a:p>
            <a:pPr marL="88900" indent="0">
              <a:buNone/>
            </a:pPr>
            <a:r>
              <a:rPr lang="ru-RU" sz="2800" b="1" dirty="0" smtClean="0"/>
              <a:t>В случае получения положительного результата на COVID-19</a:t>
            </a:r>
            <a:r>
              <a:rPr lang="ru-RU" sz="2800" dirty="0" smtClean="0"/>
              <a:t> руководитель лаборатории медицинской организации обязан </a:t>
            </a:r>
            <a:r>
              <a:rPr lang="ru-RU" sz="2800" u="sng" dirty="0" smtClean="0"/>
              <a:t>немедленно проинформировать </a:t>
            </a:r>
            <a:r>
              <a:rPr lang="ru-RU" sz="2800" dirty="0" smtClean="0"/>
              <a:t>ближайший территориальный </a:t>
            </a:r>
            <a:r>
              <a:rPr lang="ru-RU" sz="2800" u="sng" dirty="0" smtClean="0"/>
              <a:t>орган </a:t>
            </a:r>
            <a:r>
              <a:rPr lang="ru-RU" sz="2800" u="sng" dirty="0" err="1" smtClean="0"/>
              <a:t>Роспотребнадзора</a:t>
            </a:r>
            <a:r>
              <a:rPr lang="ru-RU" sz="2800" dirty="0" smtClean="0"/>
              <a:t> и передать материал в </a:t>
            </a:r>
            <a:r>
              <a:rPr lang="ru-RU" sz="2800" u="sng" dirty="0" smtClean="0"/>
              <a:t>Центр гигиены и эпидемиологии </a:t>
            </a:r>
            <a:r>
              <a:rPr lang="ru-RU" sz="2800" dirty="0" smtClean="0"/>
              <a:t>в субъекте Российской Федерации.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Алгоритмы обследования пациентов при этиологической диагностике COVID-19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14287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endParaRPr lang="ru-RU" sz="1400" b="1" i="0" u="none" strike="noStrike" dirty="0" smtClean="0"/>
          </a:p>
          <a:p>
            <a:pPr marL="0" indent="0" algn="just">
              <a:buNone/>
            </a:pPr>
            <a:endParaRPr lang="ru-RU" sz="1400" b="1" dirty="0" smtClean="0"/>
          </a:p>
          <a:p>
            <a:pPr marL="0" indent="0" algn="just">
              <a:buNone/>
            </a:pPr>
            <a:endParaRPr lang="ru-RU" sz="1400" b="1" i="0" u="none" strike="noStrike" dirty="0" smtClean="0"/>
          </a:p>
          <a:p>
            <a:pPr marL="0" indent="0" algn="just">
              <a:buNone/>
            </a:pPr>
            <a:endParaRPr lang="ru-RU" sz="1400" b="1" dirty="0" smtClean="0"/>
          </a:p>
          <a:p>
            <a:pPr marL="0" indent="0" algn="just">
              <a:buNone/>
            </a:pPr>
            <a:endParaRPr lang="ru-RU" sz="1400" b="1" i="0" u="none" strike="noStrike" dirty="0" smtClean="0"/>
          </a:p>
          <a:p>
            <a:pPr marL="0" indent="0" algn="just">
              <a:buNone/>
            </a:pPr>
            <a:r>
              <a:rPr lang="ru-RU" sz="1600" b="1" i="0" u="sng" strike="noStrike" dirty="0" smtClean="0"/>
              <a:t>В амбулаторных условиях для обследования пациентов применяются следующие алгоритмы</a:t>
            </a:r>
            <a:r>
              <a:rPr lang="en-US" sz="1600" b="1" u="sng" dirty="0"/>
              <a:t>:</a:t>
            </a:r>
            <a:r>
              <a:rPr lang="ru-RU" sz="1600" b="1" i="0" u="sng" strike="noStrike" dirty="0" smtClean="0"/>
              <a:t> </a:t>
            </a:r>
          </a:p>
          <a:p>
            <a:pPr algn="just">
              <a:buFont typeface="+mj-lt"/>
              <a:buAutoNum type="arabicPeriod"/>
            </a:pPr>
            <a:r>
              <a:rPr lang="ru-RU" sz="1400" b="1" i="0" u="none" strike="noStrike" dirty="0" smtClean="0"/>
              <a:t>Взятие мазка из носа и ротоглотки в 1-й, 3-й и 11-й дни после обращения</a:t>
            </a:r>
          </a:p>
          <a:p>
            <a:pPr algn="just">
              <a:buFont typeface="+mj-lt"/>
              <a:buAutoNum type="arabicPeriod"/>
            </a:pPr>
            <a:r>
              <a:rPr lang="ru-RU" sz="1400" b="1" i="0" u="none" strike="noStrike" dirty="0" smtClean="0"/>
              <a:t>Для пациентов взятие и исследование мазков из носа и ротоглотки в день обращения проводится по решению врача.</a:t>
            </a:r>
          </a:p>
          <a:p>
            <a:pPr algn="just">
              <a:buFont typeface="+mj-lt"/>
              <a:buAutoNum type="arabicPeriod"/>
            </a:pPr>
            <a:r>
              <a:rPr lang="ru-RU" sz="1400" b="1" i="0" u="none" strike="noStrike" dirty="0" smtClean="0"/>
              <a:t>При помещении пациента в стационар обязательно исследование трех образцов биологических материалов, собранных в течение первых трех дней после появления симптомов заболевания.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3212976"/>
          <a:ext cx="7500990" cy="3870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50495"/>
                <a:gridCol w="3750495"/>
              </a:tblGrid>
              <a:tr h="5468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/>
                        <a:t>Лабораторное обследование на COVID-19 в обязательном порядке проводится следующим категориям лиц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u="sng" dirty="0" smtClean="0"/>
                        <a:t>1</a:t>
                      </a:r>
                      <a:r>
                        <a:rPr lang="en-US" sz="1400" b="1" u="sng" dirty="0" smtClean="0"/>
                        <a:t>.</a:t>
                      </a:r>
                      <a:r>
                        <a:rPr lang="en-US" sz="1400" b="1" u="sng" baseline="0" dirty="0" smtClean="0"/>
                        <a:t> </a:t>
                      </a:r>
                      <a:r>
                        <a:rPr lang="ru-RU" sz="1400" b="1" u="sng" dirty="0" smtClean="0"/>
                        <a:t>Вернувшиеся на территорию Российской Федерацию с признакамиреспираторных заболеваний.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 smtClean="0"/>
                        <a:t>5. </a:t>
                      </a:r>
                      <a:r>
                        <a:rPr lang="ru-RU" sz="1400" b="1" u="sng" dirty="0" smtClean="0"/>
                        <a:t>Медицинские работники, имеющие риски инфицирования COVID-2019 на рабочих местах – 1 раз 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/>
                        <a:t>неделю, а при появлении симптомов, неисключающих COVID-2019 – немедленно.</a:t>
                      </a:r>
                      <a:endParaRPr lang="en-US" sz="1400" b="1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 smtClean="0"/>
                        <a:t>6. </a:t>
                      </a:r>
                      <a:r>
                        <a:rPr lang="ru-RU" sz="1400" b="1" u="sng" dirty="0" smtClean="0"/>
                        <a:t>Находящиеся в учреждениях постоянного пребывания независимо оторганизационно-правовой формы (специальные учебно-воспитательныеучреждения закрытого типа, кадетские корпуса, дома-интернаты, учрежденияФСИН России) и персонал таких организаций –при появлении симптомовреспираторного заболевания.</a:t>
                      </a:r>
                    </a:p>
                    <a:p>
                      <a:endParaRPr lang="ru-RU" sz="1400" b="1" u="sng" dirty="0"/>
                    </a:p>
                  </a:txBody>
                  <a:tcPr/>
                </a:tc>
              </a:tr>
              <a:tr h="690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u="sng" dirty="0" smtClean="0"/>
                        <a:t>2. </a:t>
                      </a:r>
                      <a:r>
                        <a:rPr lang="ru-RU" sz="1400" b="1" u="sng" dirty="0" smtClean="0"/>
                        <a:t>Контактировавшие с больным COVID-2019.</a:t>
                      </a:r>
                    </a:p>
                    <a:p>
                      <a:endParaRPr lang="ru-RU" sz="1400" b="1" u="sng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0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 smtClean="0"/>
                        <a:t>3. </a:t>
                      </a:r>
                      <a:r>
                        <a:rPr lang="ru-RU" sz="1400" b="1" u="sng" dirty="0" smtClean="0"/>
                        <a:t>С диагнозом «внебольничная пневмония».</a:t>
                      </a:r>
                    </a:p>
                    <a:p>
                      <a:endParaRPr lang="ru-RU" sz="1400" b="1" u="sng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 smtClean="0"/>
                        <a:t>4. </a:t>
                      </a:r>
                      <a:r>
                        <a:rPr lang="ru-RU" sz="1400" b="1" u="sng" dirty="0" smtClean="0"/>
                        <a:t>Старше 65 лет, обратившиеся за медицинской помощью с симптомамиреспираторного заболевания.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sng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zv7mWCr-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2476" cy="15002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Сбор, хранение и транспортировка диагностического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/>
              <a:t>Основным видом биоматериала для лабораторного исследования является </a:t>
            </a:r>
            <a:r>
              <a:rPr lang="ru-RU" sz="2200" b="1" dirty="0"/>
              <a:t>материал, полученный при заборе мазка из носоглотки и/или ротоглотки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В </a:t>
            </a:r>
            <a:r>
              <a:rPr lang="ru-RU" sz="2200" dirty="0"/>
              <a:t>качестве дополнительного материала для исследования могут </a:t>
            </a:r>
            <a:r>
              <a:rPr lang="ru-RU" sz="2200" dirty="0" smtClean="0"/>
              <a:t>использоваться:</a:t>
            </a:r>
          </a:p>
          <a:p>
            <a:pPr marL="0" indent="0" algn="just"/>
            <a:r>
              <a:rPr lang="ru-RU" sz="2200" dirty="0" smtClean="0"/>
              <a:t> </a:t>
            </a:r>
            <a:r>
              <a:rPr lang="ru-RU" sz="2200" b="1" dirty="0"/>
              <a:t>мокрота (при </a:t>
            </a:r>
            <a:r>
              <a:rPr lang="ru-RU" sz="2200" b="1" dirty="0" smtClean="0"/>
              <a:t>наличии)</a:t>
            </a:r>
          </a:p>
          <a:p>
            <a:pPr marL="0" indent="0" algn="just"/>
            <a:r>
              <a:rPr lang="ru-RU" sz="2200" b="1" dirty="0" smtClean="0"/>
              <a:t> промывные </a:t>
            </a:r>
            <a:r>
              <a:rPr lang="ru-RU" sz="2200" b="1" dirty="0"/>
              <a:t>воды бронхов, полученные при </a:t>
            </a:r>
            <a:r>
              <a:rPr lang="ru-RU" sz="2200" b="1" dirty="0" err="1" smtClean="0"/>
              <a:t>фибробронхоскопии</a:t>
            </a:r>
            <a:r>
              <a:rPr lang="ru-RU" sz="2200" b="1" dirty="0" smtClean="0"/>
              <a:t> </a:t>
            </a:r>
            <a:r>
              <a:rPr lang="ru-RU" sz="2200" b="1" dirty="0"/>
              <a:t>(бронхоальвеолярный лаваж</a:t>
            </a:r>
            <a:r>
              <a:rPr lang="ru-RU" sz="2200" b="1" dirty="0" smtClean="0"/>
              <a:t>)</a:t>
            </a:r>
          </a:p>
          <a:p>
            <a:pPr marL="0" indent="0" algn="just"/>
            <a:r>
              <a:rPr lang="ru-RU" sz="2200" b="1" dirty="0" smtClean="0"/>
              <a:t> (</a:t>
            </a:r>
            <a:r>
              <a:rPr lang="ru-RU" sz="2200" b="1" dirty="0"/>
              <a:t>эндо)трахеальный, назофарингеальный </a:t>
            </a:r>
            <a:r>
              <a:rPr lang="ru-RU" sz="2200" b="1" dirty="0" smtClean="0"/>
              <a:t>аспират</a:t>
            </a:r>
          </a:p>
          <a:p>
            <a:pPr marL="0" indent="0" algn="just"/>
            <a:r>
              <a:rPr lang="ru-RU" sz="2200" b="1" dirty="0"/>
              <a:t> </a:t>
            </a:r>
            <a:r>
              <a:rPr lang="ru-RU" sz="2200" b="1" dirty="0" smtClean="0"/>
              <a:t>биопсийный </a:t>
            </a:r>
            <a:r>
              <a:rPr lang="ru-RU" sz="2200" b="1" dirty="0"/>
              <a:t>или аутопсийный материал </a:t>
            </a:r>
            <a:r>
              <a:rPr lang="ru-RU" sz="2200" b="1" dirty="0" smtClean="0"/>
              <a:t>легких</a:t>
            </a:r>
          </a:p>
          <a:p>
            <a:pPr marL="0" indent="0" algn="just"/>
            <a:r>
              <a:rPr lang="ru-RU" sz="2200" b="1" dirty="0"/>
              <a:t> </a:t>
            </a:r>
            <a:r>
              <a:rPr lang="ru-RU" sz="2200" b="1" dirty="0" smtClean="0"/>
              <a:t>цельная кровь</a:t>
            </a:r>
          </a:p>
          <a:p>
            <a:pPr marL="0" indent="0" algn="just"/>
            <a:r>
              <a:rPr lang="ru-RU" sz="2200" b="1" dirty="0" smtClean="0"/>
              <a:t> сыворотка</a:t>
            </a:r>
          </a:p>
          <a:p>
            <a:pPr marL="0" indent="0" algn="just"/>
            <a:r>
              <a:rPr lang="ru-RU" sz="2200" b="1" dirty="0" smtClean="0"/>
              <a:t> моча</a:t>
            </a:r>
          </a:p>
          <a:p>
            <a:pPr marL="0" indent="0" algn="just"/>
            <a:r>
              <a:rPr lang="ru-RU" sz="2200" b="1" dirty="0" smtClean="0"/>
              <a:t> </a:t>
            </a:r>
            <a:r>
              <a:rPr lang="ru-RU" sz="2200" b="1" dirty="0"/>
              <a:t>фекалии</a:t>
            </a:r>
            <a:r>
              <a:rPr lang="ru-RU" sz="22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2476" cy="15002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Сбор, хранение и транспортировка диагностического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700" dirty="0" smtClean="0"/>
              <a:t> </a:t>
            </a:r>
            <a:r>
              <a:rPr lang="ru-RU" sz="2700" b="1" u="sng" dirty="0" smtClean="0"/>
              <a:t>Мазок из носоглотки или ротоглотки </a:t>
            </a:r>
            <a:r>
              <a:rPr lang="ru-RU" sz="2700" dirty="0" smtClean="0"/>
              <a:t>(зева) берется стерильным тампоном, который, после взятия материала помещается в стерильную пластиковую пробирку с транспортной средой (с учетом </a:t>
            </a:r>
            <a:r>
              <a:rPr lang="ru-RU" sz="2700" dirty="0" err="1" smtClean="0"/>
              <a:t>рекомендоваций</a:t>
            </a:r>
            <a:r>
              <a:rPr lang="ru-RU" sz="2700" dirty="0" smtClean="0"/>
              <a:t> производителя применяемых тест-систем/наборов реагентов). </a:t>
            </a:r>
            <a:r>
              <a:rPr lang="ru-RU" sz="2700" b="1" dirty="0" smtClean="0"/>
              <a:t>Для повышения концентрации вируса носоглоточные и </a:t>
            </a:r>
            <a:r>
              <a:rPr lang="ru-RU" sz="2700" b="1" dirty="0" err="1" smtClean="0"/>
              <a:t>орофарингеальные</a:t>
            </a:r>
            <a:r>
              <a:rPr lang="ru-RU" sz="2700" b="1" dirty="0" smtClean="0"/>
              <a:t> мазки должны быть помещены в одну пробирку</a:t>
            </a:r>
            <a:r>
              <a:rPr lang="ru-RU" sz="2700" dirty="0" smtClean="0"/>
              <a:t>. Температура при транспортировке должна быть </a:t>
            </a:r>
            <a:r>
              <a:rPr lang="ru-RU" sz="2700" b="1" u="sng" dirty="0" smtClean="0"/>
              <a:t>+2°-+8° C</a:t>
            </a:r>
            <a:r>
              <a:rPr lang="ru-RU" sz="2700" dirty="0" smtClean="0"/>
              <a:t>. Время хранения образцов до исследования не должна превышать </a:t>
            </a:r>
            <a:r>
              <a:rPr lang="ru-RU" sz="2700" b="1" u="sng" dirty="0" smtClean="0"/>
              <a:t>5 дней </a:t>
            </a:r>
            <a:r>
              <a:rPr lang="ru-RU" sz="2700" dirty="0" smtClean="0"/>
              <a:t>при </a:t>
            </a:r>
            <a:r>
              <a:rPr lang="ru-RU" sz="2700" b="1" u="sng" dirty="0" smtClean="0"/>
              <a:t>+2°-+8° C.</a:t>
            </a:r>
            <a:r>
              <a:rPr lang="ru-RU" sz="2700" dirty="0" smtClean="0"/>
              <a:t>, может быть больше при </a:t>
            </a:r>
            <a:r>
              <a:rPr lang="ru-RU" sz="2700" b="1" u="sng" dirty="0" smtClean="0"/>
              <a:t>−20° С</a:t>
            </a:r>
            <a:r>
              <a:rPr lang="ru-RU" sz="2700" dirty="0" smtClean="0"/>
              <a:t> или </a:t>
            </a:r>
            <a:r>
              <a:rPr lang="ru-RU" sz="2700" b="1" u="sng" dirty="0" smtClean="0"/>
              <a:t>−70° С</a:t>
            </a:r>
            <a:r>
              <a:rPr lang="ru-RU" sz="2700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2476" cy="15002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Сбор, хранение и транспортировка диагностического материала</a:t>
            </a:r>
            <a:endParaRPr lang="ru-RU" dirty="0"/>
          </a:p>
        </p:txBody>
      </p:sp>
      <p:pic>
        <p:nvPicPr>
          <p:cNvPr id="11" name="Содержимое 10" descr="3eade67ecc7bd956161eb8f2c83f0d6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2554" y="3573016"/>
            <a:ext cx="4379979" cy="3284984"/>
          </a:xfrm>
        </p:spPr>
      </p:pic>
      <p:pic>
        <p:nvPicPr>
          <p:cNvPr id="12" name="Рисунок 11" descr="Рис.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4392488" cy="2032097"/>
          </a:xfrm>
          <a:prstGeom prst="rect">
            <a:avLst/>
          </a:prstGeom>
        </p:spPr>
      </p:pic>
      <p:pic>
        <p:nvPicPr>
          <p:cNvPr id="13" name="Рисунок 12" descr="Рис.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0190" y="2410381"/>
            <a:ext cx="3323810" cy="444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2476" cy="15002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Сбор, хранение и транспортировка диагностического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r>
              <a:rPr lang="ru-RU" sz="2500" b="1" u="sng" dirty="0" smtClean="0"/>
              <a:t>Мокрота</a:t>
            </a:r>
            <a:r>
              <a:rPr lang="ru-RU" sz="2500" dirty="0" smtClean="0"/>
              <a:t> собирается в одноразовый стерильный пластиковый контейнер объемом – 30-50 мл, герметично закрывающийся завинчивающейся пробкой. Диаметр горлышка контейнера должен быть не менее 30 мм. </a:t>
            </a:r>
            <a:r>
              <a:rPr lang="ru-RU" sz="2500" b="1" dirty="0" smtClean="0"/>
              <a:t>Убедитесь, что собранный материал представляет собой мокроту </a:t>
            </a:r>
            <a:r>
              <a:rPr lang="ru-RU" sz="2500" dirty="0" smtClean="0"/>
              <a:t>(отделяемое нижних дыхательных путей). Транспортировка образцов может проводиться при температуре </a:t>
            </a:r>
            <a:r>
              <a:rPr lang="ru-RU" sz="2500" b="1" u="sng" dirty="0" smtClean="0"/>
              <a:t>+2°-+8° C</a:t>
            </a:r>
            <a:r>
              <a:rPr lang="ru-RU" sz="2500" dirty="0" smtClean="0"/>
              <a:t>. Время хранения образцов до исследования не должна превышать </a:t>
            </a:r>
            <a:r>
              <a:rPr lang="ru-RU" sz="2500" b="1" u="sng" dirty="0" smtClean="0"/>
              <a:t>48 часов </a:t>
            </a:r>
            <a:r>
              <a:rPr lang="ru-RU" sz="2500" dirty="0" smtClean="0"/>
              <a:t>при </a:t>
            </a:r>
            <a:r>
              <a:rPr lang="ru-RU" sz="2500" b="1" u="sng" dirty="0" smtClean="0"/>
              <a:t>+2°-+8° C</a:t>
            </a:r>
            <a:r>
              <a:rPr lang="ru-RU" sz="2500" dirty="0" smtClean="0"/>
              <a:t>. при хранении в транспортной среде, содержащей противогрибковые и антибактериальные препараты, более — при </a:t>
            </a:r>
            <a:r>
              <a:rPr lang="ru-RU" sz="2500" b="1" u="sng" dirty="0" smtClean="0"/>
              <a:t>−20° С </a:t>
            </a:r>
            <a:r>
              <a:rPr lang="ru-RU" sz="2500" dirty="0" smtClean="0"/>
              <a:t>или </a:t>
            </a:r>
            <a:r>
              <a:rPr lang="ru-RU" sz="2500" b="1" u="sng" dirty="0" smtClean="0"/>
              <a:t>−70° С</a:t>
            </a:r>
            <a:r>
              <a:rPr lang="ru-RU" sz="2500" dirty="0" smtClean="0"/>
              <a:t>. </a:t>
            </a:r>
            <a:endParaRPr lang="ru-RU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2476" cy="15002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Сбор, хранение и транспортировка диагностического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r>
              <a:rPr lang="ru-RU" sz="2500" b="1" u="sng" dirty="0" err="1" smtClean="0"/>
              <a:t>Эндотрахеальный</a:t>
            </a:r>
            <a:r>
              <a:rPr lang="ru-RU" sz="2500" b="1" u="sng" dirty="0" smtClean="0"/>
              <a:t> аспират</a:t>
            </a:r>
            <a:r>
              <a:rPr lang="ru-RU" sz="2500" dirty="0" smtClean="0"/>
              <a:t>, </a:t>
            </a:r>
            <a:r>
              <a:rPr lang="ru-RU" sz="2500" b="1" u="sng" dirty="0" smtClean="0"/>
              <a:t>аспират носоглотки </a:t>
            </a:r>
            <a:r>
              <a:rPr lang="ru-RU" sz="2500" dirty="0" smtClean="0"/>
              <a:t>или </a:t>
            </a:r>
            <a:r>
              <a:rPr lang="ru-RU" sz="2500" b="1" u="sng" dirty="0" smtClean="0"/>
              <a:t>смыв из носа </a:t>
            </a:r>
            <a:r>
              <a:rPr lang="ru-RU" sz="2500" dirty="0" smtClean="0"/>
              <a:t>собирается в стерильный одноразовый контейнер. Транспортировка образцов может проводиться при температуре </a:t>
            </a:r>
            <a:r>
              <a:rPr lang="ru-RU" sz="2500" b="1" u="sng" dirty="0" smtClean="0"/>
              <a:t>+2°-+8° C</a:t>
            </a:r>
            <a:r>
              <a:rPr lang="ru-RU" sz="2500" dirty="0" smtClean="0"/>
              <a:t>. Время хранения образцов до исследования не должна превышать </a:t>
            </a:r>
            <a:r>
              <a:rPr lang="ru-RU" sz="2500" b="1" u="sng" dirty="0" smtClean="0"/>
              <a:t>48 часов </a:t>
            </a:r>
            <a:r>
              <a:rPr lang="ru-RU" sz="2500" dirty="0" smtClean="0"/>
              <a:t>дней </a:t>
            </a:r>
            <a:r>
              <a:rPr lang="ru-RU" sz="2500" b="1" u="sng" dirty="0" smtClean="0"/>
              <a:t>+2°-+8 C</a:t>
            </a:r>
            <a:r>
              <a:rPr lang="ru-RU" sz="2500" dirty="0" smtClean="0"/>
              <a:t>, более - при </a:t>
            </a:r>
            <a:r>
              <a:rPr lang="ru-RU" sz="2500" b="1" u="sng" dirty="0" smtClean="0"/>
              <a:t>−20° С </a:t>
            </a:r>
            <a:r>
              <a:rPr lang="ru-RU" sz="2500" dirty="0" smtClean="0"/>
              <a:t>или </a:t>
            </a:r>
            <a:r>
              <a:rPr lang="ru-RU" sz="2500" b="1" u="sng" dirty="0" smtClean="0"/>
              <a:t>−70° С</a:t>
            </a:r>
            <a:r>
              <a:rPr lang="ru-RU" sz="2500" dirty="0" smtClean="0"/>
              <a:t>. </a:t>
            </a:r>
          </a:p>
          <a:p>
            <a:r>
              <a:rPr lang="ru-RU" sz="2500" b="1" u="sng" dirty="0" smtClean="0"/>
              <a:t>Бронхоальвеолярный </a:t>
            </a:r>
            <a:r>
              <a:rPr lang="ru-RU" sz="2500" b="1" u="sng" dirty="0" err="1" smtClean="0"/>
              <a:t>лаваж</a:t>
            </a:r>
            <a:r>
              <a:rPr lang="ru-RU" sz="2500" b="1" u="sng" dirty="0" smtClean="0"/>
              <a:t> </a:t>
            </a:r>
            <a:r>
              <a:rPr lang="ru-RU" sz="2500" dirty="0" smtClean="0"/>
              <a:t>собирается в стерильный одноразовый контейнер. Транспортировка образцов может проводиться при температуре </a:t>
            </a:r>
            <a:r>
              <a:rPr lang="ru-RU" sz="2500" b="1" u="sng" dirty="0" smtClean="0"/>
              <a:t>+2°-+8° C</a:t>
            </a:r>
            <a:r>
              <a:rPr lang="ru-RU" sz="2500" dirty="0" smtClean="0"/>
              <a:t>. Время хранения образцов до исследования не должна превышать </a:t>
            </a:r>
            <a:r>
              <a:rPr lang="ru-RU" sz="2500" b="1" u="sng" dirty="0" smtClean="0"/>
              <a:t>48 часов </a:t>
            </a:r>
            <a:r>
              <a:rPr lang="ru-RU" sz="2500" dirty="0" smtClean="0"/>
              <a:t>при </a:t>
            </a:r>
            <a:r>
              <a:rPr lang="ru-RU" sz="2500" b="1" u="sng" dirty="0" smtClean="0"/>
              <a:t>2°-+8° C</a:t>
            </a:r>
            <a:r>
              <a:rPr lang="ru-RU" sz="2500" dirty="0" smtClean="0"/>
              <a:t>, более - при </a:t>
            </a:r>
            <a:r>
              <a:rPr lang="ru-RU" sz="2500" b="1" u="sng" dirty="0" smtClean="0"/>
              <a:t>−20° С </a:t>
            </a:r>
            <a:r>
              <a:rPr lang="ru-RU" sz="2500" dirty="0" smtClean="0"/>
              <a:t>или</a:t>
            </a:r>
            <a:r>
              <a:rPr lang="ru-RU" sz="2500" b="1" u="sng" dirty="0" smtClean="0"/>
              <a:t> −70° С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2476" cy="15002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Сбор, хранение и транспортировка диагностического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Ткани биопсии </a:t>
            </a:r>
            <a:r>
              <a:rPr lang="ru-RU" sz="2800" dirty="0" smtClean="0"/>
              <a:t>или </a:t>
            </a:r>
            <a:r>
              <a:rPr lang="ru-RU" sz="2800" b="1" u="sng" dirty="0" smtClean="0"/>
              <a:t>аутопсии</a:t>
            </a:r>
            <a:r>
              <a:rPr lang="ru-RU" sz="2800" dirty="0" smtClean="0"/>
              <a:t>, включая легкие, помещаются в одноразовые контейнеры с физиологическим раствором, содержащим противогрибковые и антибактериальные препараты. собирается в стерильный одноразовый контейнер). Транспортировка образцов может проводиться при температуре </a:t>
            </a:r>
            <a:r>
              <a:rPr lang="ru-RU" sz="2800" b="1" u="sng" dirty="0" smtClean="0"/>
              <a:t>+2°-+8° C</a:t>
            </a:r>
            <a:r>
              <a:rPr lang="ru-RU" sz="2800" dirty="0" smtClean="0"/>
              <a:t>. Время хранения образцов до исследования не должна превышать 24 часов при </a:t>
            </a:r>
            <a:r>
              <a:rPr lang="ru-RU" sz="2800" b="1" u="sng" dirty="0" smtClean="0"/>
              <a:t>+2°-+8° C</a:t>
            </a:r>
            <a:r>
              <a:rPr lang="ru-RU" sz="2800" dirty="0" smtClean="0"/>
              <a:t>, более - при </a:t>
            </a:r>
            <a:r>
              <a:rPr lang="ru-RU" sz="2800" b="1" u="sng" dirty="0" smtClean="0"/>
              <a:t>−20° С </a:t>
            </a:r>
            <a:r>
              <a:rPr lang="ru-RU" sz="2800" dirty="0" smtClean="0"/>
              <a:t>или</a:t>
            </a:r>
            <a:r>
              <a:rPr lang="ru-RU" sz="2800" b="1" u="sng" dirty="0" smtClean="0"/>
              <a:t> −70° С</a:t>
            </a:r>
            <a:r>
              <a:rPr lang="ru-RU" sz="2800" dirty="0" smtClean="0"/>
              <a:t>.</a:t>
            </a:r>
            <a:endParaRPr lang="ru-RU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72476" cy="12699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при заборе клинического материала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1. Образцы должны быть собраны в течение 3-х суток после появления клинических признаков заболевания.</a:t>
            </a:r>
          </a:p>
          <a:p>
            <a:pPr marL="0" indent="0">
              <a:buNone/>
            </a:pPr>
            <a:r>
              <a:rPr lang="ru-RU" sz="1300" dirty="0" smtClean="0"/>
              <a:t>Важно правильно выбрать время забора клинического материала. Предположительно наиболее высокое содержание вируса в дыхательных путях человека может быть в течение первых 4-х дней после появления признаков заболевания.</a:t>
            </a:r>
          </a:p>
          <a:p>
            <a:pPr marL="0" indent="0">
              <a:buNone/>
            </a:pPr>
            <a:r>
              <a:rPr lang="ru-RU" sz="1400" b="1" dirty="0" smtClean="0"/>
              <a:t>2. Забор клинического материала проводят в специальных СИЗ.</a:t>
            </a:r>
          </a:p>
          <a:p>
            <a:pPr marL="0" indent="0">
              <a:buNone/>
            </a:pPr>
            <a:r>
              <a:rPr lang="ru-RU" sz="1300" dirty="0" smtClean="0"/>
              <a:t>Все образцы, собранные для лабораторных исследований, являются потенциально инфекционными. Поэтому медицинский персонал при сборе и транспортировании клинического материала должен соблюдать требования биологической безопасности и использовать средства индивидуальной защиты — шапочку, респиратор, очки, противочумной халат или противочумной костюм.</a:t>
            </a:r>
          </a:p>
          <a:p>
            <a:pPr marL="0" indent="0">
              <a:buNone/>
            </a:pPr>
            <a:r>
              <a:rPr lang="ru-RU" sz="1400" b="1" dirty="0" smtClean="0"/>
              <a:t>3. При выполнении аэрозольных процедур использовать СИЗ.</a:t>
            </a:r>
          </a:p>
          <a:p>
            <a:pPr marL="0" indent="0">
              <a:buNone/>
            </a:pPr>
            <a:r>
              <a:rPr lang="ru-RU" sz="1300" dirty="0" smtClean="0"/>
              <a:t>При выполнении аэрозольных процедур (аспирация или открытое отсасывание образцов дыхательных путей, интубация, сердечно-легочная реанимация, бронхоскопия) необходимо применять:</a:t>
            </a:r>
          </a:p>
          <a:p>
            <a:pPr marL="0" indent="0">
              <a:buNone/>
            </a:pPr>
            <a:r>
              <a:rPr lang="ru-RU" sz="1300" dirty="0" smtClean="0"/>
              <a:t>• респираторы типа FPP 2 (например, «Исток-1Ф FFP2», «3М 9925 FPP 2» и т. п.) или эквивалент. Более высокий уровень защиты — пневмошлем (например, пневмошлем «ЛИЗ-4» и т. п.);</a:t>
            </a:r>
          </a:p>
          <a:p>
            <a:pPr marL="0" indent="0">
              <a:buNone/>
            </a:pPr>
            <a:r>
              <a:rPr lang="ru-RU" sz="1300" dirty="0" smtClean="0"/>
              <a:t>• очки для защиты глаз или защитный экран;</a:t>
            </a:r>
          </a:p>
          <a:p>
            <a:pPr marL="0" indent="0">
              <a:buNone/>
            </a:pPr>
            <a:r>
              <a:rPr lang="ru-RU" sz="1300" dirty="0" smtClean="0"/>
              <a:t>• противочумной халат и перчатки, водонепроницаемый фартук (при проведении процедур, при которых жидкость может попасть на халат) или специальные защитные комплекты.</a:t>
            </a:r>
          </a:p>
          <a:p>
            <a:pPr marL="0" indent="0">
              <a:buNone/>
            </a:pPr>
            <a:r>
              <a:rPr lang="ru-RU" sz="1400" b="1" dirty="0" smtClean="0"/>
              <a:t>4. Привлекать для сбора образцов минимум лиц.</a:t>
            </a:r>
          </a:p>
          <a:p>
            <a:pPr marL="0" indent="0">
              <a:buNone/>
            </a:pPr>
            <a:r>
              <a:rPr lang="ru-RU" sz="1300" dirty="0" smtClean="0"/>
              <a:t>Ограничить число лиц, присутствующих в комнате, до минимума, необходимого для сбора образцов, использовать СИЗ.</a:t>
            </a:r>
          </a:p>
          <a:p>
            <a:pPr marL="0" indent="0">
              <a:buNone/>
            </a:pPr>
            <a:r>
              <a:rPr lang="ru-RU" sz="1400" b="1" dirty="0" smtClean="0"/>
              <a:t>5. Утилизировать медотходы.</a:t>
            </a:r>
          </a:p>
          <a:p>
            <a:pPr>
              <a:buNone/>
            </a:pPr>
            <a:r>
              <a:rPr lang="ru-RU" sz="1300" dirty="0" smtClean="0"/>
              <a:t>Все используемые материалы должны быть утилизированы в соответствии как медотходы класса В.</a:t>
            </a:r>
          </a:p>
          <a:p>
            <a:pPr marL="266700" indent="-266700">
              <a:buNone/>
            </a:pPr>
            <a:r>
              <a:rPr lang="ru-RU" sz="1400" b="1" dirty="0" smtClean="0"/>
              <a:t>6. Провести дезинфекцию рабочих мест.</a:t>
            </a:r>
          </a:p>
          <a:p>
            <a:pPr marL="0" indent="0">
              <a:buNone/>
            </a:pPr>
            <a:endParaRPr lang="ru-RU" sz="1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202</TotalTime>
  <Words>1950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Модульная</vt:lpstr>
      <vt:lpstr>Организация этиологической диагностики COVID-19 </vt:lpstr>
      <vt:lpstr>Алгоритмы обследования пациентов при этиологической диагностике COVID-19</vt:lpstr>
      <vt:lpstr>Сбор, хранение и транспортировка диагностического материала</vt:lpstr>
      <vt:lpstr>Сбор, хранение и транспортировка диагностического материала</vt:lpstr>
      <vt:lpstr>Сбор, хранение и транспортировка диагностического материала</vt:lpstr>
      <vt:lpstr>Сбор, хранение и транспортировка диагностического материала</vt:lpstr>
      <vt:lpstr>Сбор, хранение и транспортировка диагностического материала</vt:lpstr>
      <vt:lpstr>Сбор, хранение и транспортировка диагностического материала</vt:lpstr>
      <vt:lpstr>Правила при заборе клинического материала</vt:lpstr>
      <vt:lpstr>Слайд 10</vt:lpstr>
      <vt:lpstr>Сбор, хранение и транспортировка диагностического материала</vt:lpstr>
      <vt:lpstr>Направление на исследование для этиологической диагностики COVID-19</vt:lpstr>
      <vt:lpstr>Направление на исследование для этиологической диагностики COVID-19</vt:lpstr>
      <vt:lpstr>Наборы реагентов и оборудование, используемые для этиологической диагностики COVID-19</vt:lpstr>
      <vt:lpstr>Наборы реагентов и оборудование, используемые для этиологической диагностики COVID-19</vt:lpstr>
      <vt:lpstr>Обеспечение безопасности и качества этиологической диагностики COVID-19</vt:lpstr>
      <vt:lpstr>Обеспечение безопасности и качества этиологической диагностики COVID-19</vt:lpstr>
      <vt:lpstr>Обеспечение безопасности и качества этиологической диагностики COVID-19</vt:lpstr>
      <vt:lpstr>Обеспечение безопасности и качества этиологической диагностики COVID-19</vt:lpstr>
      <vt:lpstr>Конец.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2020-04-29T18:18:51Z</dcterms:created>
  <dcterms:modified xsi:type="dcterms:W3CDTF">2020-04-30T12:06:33Z</dcterms:modified>
</cp:coreProperties>
</file>