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7" r:id="rId2"/>
    <p:sldId id="258" r:id="rId3"/>
    <p:sldId id="287" r:id="rId4"/>
    <p:sldId id="259" r:id="rId5"/>
    <p:sldId id="260" r:id="rId6"/>
    <p:sldId id="261" r:id="rId7"/>
    <p:sldId id="278" r:id="rId8"/>
    <p:sldId id="262" r:id="rId9"/>
    <p:sldId id="285" r:id="rId10"/>
    <p:sldId id="277" r:id="rId11"/>
    <p:sldId id="276" r:id="rId12"/>
    <p:sldId id="263" r:id="rId13"/>
    <p:sldId id="265" r:id="rId14"/>
    <p:sldId id="279" r:id="rId15"/>
    <p:sldId id="282" r:id="rId16"/>
    <p:sldId id="264" r:id="rId17"/>
    <p:sldId id="280" r:id="rId18"/>
    <p:sldId id="283" r:id="rId19"/>
    <p:sldId id="266" r:id="rId20"/>
    <p:sldId id="267" r:id="rId21"/>
    <p:sldId id="268" r:id="rId22"/>
    <p:sldId id="269" r:id="rId23"/>
    <p:sldId id="270" r:id="rId24"/>
    <p:sldId id="288" r:id="rId25"/>
    <p:sldId id="271" r:id="rId26"/>
    <p:sldId id="281" r:id="rId27"/>
    <p:sldId id="284" r:id="rId28"/>
    <p:sldId id="286" r:id="rId29"/>
    <p:sldId id="273" r:id="rId30"/>
    <p:sldId id="274" r:id="rId31"/>
    <p:sldId id="275"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367"/>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60"/>
  </p:normalViewPr>
  <p:slideViewPr>
    <p:cSldViewPr>
      <p:cViewPr varScale="1">
        <p:scale>
          <a:sx n="81" d="100"/>
          <a:sy n="81" d="100"/>
        </p:scale>
        <p:origin x="-102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endParaRPr lang="ru-RU"/>
          </a:p>
        </p:txBody>
      </p:sp>
      <p:sp>
        <p:nvSpPr>
          <p:cNvPr id="8" name="Номер слайда 15"/>
          <p:cNvSpPr>
            <a:spLocks noGrp="1"/>
          </p:cNvSpPr>
          <p:nvPr>
            <p:ph type="sldNum" sz="quarter" idx="11"/>
          </p:nvPr>
        </p:nvSpPr>
        <p:spPr/>
        <p:txBody>
          <a:bodyPr/>
          <a:lstStyle>
            <a:lvl1pPr>
              <a:defRPr/>
            </a:lvl1pPr>
          </a:lstStyle>
          <a:p>
            <a:pPr>
              <a:defRPr/>
            </a:pPr>
            <a:fld id="{55106086-EF78-40AE-8B75-A719C35F48C9}"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C387856-CA85-4F77-A30F-D73F488719D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8F8B38D2-2FB1-482F-8231-995A6D76FAA9}"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144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768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914400" y="6251575"/>
            <a:ext cx="19812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352800" y="6248400"/>
            <a:ext cx="2971800" cy="45720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781800" y="6248400"/>
            <a:ext cx="1905000" cy="457200"/>
          </a:xfrm>
        </p:spPr>
        <p:txBody>
          <a:bodyPr/>
          <a:lstStyle>
            <a:lvl1pPr>
              <a:defRPr/>
            </a:lvl1pPr>
          </a:lstStyle>
          <a:p>
            <a:pPr>
              <a:defRPr/>
            </a:pPr>
            <a:fld id="{1760763B-B14A-45B8-B901-ACF7F678CDB4}"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914400" y="1600200"/>
            <a:ext cx="7772400" cy="4530725"/>
          </a:xfrm>
        </p:spPr>
        <p:txBody>
          <a:bodyPr>
            <a:normAutofit/>
          </a:bodyPr>
          <a:lstStyle/>
          <a:p>
            <a:pPr lvl="0"/>
            <a:endParaRPr lang="ru-RU" noProof="0"/>
          </a:p>
        </p:txBody>
      </p:sp>
      <p:sp>
        <p:nvSpPr>
          <p:cNvPr id="4" name="Дата 3"/>
          <p:cNvSpPr>
            <a:spLocks noGrp="1"/>
          </p:cNvSpPr>
          <p:nvPr>
            <p:ph type="dt" sz="half" idx="10"/>
          </p:nvPr>
        </p:nvSpPr>
        <p:spPr>
          <a:xfrm>
            <a:off x="914400" y="6251575"/>
            <a:ext cx="1981200" cy="45720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352800" y="6248400"/>
            <a:ext cx="2971800" cy="45720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781800" y="6248400"/>
            <a:ext cx="1905000" cy="457200"/>
          </a:xfrm>
        </p:spPr>
        <p:txBody>
          <a:bodyPr/>
          <a:lstStyle>
            <a:lvl1pPr>
              <a:defRPr/>
            </a:lvl1pPr>
          </a:lstStyle>
          <a:p>
            <a:pPr>
              <a:defRPr/>
            </a:pPr>
            <a:fld id="{B1F86890-C680-4426-B484-3A9CAE12186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7E71033C-9B95-4B48-B017-46499EF7B26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591DACA-0E32-43CB-A264-50EE9664DCB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8FCB1BEF-F7A1-4AEE-B3EB-92B22799A41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D1957BB2-E1AE-49B2-99EB-BA58C1B0E219}"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BEEF8B98-F903-42C1-876B-22280E17AB8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58E359C0-0ECD-4E51-821C-2BC6BF0BBF3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endParaRPr lang="ru-RU"/>
          </a:p>
        </p:txBody>
      </p:sp>
      <p:sp>
        <p:nvSpPr>
          <p:cNvPr id="6" name="Номер слайда 8"/>
          <p:cNvSpPr>
            <a:spLocks noGrp="1"/>
          </p:cNvSpPr>
          <p:nvPr>
            <p:ph type="sldNum" sz="quarter" idx="11"/>
          </p:nvPr>
        </p:nvSpPr>
        <p:spPr/>
        <p:txBody>
          <a:bodyPr/>
          <a:lstStyle>
            <a:lvl1pPr>
              <a:defRPr/>
            </a:lvl1pPr>
          </a:lstStyle>
          <a:p>
            <a:pPr>
              <a:defRPr/>
            </a:pPr>
            <a:fld id="{3F1B51F0-097D-497B-8925-929182867BC5}"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endParaRPr lang="ru-RU"/>
          </a:p>
        </p:txBody>
      </p:sp>
      <p:sp>
        <p:nvSpPr>
          <p:cNvPr id="6" name="Номер слайда 8"/>
          <p:cNvSpPr>
            <a:spLocks noGrp="1"/>
          </p:cNvSpPr>
          <p:nvPr>
            <p:ph type="sldNum" sz="quarter" idx="11"/>
          </p:nvPr>
        </p:nvSpPr>
        <p:spPr/>
        <p:txBody>
          <a:bodyPr/>
          <a:lstStyle>
            <a:lvl1pPr>
              <a:defRPr/>
            </a:lvl1pPr>
          </a:lstStyle>
          <a:p>
            <a:pPr>
              <a:defRPr/>
            </a:pPr>
            <a:fld id="{5EEFD474-ED59-427A-AEEF-E15F8C15AC42}"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smtClean="0">
                <a:solidFill>
                  <a:schemeClr val="tx2"/>
                </a:solidFill>
              </a:defRPr>
            </a:lvl1pPr>
          </a:lstStyle>
          <a:p>
            <a:pPr>
              <a:defRPr/>
            </a:pPr>
            <a:fld id="{0648323A-B3A6-4EB8-AA4A-B12CBF08A824}"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732" r:id="rId1"/>
    <p:sldLayoutId id="2147483726" r:id="rId2"/>
    <p:sldLayoutId id="2147483733" r:id="rId3"/>
    <p:sldLayoutId id="2147483727" r:id="rId4"/>
    <p:sldLayoutId id="2147483734" r:id="rId5"/>
    <p:sldLayoutId id="2147483728" r:id="rId6"/>
    <p:sldLayoutId id="2147483729" r:id="rId7"/>
    <p:sldLayoutId id="2147483735" r:id="rId8"/>
    <p:sldLayoutId id="2147483736" r:id="rId9"/>
    <p:sldLayoutId id="2147483730" r:id="rId10"/>
    <p:sldLayoutId id="2147483731" r:id="rId11"/>
    <p:sldLayoutId id="2147483737" r:id="rId12"/>
    <p:sldLayoutId id="2147483738" r:id="rId13"/>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1403350" y="3861048"/>
            <a:ext cx="6858000" cy="2031752"/>
          </a:xfrm>
          <a:effectLst>
            <a:outerShdw dist="71842" dir="2700000" algn="ctr" rotWithShape="0">
              <a:schemeClr val="accent1"/>
            </a:outerShdw>
          </a:effectLst>
        </p:spPr>
        <p:txBody>
          <a:bodyPr>
            <a:normAutofit/>
          </a:bodyPr>
          <a:lstStyle/>
          <a:p>
            <a:pPr fontAlgn="auto">
              <a:lnSpc>
                <a:spcPct val="80000"/>
              </a:lnSpc>
              <a:spcAft>
                <a:spcPts val="0"/>
              </a:spcAft>
              <a:buFont typeface="Wingdings 2"/>
              <a:buNone/>
              <a:defRPr/>
            </a:pPr>
            <a:r>
              <a:rPr lang="ru-RU" sz="4400" b="1" dirty="0">
                <a:solidFill>
                  <a:schemeClr val="bg1"/>
                </a:solidFill>
                <a:effectLst>
                  <a:outerShdw blurRad="38100" dist="38100" dir="2700000" algn="tl">
                    <a:srgbClr val="000000">
                      <a:alpha val="43137"/>
                    </a:srgbClr>
                  </a:outerShdw>
                </a:effectLst>
              </a:rPr>
              <a:t>Purulent </a:t>
            </a:r>
            <a:r>
              <a:rPr lang="ru-RU" sz="4400" b="1" dirty="0" err="1">
                <a:solidFill>
                  <a:schemeClr val="bg1"/>
                </a:solidFill>
                <a:effectLst>
                  <a:outerShdw blurRad="38100" dist="38100" dir="2700000" algn="tl">
                    <a:srgbClr val="000000">
                      <a:alpha val="43137"/>
                    </a:srgbClr>
                  </a:outerShdw>
                </a:effectLst>
              </a:rPr>
              <a:t>diseases</a:t>
            </a:r>
            <a:r>
              <a:rPr lang="ru-RU" sz="4400" b="1" dirty="0">
                <a:solidFill>
                  <a:schemeClr val="bg1"/>
                </a:solidFill>
                <a:effectLst>
                  <a:outerShdw blurRad="38100" dist="38100" dir="2700000" algn="tl">
                    <a:srgbClr val="000000">
                      <a:alpha val="43137"/>
                    </a:srgbClr>
                  </a:outerShdw>
                </a:effectLst>
              </a:rPr>
              <a:t> </a:t>
            </a:r>
            <a:endParaRPr lang="ru-RU" sz="4400" b="1" dirty="0" smtClean="0">
              <a:solidFill>
                <a:schemeClr val="bg1"/>
              </a:solidFill>
              <a:effectLst>
                <a:outerShdw blurRad="38100" dist="38100" dir="2700000" algn="tl">
                  <a:srgbClr val="000000">
                    <a:alpha val="43137"/>
                  </a:srgbClr>
                </a:outerShdw>
              </a:effectLst>
            </a:endParaRPr>
          </a:p>
          <a:p>
            <a:pPr fontAlgn="auto">
              <a:lnSpc>
                <a:spcPct val="80000"/>
              </a:lnSpc>
              <a:spcAft>
                <a:spcPts val="0"/>
              </a:spcAft>
              <a:buFont typeface="Wingdings 2"/>
              <a:buNone/>
              <a:defRPr/>
            </a:pPr>
            <a:r>
              <a:rPr lang="ru-RU" sz="4400" b="1" dirty="0" err="1" smtClean="0">
                <a:solidFill>
                  <a:schemeClr val="bg1"/>
                </a:solidFill>
                <a:effectLst>
                  <a:outerShdw blurRad="38100" dist="38100" dir="2700000" algn="tl">
                    <a:srgbClr val="000000">
                      <a:alpha val="43137"/>
                    </a:srgbClr>
                  </a:outerShdw>
                </a:effectLst>
              </a:rPr>
              <a:t>of</a:t>
            </a:r>
            <a:r>
              <a:rPr lang="ru-RU" sz="4400" b="1" dirty="0" smtClean="0">
                <a:solidFill>
                  <a:schemeClr val="bg1"/>
                </a:solidFill>
                <a:effectLst>
                  <a:outerShdw blurRad="38100" dist="38100" dir="2700000" algn="tl">
                    <a:srgbClr val="000000">
                      <a:alpha val="43137"/>
                    </a:srgbClr>
                  </a:outerShdw>
                </a:effectLst>
              </a:rPr>
              <a:t> </a:t>
            </a:r>
            <a:r>
              <a:rPr lang="ru-RU" sz="4400" b="1" dirty="0" err="1">
                <a:solidFill>
                  <a:schemeClr val="bg1"/>
                </a:solidFill>
                <a:effectLst>
                  <a:outerShdw blurRad="38100" dist="38100" dir="2700000" algn="tl">
                    <a:srgbClr val="000000">
                      <a:alpha val="43137"/>
                    </a:srgbClr>
                  </a:outerShdw>
                </a:effectLst>
              </a:rPr>
              <a:t>serous</a:t>
            </a:r>
            <a:r>
              <a:rPr lang="ru-RU" sz="4400" b="1" dirty="0">
                <a:solidFill>
                  <a:schemeClr val="bg1"/>
                </a:solidFill>
                <a:effectLst>
                  <a:outerShdw blurRad="38100" dist="38100" dir="2700000" algn="tl">
                    <a:srgbClr val="000000">
                      <a:alpha val="43137"/>
                    </a:srgbClr>
                  </a:outerShdw>
                </a:effectLst>
              </a:rPr>
              <a:t> </a:t>
            </a:r>
            <a:r>
              <a:rPr lang="ru-RU" sz="4400" b="1" dirty="0" err="1" smtClean="0">
                <a:solidFill>
                  <a:schemeClr val="bg1"/>
                </a:solidFill>
                <a:effectLst>
                  <a:outerShdw blurRad="38100" dist="38100" dir="2700000" algn="tl">
                    <a:srgbClr val="000000">
                      <a:alpha val="43137"/>
                    </a:srgbClr>
                  </a:outerShdw>
                </a:effectLst>
              </a:rPr>
              <a:t>cavities</a:t>
            </a:r>
            <a:endParaRPr lang="ru-RU" sz="4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tvefpj"/>
          <p:cNvPicPr>
            <a:picLocks noGrp="1" noChangeAspect="1" noChangeArrowheads="1"/>
          </p:cNvPicPr>
          <p:nvPr>
            <p:ph idx="1"/>
          </p:nvPr>
        </p:nvPicPr>
        <p:blipFill>
          <a:blip r:embed="rId2" cstate="print"/>
          <a:srcRect/>
          <a:stretch>
            <a:fillRect/>
          </a:stretch>
        </p:blipFill>
        <p:spPr>
          <a:xfrm>
            <a:off x="1524000" y="1524000"/>
            <a:ext cx="6096000" cy="4572000"/>
          </a:xfrm>
          <a:noFill/>
        </p:spPr>
      </p:pic>
      <p:sp>
        <p:nvSpPr>
          <p:cNvPr id="33797" name="Rectangle 5"/>
          <p:cNvSpPr>
            <a:spLocks noGrp="1" noChangeArrowheads="1"/>
          </p:cNvSpPr>
          <p:nvPr>
            <p:ph type="title"/>
          </p:nvPr>
        </p:nvSpPr>
        <p:spPr/>
        <p:txBody>
          <a:bodyPr/>
          <a:lstStyle/>
          <a:p>
            <a:pPr algn="ctr" fontAlgn="auto">
              <a:spcAft>
                <a:spcPts val="0"/>
              </a:spcAft>
              <a:defRPr/>
            </a:pPr>
            <a:r>
              <a:rPr lang="ru-RU" dirty="0" err="1">
                <a:solidFill>
                  <a:schemeClr val="bg1"/>
                </a:solidFill>
              </a:rPr>
              <a:t>Pleurisy</a:t>
            </a:r>
            <a:r>
              <a:rPr lang="ru-RU" dirty="0">
                <a:solidFill>
                  <a:schemeClr val="bg1"/>
                </a:solidFill>
              </a:rPr>
              <a:t>. </a:t>
            </a:r>
            <a:r>
              <a:rPr lang="ru-RU" dirty="0" err="1">
                <a:solidFill>
                  <a:schemeClr val="bg1"/>
                </a:solidFill>
              </a:rPr>
              <a:t>Direct</a:t>
            </a:r>
            <a:r>
              <a:rPr lang="ru-RU" dirty="0">
                <a:solidFill>
                  <a:schemeClr val="bg1"/>
                </a:solidFill>
              </a:rPr>
              <a:t> </a:t>
            </a:r>
            <a:r>
              <a:rPr lang="ru-RU" dirty="0" err="1">
                <a:solidFill>
                  <a:schemeClr val="bg1"/>
                </a:solidFill>
              </a:rPr>
              <a:t>projection</a:t>
            </a:r>
            <a:endParaRPr lang="ru-RU"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4213" y="2060575"/>
            <a:ext cx="3095625" cy="2305050"/>
          </a:xfrm>
        </p:spPr>
        <p:txBody>
          <a:bodyPr/>
          <a:lstStyle/>
          <a:p>
            <a:pPr fontAlgn="auto">
              <a:spcAft>
                <a:spcPts val="0"/>
              </a:spcAft>
              <a:defRPr/>
            </a:pPr>
            <a:r>
              <a:rPr lang="ru-RU" sz="3600" dirty="0" err="1">
                <a:solidFill>
                  <a:schemeClr val="bg1"/>
                </a:solidFill>
              </a:rPr>
              <a:t>Pleurisy</a:t>
            </a:r>
            <a:r>
              <a:rPr lang="ru-RU" sz="3600" dirty="0">
                <a:solidFill>
                  <a:schemeClr val="bg1"/>
                </a:solidFill>
              </a:rPr>
              <a:t>. </a:t>
            </a:r>
            <a:r>
              <a:rPr lang="ru-RU" sz="3600" dirty="0" err="1">
                <a:solidFill>
                  <a:schemeClr val="bg1"/>
                </a:solidFill>
              </a:rPr>
              <a:t>Lateral</a:t>
            </a:r>
            <a:r>
              <a:rPr lang="ru-RU" sz="3600" dirty="0">
                <a:solidFill>
                  <a:schemeClr val="bg1"/>
                </a:solidFill>
              </a:rPr>
              <a:t> </a:t>
            </a:r>
            <a:r>
              <a:rPr lang="ru-RU" sz="3600" dirty="0" err="1">
                <a:solidFill>
                  <a:schemeClr val="bg1"/>
                </a:solidFill>
              </a:rPr>
              <a:t>projection</a:t>
            </a:r>
            <a:endParaRPr lang="ru-RU" sz="3600" dirty="0">
              <a:solidFill>
                <a:schemeClr val="bg1"/>
              </a:solidFill>
            </a:endParaRPr>
          </a:p>
        </p:txBody>
      </p:sp>
      <p:pic>
        <p:nvPicPr>
          <p:cNvPr id="16387" name="Picture 4" descr="Ltvefpj1"/>
          <p:cNvPicPr>
            <a:picLocks noChangeAspect="1" noChangeArrowheads="1"/>
          </p:cNvPicPr>
          <p:nvPr/>
        </p:nvPicPr>
        <p:blipFill>
          <a:blip r:embed="rId2" cstate="print">
            <a:lum contrast="12000"/>
          </a:blip>
          <a:srcRect/>
          <a:stretch>
            <a:fillRect/>
          </a:stretch>
        </p:blipFill>
        <p:spPr bwMode="auto">
          <a:xfrm>
            <a:off x="3851275" y="188913"/>
            <a:ext cx="4649788" cy="64801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827584" y="1772816"/>
            <a:ext cx="7560840" cy="3600400"/>
          </a:xfrm>
        </p:spPr>
        <p:txBody>
          <a:bodyPr/>
          <a:lstStyle/>
          <a:p>
            <a:pPr algn="just"/>
            <a:r>
              <a:rPr lang="ru-RU" sz="2800" dirty="0" err="1" smtClean="0">
                <a:solidFill>
                  <a:schemeClr val="bg1"/>
                </a:solidFill>
              </a:rPr>
              <a:t>Abscess</a:t>
            </a:r>
            <a:r>
              <a:rPr lang="ru-RU" sz="2800" dirty="0" smtClean="0">
                <a:solidFill>
                  <a:schemeClr val="bg1"/>
                </a:solidFill>
              </a:rPr>
              <a:t> </a:t>
            </a:r>
            <a:r>
              <a:rPr lang="ru-RU" sz="2800" dirty="0" err="1" smtClean="0">
                <a:solidFill>
                  <a:schemeClr val="bg1"/>
                </a:solidFill>
              </a:rPr>
              <a:t>break</a:t>
            </a:r>
            <a:r>
              <a:rPr lang="ru-RU" sz="2800" dirty="0" smtClean="0">
                <a:solidFill>
                  <a:schemeClr val="bg1"/>
                </a:solidFill>
              </a:rPr>
              <a:t> </a:t>
            </a:r>
            <a:r>
              <a:rPr lang="ru-RU" sz="2800" dirty="0" err="1" smtClean="0">
                <a:solidFill>
                  <a:schemeClr val="bg1"/>
                </a:solidFill>
              </a:rPr>
              <a:t>in</a:t>
            </a:r>
            <a:r>
              <a:rPr lang="ru-RU" sz="2800" dirty="0" smtClean="0">
                <a:solidFill>
                  <a:schemeClr val="bg1"/>
                </a:solidFill>
              </a:rPr>
              <a:t> </a:t>
            </a:r>
            <a:r>
              <a:rPr lang="ru-RU" sz="2800" dirty="0" err="1" smtClean="0">
                <a:solidFill>
                  <a:schemeClr val="bg1"/>
                </a:solidFill>
              </a:rPr>
              <a:t>a</a:t>
            </a:r>
            <a:r>
              <a:rPr lang="ru-RU" sz="2800" dirty="0" smtClean="0">
                <a:solidFill>
                  <a:schemeClr val="bg1"/>
                </a:solidFill>
              </a:rPr>
              <a:t> </a:t>
            </a:r>
            <a:r>
              <a:rPr lang="ru-RU" sz="2800" dirty="0" err="1" smtClean="0">
                <a:solidFill>
                  <a:schemeClr val="bg1"/>
                </a:solidFill>
              </a:rPr>
              <a:t>pleural</a:t>
            </a:r>
            <a:r>
              <a:rPr lang="ru-RU" sz="2800" dirty="0" smtClean="0">
                <a:solidFill>
                  <a:schemeClr val="bg1"/>
                </a:solidFill>
              </a:rPr>
              <a:t> </a:t>
            </a:r>
            <a:r>
              <a:rPr lang="ru-RU" sz="2800" dirty="0" err="1" smtClean="0">
                <a:solidFill>
                  <a:schemeClr val="bg1"/>
                </a:solidFill>
              </a:rPr>
              <a:t>cavity</a:t>
            </a:r>
            <a:r>
              <a:rPr lang="ru-RU" sz="2800" dirty="0" smtClean="0">
                <a:solidFill>
                  <a:schemeClr val="bg1"/>
                </a:solidFill>
              </a:rPr>
              <a:t> </a:t>
            </a:r>
            <a:r>
              <a:rPr lang="ru-RU" sz="2800" dirty="0" err="1" smtClean="0">
                <a:solidFill>
                  <a:schemeClr val="bg1"/>
                </a:solidFill>
              </a:rPr>
              <a:t>is</a:t>
            </a:r>
            <a:r>
              <a:rPr lang="ru-RU" sz="2800" dirty="0" smtClean="0">
                <a:solidFill>
                  <a:schemeClr val="bg1"/>
                </a:solidFill>
              </a:rPr>
              <a:t> </a:t>
            </a:r>
            <a:r>
              <a:rPr lang="ru-RU" sz="2800" dirty="0" err="1" smtClean="0">
                <a:solidFill>
                  <a:schemeClr val="bg1"/>
                </a:solidFill>
              </a:rPr>
              <a:t>accompanied</a:t>
            </a:r>
            <a:r>
              <a:rPr lang="ru-RU" sz="2800" dirty="0" smtClean="0">
                <a:solidFill>
                  <a:schemeClr val="bg1"/>
                </a:solidFill>
              </a:rPr>
              <a:t> </a:t>
            </a:r>
            <a:r>
              <a:rPr lang="ru-RU" sz="2800" dirty="0" err="1" smtClean="0">
                <a:solidFill>
                  <a:schemeClr val="bg1"/>
                </a:solidFill>
              </a:rPr>
              <a:t>by</a:t>
            </a:r>
            <a:r>
              <a:rPr lang="ru-RU" sz="2800" dirty="0" smtClean="0">
                <a:solidFill>
                  <a:schemeClr val="bg1"/>
                </a:solidFill>
              </a:rPr>
              <a:t> </a:t>
            </a:r>
            <a:r>
              <a:rPr lang="ru-RU" sz="2800" dirty="0" err="1" smtClean="0">
                <a:solidFill>
                  <a:schemeClr val="bg1"/>
                </a:solidFill>
              </a:rPr>
              <a:t>pleural</a:t>
            </a:r>
            <a:r>
              <a:rPr lang="ru-RU" sz="2800" dirty="0" smtClean="0">
                <a:solidFill>
                  <a:schemeClr val="bg1"/>
                </a:solidFill>
              </a:rPr>
              <a:t> </a:t>
            </a:r>
            <a:r>
              <a:rPr lang="ru-RU" sz="2800" dirty="0" err="1" smtClean="0">
                <a:solidFill>
                  <a:schemeClr val="bg1"/>
                </a:solidFill>
              </a:rPr>
              <a:t>shock</a:t>
            </a:r>
            <a:r>
              <a:rPr lang="ru-RU" sz="2800" dirty="0" smtClean="0">
                <a:solidFill>
                  <a:schemeClr val="bg1"/>
                </a:solidFill>
              </a:rPr>
              <a:t>. </a:t>
            </a:r>
            <a:r>
              <a:rPr lang="ru-RU" sz="2800" dirty="0" err="1" smtClean="0">
                <a:solidFill>
                  <a:schemeClr val="bg1"/>
                </a:solidFill>
              </a:rPr>
              <a:t>It</a:t>
            </a:r>
            <a:r>
              <a:rPr lang="ru-RU" sz="2800" dirty="0" smtClean="0">
                <a:solidFill>
                  <a:schemeClr val="bg1"/>
                </a:solidFill>
              </a:rPr>
              <a:t> </a:t>
            </a:r>
            <a:r>
              <a:rPr lang="ru-RU" sz="2800" dirty="0" err="1" smtClean="0">
                <a:solidFill>
                  <a:schemeClr val="bg1"/>
                </a:solidFill>
              </a:rPr>
              <a:t>is</a:t>
            </a:r>
            <a:r>
              <a:rPr lang="ru-RU" sz="2800" dirty="0" smtClean="0">
                <a:solidFill>
                  <a:schemeClr val="bg1"/>
                </a:solidFill>
              </a:rPr>
              <a:t> </a:t>
            </a:r>
            <a:r>
              <a:rPr lang="ru-RU" sz="2800" dirty="0" err="1" smtClean="0">
                <a:solidFill>
                  <a:schemeClr val="bg1"/>
                </a:solidFill>
              </a:rPr>
              <a:t>preceded</a:t>
            </a:r>
            <a:r>
              <a:rPr lang="ru-RU" sz="2800" dirty="0" smtClean="0">
                <a:solidFill>
                  <a:schemeClr val="bg1"/>
                </a:solidFill>
              </a:rPr>
              <a:t> </a:t>
            </a:r>
            <a:r>
              <a:rPr lang="ru-RU" sz="2800" dirty="0" err="1" smtClean="0">
                <a:solidFill>
                  <a:schemeClr val="bg1"/>
                </a:solidFill>
              </a:rPr>
              <a:t>by</a:t>
            </a:r>
            <a:r>
              <a:rPr lang="ru-RU" sz="2800" dirty="0" smtClean="0">
                <a:solidFill>
                  <a:schemeClr val="bg1"/>
                </a:solidFill>
              </a:rPr>
              <a:t> </a:t>
            </a:r>
            <a:r>
              <a:rPr lang="ru-RU" sz="2800" dirty="0" err="1" smtClean="0">
                <a:solidFill>
                  <a:schemeClr val="bg1"/>
                </a:solidFill>
              </a:rPr>
              <a:t>painful</a:t>
            </a:r>
            <a:r>
              <a:rPr lang="ru-RU" sz="2800" dirty="0" smtClean="0">
                <a:solidFill>
                  <a:schemeClr val="bg1"/>
                </a:solidFill>
              </a:rPr>
              <a:t> </a:t>
            </a:r>
            <a:r>
              <a:rPr lang="ru-RU" sz="2800" dirty="0" err="1" smtClean="0">
                <a:solidFill>
                  <a:schemeClr val="bg1"/>
                </a:solidFill>
              </a:rPr>
              <a:t>cough</a:t>
            </a:r>
            <a:r>
              <a:rPr lang="ru-RU" sz="2800" dirty="0" smtClean="0">
                <a:solidFill>
                  <a:schemeClr val="bg1"/>
                </a:solidFill>
              </a:rPr>
              <a:t> </a:t>
            </a:r>
            <a:r>
              <a:rPr lang="ru-RU" sz="2800" dirty="0" err="1" smtClean="0">
                <a:solidFill>
                  <a:schemeClr val="bg1"/>
                </a:solidFill>
              </a:rPr>
              <a:t>which</a:t>
            </a:r>
            <a:r>
              <a:rPr lang="ru-RU" sz="2800" dirty="0" smtClean="0">
                <a:solidFill>
                  <a:schemeClr val="bg1"/>
                </a:solidFill>
              </a:rPr>
              <a:t> </a:t>
            </a:r>
            <a:r>
              <a:rPr lang="ru-RU" sz="2800" dirty="0" err="1" smtClean="0">
                <a:solidFill>
                  <a:schemeClr val="bg1"/>
                </a:solidFill>
              </a:rPr>
              <a:t>comes</a:t>
            </a:r>
            <a:r>
              <a:rPr lang="ru-RU" sz="2800" dirty="0" smtClean="0">
                <a:solidFill>
                  <a:schemeClr val="bg1"/>
                </a:solidFill>
              </a:rPr>
              <a:t> </a:t>
            </a:r>
            <a:r>
              <a:rPr lang="ru-RU" sz="2800" dirty="0" err="1" smtClean="0">
                <a:solidFill>
                  <a:schemeClr val="bg1"/>
                </a:solidFill>
              </a:rPr>
              <a:t>to</a:t>
            </a:r>
            <a:r>
              <a:rPr lang="ru-RU" sz="2800" dirty="0" smtClean="0">
                <a:solidFill>
                  <a:schemeClr val="bg1"/>
                </a:solidFill>
              </a:rPr>
              <a:t> </a:t>
            </a:r>
            <a:r>
              <a:rPr lang="ru-RU" sz="2800" dirty="0" err="1" smtClean="0">
                <a:solidFill>
                  <a:schemeClr val="bg1"/>
                </a:solidFill>
              </a:rPr>
              <a:t>the</a:t>
            </a:r>
            <a:r>
              <a:rPr lang="ru-RU" sz="2800" dirty="0" smtClean="0">
                <a:solidFill>
                  <a:schemeClr val="bg1"/>
                </a:solidFill>
              </a:rPr>
              <a:t> </a:t>
            </a:r>
            <a:r>
              <a:rPr lang="ru-RU" sz="2800" dirty="0" err="1" smtClean="0">
                <a:solidFill>
                  <a:schemeClr val="bg1"/>
                </a:solidFill>
              </a:rPr>
              <a:t>end</a:t>
            </a:r>
            <a:r>
              <a:rPr lang="ru-RU" sz="2800" dirty="0" smtClean="0">
                <a:solidFill>
                  <a:schemeClr val="bg1"/>
                </a:solidFill>
              </a:rPr>
              <a:t> </a:t>
            </a:r>
            <a:r>
              <a:rPr lang="ru-RU" sz="2800" dirty="0" err="1" smtClean="0">
                <a:solidFill>
                  <a:schemeClr val="bg1"/>
                </a:solidFill>
              </a:rPr>
              <a:t>with</a:t>
            </a:r>
            <a:r>
              <a:rPr lang="ru-RU" sz="2800" dirty="0" smtClean="0">
                <a:solidFill>
                  <a:schemeClr val="bg1"/>
                </a:solidFill>
              </a:rPr>
              <a:t> </a:t>
            </a:r>
            <a:r>
              <a:rPr lang="ru-RU" sz="2800" dirty="0" err="1" smtClean="0">
                <a:solidFill>
                  <a:schemeClr val="bg1"/>
                </a:solidFill>
              </a:rPr>
              <a:t>a</a:t>
            </a:r>
            <a:r>
              <a:rPr lang="ru-RU" sz="2800" dirty="0" smtClean="0">
                <a:solidFill>
                  <a:schemeClr val="bg1"/>
                </a:solidFill>
              </a:rPr>
              <a:t> </a:t>
            </a:r>
            <a:r>
              <a:rPr lang="ru-RU" sz="2800" dirty="0" err="1" smtClean="0">
                <a:solidFill>
                  <a:schemeClr val="bg1"/>
                </a:solidFill>
              </a:rPr>
              <a:t>sharp</a:t>
            </a:r>
            <a:r>
              <a:rPr lang="ru-RU" sz="2800" dirty="0" smtClean="0">
                <a:solidFill>
                  <a:schemeClr val="bg1"/>
                </a:solidFill>
              </a:rPr>
              <a:t> </a:t>
            </a:r>
            <a:r>
              <a:rPr lang="ru-RU" sz="2800" dirty="0" err="1" smtClean="0">
                <a:solidFill>
                  <a:schemeClr val="bg1"/>
                </a:solidFill>
              </a:rPr>
              <a:t>stitch</a:t>
            </a:r>
            <a:r>
              <a:rPr lang="ru-RU" sz="2800" dirty="0" smtClean="0">
                <a:solidFill>
                  <a:schemeClr val="bg1"/>
                </a:solidFill>
              </a:rPr>
              <a:t> («</a:t>
            </a:r>
            <a:r>
              <a:rPr lang="ru-RU" sz="2800" dirty="0" err="1" smtClean="0">
                <a:solidFill>
                  <a:schemeClr val="bg1"/>
                </a:solidFill>
              </a:rPr>
              <a:t>blow</a:t>
            </a:r>
            <a:r>
              <a:rPr lang="ru-RU" sz="2800" dirty="0" smtClean="0">
                <a:solidFill>
                  <a:schemeClr val="bg1"/>
                </a:solidFill>
              </a:rPr>
              <a:t> </a:t>
            </a:r>
            <a:r>
              <a:rPr lang="ru-RU" sz="2800" dirty="0" err="1" smtClean="0">
                <a:solidFill>
                  <a:schemeClr val="bg1"/>
                </a:solidFill>
              </a:rPr>
              <a:t>with</a:t>
            </a:r>
            <a:r>
              <a:rPr lang="ru-RU" sz="2800" dirty="0" smtClean="0">
                <a:solidFill>
                  <a:schemeClr val="bg1"/>
                </a:solidFill>
              </a:rPr>
              <a:t> </a:t>
            </a:r>
            <a:r>
              <a:rPr lang="ru-RU" sz="2800" dirty="0" err="1" smtClean="0">
                <a:solidFill>
                  <a:schemeClr val="bg1"/>
                </a:solidFill>
              </a:rPr>
              <a:t>a</a:t>
            </a:r>
            <a:r>
              <a:rPr lang="ru-RU" sz="2800" dirty="0" smtClean="0">
                <a:solidFill>
                  <a:schemeClr val="bg1"/>
                </a:solidFill>
              </a:rPr>
              <a:t> </a:t>
            </a:r>
            <a:r>
              <a:rPr lang="ru-RU" sz="2800" dirty="0" err="1" smtClean="0">
                <a:solidFill>
                  <a:schemeClr val="bg1"/>
                </a:solidFill>
              </a:rPr>
              <a:t>dagger</a:t>
            </a:r>
            <a:r>
              <a:rPr lang="ru-RU" sz="2800" dirty="0" smtClean="0">
                <a:solidFill>
                  <a:schemeClr val="bg1"/>
                </a:solidFill>
              </a:rPr>
              <a:t>»). </a:t>
            </a:r>
            <a:r>
              <a:rPr lang="ru-RU" sz="2800" dirty="0" err="1" smtClean="0">
                <a:solidFill>
                  <a:schemeClr val="bg1"/>
                </a:solidFill>
              </a:rPr>
              <a:t>Skin</a:t>
            </a:r>
            <a:r>
              <a:rPr lang="ru-RU" sz="2800" dirty="0" smtClean="0">
                <a:solidFill>
                  <a:schemeClr val="bg1"/>
                </a:solidFill>
              </a:rPr>
              <a:t> </a:t>
            </a:r>
            <a:r>
              <a:rPr lang="ru-RU" sz="2800" dirty="0" err="1" smtClean="0">
                <a:solidFill>
                  <a:schemeClr val="bg1"/>
                </a:solidFill>
              </a:rPr>
              <a:t>pale</a:t>
            </a:r>
            <a:r>
              <a:rPr lang="ru-RU" sz="2800" dirty="0" smtClean="0">
                <a:solidFill>
                  <a:schemeClr val="bg1"/>
                </a:solidFill>
              </a:rPr>
              <a:t>, </a:t>
            </a:r>
            <a:r>
              <a:rPr lang="ru-RU" sz="2800" dirty="0" err="1" smtClean="0">
                <a:solidFill>
                  <a:schemeClr val="bg1"/>
                </a:solidFill>
              </a:rPr>
              <a:t>is</a:t>
            </a:r>
            <a:r>
              <a:rPr lang="ru-RU" sz="2800" dirty="0" smtClean="0">
                <a:solidFill>
                  <a:schemeClr val="bg1"/>
                </a:solidFill>
              </a:rPr>
              <a:t> </a:t>
            </a:r>
            <a:r>
              <a:rPr lang="ru-RU" sz="2800" dirty="0" err="1" smtClean="0">
                <a:solidFill>
                  <a:schemeClr val="bg1"/>
                </a:solidFill>
              </a:rPr>
              <a:t>covered</a:t>
            </a:r>
            <a:r>
              <a:rPr lang="ru-RU" sz="2800" dirty="0" smtClean="0">
                <a:solidFill>
                  <a:schemeClr val="bg1"/>
                </a:solidFill>
              </a:rPr>
              <a:t> </a:t>
            </a:r>
            <a:r>
              <a:rPr lang="ru-RU" sz="2800" dirty="0" err="1" smtClean="0">
                <a:solidFill>
                  <a:schemeClr val="bg1"/>
                </a:solidFill>
              </a:rPr>
              <a:t>cold</a:t>
            </a:r>
            <a:r>
              <a:rPr lang="ru-RU" sz="2800" dirty="0" smtClean="0">
                <a:solidFill>
                  <a:schemeClr val="bg1"/>
                </a:solidFill>
              </a:rPr>
              <a:t> </a:t>
            </a:r>
            <a:r>
              <a:rPr lang="ru-RU" sz="2800" dirty="0" err="1" smtClean="0">
                <a:solidFill>
                  <a:schemeClr val="bg1"/>
                </a:solidFill>
              </a:rPr>
              <a:t>then</a:t>
            </a:r>
            <a:r>
              <a:rPr lang="ru-RU" sz="2800" dirty="0" smtClean="0">
                <a:solidFill>
                  <a:schemeClr val="bg1"/>
                </a:solidFill>
              </a:rPr>
              <a:t>. </a:t>
            </a:r>
            <a:r>
              <a:rPr lang="ru-RU" sz="2800" dirty="0" err="1" smtClean="0">
                <a:solidFill>
                  <a:schemeClr val="bg1"/>
                </a:solidFill>
              </a:rPr>
              <a:t>Pulse</a:t>
            </a:r>
            <a:r>
              <a:rPr lang="ru-RU" sz="2800" dirty="0" smtClean="0">
                <a:solidFill>
                  <a:schemeClr val="bg1"/>
                </a:solidFill>
              </a:rPr>
              <a:t> </a:t>
            </a:r>
            <a:r>
              <a:rPr lang="ru-RU" sz="2800" dirty="0" err="1" smtClean="0">
                <a:solidFill>
                  <a:schemeClr val="bg1"/>
                </a:solidFill>
              </a:rPr>
              <a:t>frequent</a:t>
            </a:r>
            <a:r>
              <a:rPr lang="ru-RU" sz="2800" dirty="0" smtClean="0">
                <a:solidFill>
                  <a:schemeClr val="bg1"/>
                </a:solidFill>
              </a:rPr>
              <a:t>, </a:t>
            </a:r>
            <a:r>
              <a:rPr lang="ru-RU" sz="2800" dirty="0" err="1" smtClean="0">
                <a:solidFill>
                  <a:schemeClr val="bg1"/>
                </a:solidFill>
              </a:rPr>
              <a:t>weak</a:t>
            </a:r>
            <a:r>
              <a:rPr lang="ru-RU" sz="2800" dirty="0" smtClean="0">
                <a:solidFill>
                  <a:schemeClr val="bg1"/>
                </a:solidFill>
              </a:rPr>
              <a:t> </a:t>
            </a:r>
            <a:r>
              <a:rPr lang="ru-RU" sz="2800" dirty="0" err="1" smtClean="0">
                <a:solidFill>
                  <a:schemeClr val="bg1"/>
                </a:solidFill>
              </a:rPr>
              <a:t>filling</a:t>
            </a:r>
            <a:r>
              <a:rPr lang="ru-RU" sz="2800" dirty="0" smtClean="0">
                <a:solidFill>
                  <a:schemeClr val="bg1"/>
                </a:solidFill>
              </a:rPr>
              <a:t>, </a:t>
            </a:r>
            <a:r>
              <a:rPr lang="ru-RU" sz="2800" dirty="0" err="1" smtClean="0">
                <a:solidFill>
                  <a:schemeClr val="bg1"/>
                </a:solidFill>
              </a:rPr>
              <a:t>the</a:t>
            </a:r>
            <a:r>
              <a:rPr lang="ru-RU" sz="2800" dirty="0" smtClean="0">
                <a:solidFill>
                  <a:schemeClr val="bg1"/>
                </a:solidFill>
              </a:rPr>
              <a:t> </a:t>
            </a:r>
            <a:r>
              <a:rPr lang="en-US" sz="2800" dirty="0" smtClean="0">
                <a:solidFill>
                  <a:schemeClr val="bg1"/>
                </a:solidFill>
              </a:rPr>
              <a:t>AP</a:t>
            </a:r>
            <a:r>
              <a:rPr lang="ru-RU" sz="2800" dirty="0" smtClean="0">
                <a:solidFill>
                  <a:schemeClr val="bg1"/>
                </a:solidFill>
              </a:rPr>
              <a:t> </a:t>
            </a:r>
            <a:r>
              <a:rPr lang="ru-RU" sz="2800" dirty="0" err="1" smtClean="0">
                <a:solidFill>
                  <a:schemeClr val="bg1"/>
                </a:solidFill>
              </a:rPr>
              <a:t>it</a:t>
            </a:r>
            <a:r>
              <a:rPr lang="ru-RU" sz="2800" dirty="0" smtClean="0">
                <a:solidFill>
                  <a:schemeClr val="bg1"/>
                </a:solidFill>
              </a:rPr>
              <a:t> </a:t>
            </a:r>
            <a:r>
              <a:rPr lang="ru-RU" sz="2800" dirty="0" err="1" smtClean="0">
                <a:solidFill>
                  <a:schemeClr val="bg1"/>
                </a:solidFill>
              </a:rPr>
              <a:t>is</a:t>
            </a:r>
            <a:r>
              <a:rPr lang="ru-RU" sz="2800" dirty="0" smtClean="0">
                <a:solidFill>
                  <a:schemeClr val="bg1"/>
                </a:solidFill>
              </a:rPr>
              <a:t> </a:t>
            </a:r>
            <a:r>
              <a:rPr lang="ru-RU" sz="2800" dirty="0" err="1" smtClean="0">
                <a:solidFill>
                  <a:schemeClr val="bg1"/>
                </a:solidFill>
              </a:rPr>
              <a:t>lowered</a:t>
            </a:r>
            <a:r>
              <a:rPr lang="ru-RU" sz="2800" dirty="0" smtClean="0">
                <a:solidFill>
                  <a:schemeClr val="bg1"/>
                </a:solidFill>
              </a:rPr>
              <a:t>. </a:t>
            </a:r>
            <a:r>
              <a:rPr lang="ru-RU" sz="2800" dirty="0" err="1" smtClean="0">
                <a:solidFill>
                  <a:schemeClr val="bg1"/>
                </a:solidFill>
              </a:rPr>
              <a:t>Breath</a:t>
            </a:r>
            <a:r>
              <a:rPr lang="ru-RU" sz="2800" dirty="0" smtClean="0">
                <a:solidFill>
                  <a:schemeClr val="bg1"/>
                </a:solidFill>
              </a:rPr>
              <a:t> </a:t>
            </a:r>
            <a:r>
              <a:rPr lang="ru-RU" sz="2800" dirty="0" err="1" smtClean="0">
                <a:solidFill>
                  <a:schemeClr val="bg1"/>
                </a:solidFill>
              </a:rPr>
              <a:t>superficial</a:t>
            </a:r>
            <a:r>
              <a:rPr lang="ru-RU" sz="2800" dirty="0" smtClean="0">
                <a:solidFill>
                  <a:schemeClr val="bg1"/>
                </a:solidFill>
              </a:rPr>
              <a:t>, </a:t>
            </a:r>
            <a:r>
              <a:rPr lang="ru-RU" sz="2800" dirty="0" err="1" smtClean="0">
                <a:solidFill>
                  <a:schemeClr val="bg1"/>
                </a:solidFill>
              </a:rPr>
              <a:t>frequent</a:t>
            </a:r>
            <a:r>
              <a:rPr lang="ru-RU" sz="2800" dirty="0" smtClean="0">
                <a:solidFill>
                  <a:schemeClr val="bg1"/>
                </a:solidFill>
              </a:rPr>
              <a:t>, </a:t>
            </a:r>
            <a:r>
              <a:rPr lang="ru-RU" sz="2800" dirty="0" err="1" smtClean="0">
                <a:solidFill>
                  <a:schemeClr val="bg1"/>
                </a:solidFill>
              </a:rPr>
              <a:t>accrues</a:t>
            </a:r>
            <a:r>
              <a:rPr lang="ru-RU" sz="2800" dirty="0" smtClean="0">
                <a:solidFill>
                  <a:schemeClr val="bg1"/>
                </a:solidFill>
              </a:rPr>
              <a:t> </a:t>
            </a:r>
            <a:r>
              <a:rPr lang="ru-RU" sz="2800" dirty="0" err="1" smtClean="0">
                <a:solidFill>
                  <a:schemeClr val="bg1"/>
                </a:solidFill>
              </a:rPr>
              <a:t>short</a:t>
            </a:r>
            <a:r>
              <a:rPr lang="ru-RU" sz="2800" dirty="0" smtClean="0">
                <a:solidFill>
                  <a:schemeClr val="bg1"/>
                </a:solidFill>
              </a:rPr>
              <a:t> </a:t>
            </a:r>
            <a:r>
              <a:rPr lang="ru-RU" sz="2800" dirty="0" err="1" smtClean="0">
                <a:solidFill>
                  <a:schemeClr val="bg1"/>
                </a:solidFill>
              </a:rPr>
              <a:t>wind</a:t>
            </a:r>
            <a:r>
              <a:rPr lang="ru-RU" sz="2800" dirty="0" smtClean="0">
                <a:solidFill>
                  <a:schemeClr val="bg1"/>
                </a:solidFill>
              </a:rPr>
              <a:t>. </a:t>
            </a:r>
            <a:r>
              <a:rPr lang="en-US" sz="2800" dirty="0" err="1" smtClean="0">
                <a:solidFill>
                  <a:schemeClr val="bg1"/>
                </a:solidFill>
              </a:rPr>
              <a:t>Acrocyanosis</a:t>
            </a:r>
            <a:r>
              <a:rPr lang="ru-RU" sz="2800" dirty="0" smtClean="0">
                <a:solidFill>
                  <a:schemeClr val="bg1"/>
                </a:solidFill>
              </a:rPr>
              <a:t>.</a:t>
            </a:r>
          </a:p>
          <a:p>
            <a:pPr algn="just"/>
            <a:endParaRPr lang="ru-RU" sz="2400" dirty="0" smtClean="0">
              <a:solidFill>
                <a:schemeClr val="bg1"/>
              </a:solidFill>
            </a:endParaRPr>
          </a:p>
          <a:p>
            <a:endParaRPr lang="ru-RU" sz="2400" dirty="0" smtClean="0">
              <a:solidFill>
                <a:schemeClr val="bg1"/>
              </a:solidFill>
            </a:endParaRPr>
          </a:p>
        </p:txBody>
      </p:sp>
      <p:sp>
        <p:nvSpPr>
          <p:cNvPr id="16386" name="Rectangle 2"/>
          <p:cNvSpPr>
            <a:spLocks noGrp="1" noChangeArrowheads="1"/>
          </p:cNvSpPr>
          <p:nvPr>
            <p:ph type="title"/>
          </p:nvPr>
        </p:nvSpPr>
        <p:spPr/>
        <p:txBody>
          <a:bodyPr/>
          <a:lstStyle/>
          <a:p>
            <a:pPr algn="ctr" fontAlgn="auto">
              <a:spcAft>
                <a:spcPts val="0"/>
              </a:spcAft>
              <a:defRPr/>
            </a:pPr>
            <a:r>
              <a:rPr lang="ru-RU" dirty="0" err="1">
                <a:solidFill>
                  <a:schemeClr val="bg1"/>
                </a:solidFill>
              </a:rPr>
              <a:t>Pleural</a:t>
            </a:r>
            <a:r>
              <a:rPr lang="ru-RU" dirty="0">
                <a:solidFill>
                  <a:schemeClr val="bg1"/>
                </a:solidFill>
              </a:rPr>
              <a:t> </a:t>
            </a:r>
            <a:r>
              <a:rPr lang="ru-RU" dirty="0" err="1">
                <a:solidFill>
                  <a:schemeClr val="bg1"/>
                </a:solidFill>
              </a:rPr>
              <a:t>shock</a:t>
            </a:r>
            <a:endParaRPr lang="ru-RU"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9750" y="457200"/>
            <a:ext cx="8280400" cy="668338"/>
          </a:xfrm>
        </p:spPr>
        <p:txBody>
          <a:bodyPr>
            <a:normAutofit fontScale="90000"/>
          </a:bodyPr>
          <a:lstStyle/>
          <a:p>
            <a:pPr algn="ctr" fontAlgn="auto">
              <a:spcAft>
                <a:spcPts val="0"/>
              </a:spcAft>
              <a:defRPr/>
            </a:pPr>
            <a:r>
              <a:rPr lang="ru-RU" sz="2800" b="1" dirty="0" err="1">
                <a:solidFill>
                  <a:srgbClr val="660066"/>
                </a:solidFill>
              </a:rPr>
              <a:t>Scheme</a:t>
            </a:r>
            <a:r>
              <a:rPr lang="ru-RU" sz="2800" b="1" dirty="0">
                <a:solidFill>
                  <a:srgbClr val="660066"/>
                </a:solidFill>
              </a:rPr>
              <a:t> </a:t>
            </a:r>
            <a:r>
              <a:rPr lang="ru-RU" sz="2800" b="1" dirty="0" err="1">
                <a:solidFill>
                  <a:srgbClr val="660066"/>
                </a:solidFill>
              </a:rPr>
              <a:t>of</a:t>
            </a:r>
            <a:r>
              <a:rPr lang="ru-RU" sz="2800" b="1" dirty="0">
                <a:solidFill>
                  <a:srgbClr val="660066"/>
                </a:solidFill>
              </a:rPr>
              <a:t> </a:t>
            </a:r>
            <a:r>
              <a:rPr lang="ru-RU" sz="2800" b="1" dirty="0" err="1">
                <a:solidFill>
                  <a:srgbClr val="660066"/>
                </a:solidFill>
              </a:rPr>
              <a:t>a</a:t>
            </a:r>
            <a:r>
              <a:rPr lang="ru-RU" sz="2800" b="1" dirty="0">
                <a:solidFill>
                  <a:srgbClr val="660066"/>
                </a:solidFill>
              </a:rPr>
              <a:t> </a:t>
            </a:r>
            <a:r>
              <a:rPr lang="ru-RU" sz="2800" b="1" dirty="0" err="1">
                <a:solidFill>
                  <a:srgbClr val="660066"/>
                </a:solidFill>
              </a:rPr>
              <a:t>puncture</a:t>
            </a:r>
            <a:r>
              <a:rPr lang="ru-RU" sz="2800" b="1" dirty="0">
                <a:solidFill>
                  <a:srgbClr val="660066"/>
                </a:solidFill>
              </a:rPr>
              <a:t> </a:t>
            </a:r>
            <a:r>
              <a:rPr lang="ru-RU" sz="2800" b="1" dirty="0" err="1">
                <a:solidFill>
                  <a:srgbClr val="660066"/>
                </a:solidFill>
              </a:rPr>
              <a:t>of</a:t>
            </a:r>
            <a:r>
              <a:rPr lang="ru-RU" sz="2800" b="1" dirty="0">
                <a:solidFill>
                  <a:srgbClr val="660066"/>
                </a:solidFill>
              </a:rPr>
              <a:t> </a:t>
            </a:r>
            <a:r>
              <a:rPr lang="ru-RU" sz="2800" b="1" dirty="0" err="1">
                <a:solidFill>
                  <a:srgbClr val="660066"/>
                </a:solidFill>
              </a:rPr>
              <a:t>a</a:t>
            </a:r>
            <a:r>
              <a:rPr lang="ru-RU" sz="2800" b="1" dirty="0">
                <a:solidFill>
                  <a:srgbClr val="660066"/>
                </a:solidFill>
              </a:rPr>
              <a:t> </a:t>
            </a:r>
            <a:r>
              <a:rPr lang="ru-RU" sz="2800" b="1" dirty="0" err="1">
                <a:solidFill>
                  <a:srgbClr val="660066"/>
                </a:solidFill>
              </a:rPr>
              <a:t>pleural</a:t>
            </a:r>
            <a:r>
              <a:rPr lang="ru-RU" sz="2800" b="1" dirty="0">
                <a:solidFill>
                  <a:srgbClr val="660066"/>
                </a:solidFill>
              </a:rPr>
              <a:t> </a:t>
            </a:r>
            <a:r>
              <a:rPr lang="ru-RU" sz="2800" b="1" dirty="0" err="1">
                <a:solidFill>
                  <a:srgbClr val="660066"/>
                </a:solidFill>
              </a:rPr>
              <a:t>cavity</a:t>
            </a:r>
            <a:r>
              <a:rPr lang="ru-RU" sz="2800" b="1" dirty="0">
                <a:solidFill>
                  <a:srgbClr val="660066"/>
                </a:solidFill>
              </a:rPr>
              <a:t/>
            </a:r>
            <a:br>
              <a:rPr lang="ru-RU" sz="2800" b="1" dirty="0">
                <a:solidFill>
                  <a:srgbClr val="660066"/>
                </a:solidFill>
              </a:rPr>
            </a:br>
            <a:r>
              <a:rPr lang="ru-RU" sz="2800" b="1" dirty="0" err="1">
                <a:solidFill>
                  <a:srgbClr val="660066"/>
                </a:solidFill>
              </a:rPr>
              <a:t>and</a:t>
            </a:r>
            <a:r>
              <a:rPr lang="ru-RU" sz="2800" b="1" dirty="0">
                <a:solidFill>
                  <a:srgbClr val="660066"/>
                </a:solidFill>
              </a:rPr>
              <a:t> </a:t>
            </a:r>
            <a:r>
              <a:rPr lang="ru-RU" sz="2800" b="1" dirty="0" err="1">
                <a:solidFill>
                  <a:srgbClr val="660066"/>
                </a:solidFill>
              </a:rPr>
              <a:t>possible</a:t>
            </a:r>
            <a:r>
              <a:rPr lang="ru-RU" sz="2800" b="1" dirty="0">
                <a:solidFill>
                  <a:srgbClr val="660066"/>
                </a:solidFill>
              </a:rPr>
              <a:t> </a:t>
            </a:r>
            <a:r>
              <a:rPr lang="ru-RU" sz="2800" b="1" dirty="0" err="1">
                <a:solidFill>
                  <a:srgbClr val="660066"/>
                </a:solidFill>
              </a:rPr>
              <a:t>complications</a:t>
            </a:r>
            <a:endParaRPr lang="ru-RU" sz="2800" b="1" dirty="0">
              <a:solidFill>
                <a:srgbClr val="660066"/>
              </a:solidFill>
            </a:endParaRPr>
          </a:p>
        </p:txBody>
      </p:sp>
      <p:pic>
        <p:nvPicPr>
          <p:cNvPr id="18435" name="Picture 3" descr="Рис 10"/>
          <p:cNvPicPr>
            <a:picLocks noGrp="1" noChangeAspect="1" noChangeArrowheads="1"/>
          </p:cNvPicPr>
          <p:nvPr>
            <p:ph sz="half" idx="1"/>
          </p:nvPr>
        </p:nvPicPr>
        <p:blipFill>
          <a:blip r:embed="rId2" cstate="print">
            <a:clrChange>
              <a:clrFrom>
                <a:srgbClr val="FEFEFE"/>
              </a:clrFrom>
              <a:clrTo>
                <a:srgbClr val="FEFEFE">
                  <a:alpha val="0"/>
                </a:srgbClr>
              </a:clrTo>
            </a:clrChange>
            <a:lum contrast="30000"/>
          </a:blip>
          <a:srcRect/>
          <a:stretch>
            <a:fillRect/>
          </a:stretch>
        </p:blipFill>
        <p:spPr>
          <a:xfrm>
            <a:off x="1259632" y="1412776"/>
            <a:ext cx="2808312" cy="3240360"/>
          </a:xfrm>
          <a:noFill/>
        </p:spPr>
      </p:pic>
      <p:pic>
        <p:nvPicPr>
          <p:cNvPr id="18436" name="Picture 4" descr="Рис 11"/>
          <p:cNvPicPr>
            <a:picLocks noGrp="1" noChangeAspect="1" noChangeArrowheads="1"/>
          </p:cNvPicPr>
          <p:nvPr>
            <p:ph sz="half" idx="2"/>
          </p:nvPr>
        </p:nvPicPr>
        <p:blipFill>
          <a:blip r:embed="rId3" cstate="print">
            <a:clrChange>
              <a:clrFrom>
                <a:srgbClr val="FEFEFE"/>
              </a:clrFrom>
              <a:clrTo>
                <a:srgbClr val="FEFEFE">
                  <a:alpha val="0"/>
                </a:srgbClr>
              </a:clrTo>
            </a:clrChange>
            <a:lum contrast="24000"/>
          </a:blip>
          <a:srcRect t="12909" b="10974"/>
          <a:stretch>
            <a:fillRect/>
          </a:stretch>
        </p:blipFill>
        <p:spPr>
          <a:xfrm>
            <a:off x="4499992" y="1052736"/>
            <a:ext cx="3563938" cy="3743325"/>
          </a:xfrm>
        </p:spPr>
      </p:pic>
      <p:sp>
        <p:nvSpPr>
          <p:cNvPr id="18437" name="Rectangle 5"/>
          <p:cNvSpPr>
            <a:spLocks noChangeArrowheads="1"/>
          </p:cNvSpPr>
          <p:nvPr/>
        </p:nvSpPr>
        <p:spPr bwMode="auto">
          <a:xfrm>
            <a:off x="611188" y="4931886"/>
            <a:ext cx="8137525" cy="1477328"/>
          </a:xfrm>
          <a:prstGeom prst="rect">
            <a:avLst/>
          </a:prstGeom>
          <a:noFill/>
          <a:ln w="9525">
            <a:noFill/>
            <a:miter lim="800000"/>
            <a:headEnd/>
            <a:tailEnd/>
          </a:ln>
        </p:spPr>
        <p:txBody>
          <a:bodyPr anchor="ctr">
            <a:spAutoFit/>
          </a:bodyPr>
          <a:lstStyle/>
          <a:p>
            <a:pPr algn="ctr"/>
            <a:r>
              <a:rPr lang="ru-RU" dirty="0" smtClean="0">
                <a:solidFill>
                  <a:schemeClr val="bg1"/>
                </a:solidFill>
                <a:cs typeface="Arial" charset="0"/>
              </a:rPr>
              <a:t>A </a:t>
            </a:r>
            <a:r>
              <a:rPr lang="ru-RU" dirty="0">
                <a:solidFill>
                  <a:schemeClr val="bg1"/>
                </a:solidFill>
                <a:cs typeface="Arial" charset="0"/>
              </a:rPr>
              <a:t>– </a:t>
            </a:r>
            <a:r>
              <a:rPr lang="ru-RU" dirty="0" err="1">
                <a:solidFill>
                  <a:schemeClr val="bg1"/>
                </a:solidFill>
                <a:cs typeface="Arial" charset="0"/>
              </a:rPr>
              <a:t>the</a:t>
            </a:r>
            <a:r>
              <a:rPr lang="ru-RU" dirty="0">
                <a:solidFill>
                  <a:schemeClr val="bg1"/>
                </a:solidFill>
                <a:cs typeface="Arial" charset="0"/>
              </a:rPr>
              <a:t> </a:t>
            </a:r>
            <a:r>
              <a:rPr lang="ru-RU" dirty="0" err="1">
                <a:solidFill>
                  <a:schemeClr val="bg1"/>
                </a:solidFill>
                <a:cs typeface="Arial" charset="0"/>
              </a:rPr>
              <a:t>needle</a:t>
            </a:r>
            <a:r>
              <a:rPr lang="ru-RU" dirty="0">
                <a:solidFill>
                  <a:schemeClr val="bg1"/>
                </a:solidFill>
                <a:cs typeface="Arial" charset="0"/>
              </a:rPr>
              <a:t> </a:t>
            </a:r>
            <a:r>
              <a:rPr lang="ru-RU" dirty="0" err="1">
                <a:solidFill>
                  <a:schemeClr val="bg1"/>
                </a:solidFill>
                <a:cs typeface="Arial" charset="0"/>
              </a:rPr>
              <a:t>has</a:t>
            </a:r>
            <a:r>
              <a:rPr lang="ru-RU" dirty="0">
                <a:solidFill>
                  <a:schemeClr val="bg1"/>
                </a:solidFill>
                <a:cs typeface="Arial" charset="0"/>
              </a:rPr>
              <a:t> </a:t>
            </a:r>
            <a:r>
              <a:rPr lang="ru-RU" dirty="0" err="1">
                <a:solidFill>
                  <a:schemeClr val="bg1"/>
                </a:solidFill>
                <a:cs typeface="Arial" charset="0"/>
              </a:rPr>
              <a:t>passed</a:t>
            </a:r>
            <a:r>
              <a:rPr lang="ru-RU" dirty="0">
                <a:solidFill>
                  <a:schemeClr val="bg1"/>
                </a:solidFill>
                <a:cs typeface="Arial" charset="0"/>
              </a:rPr>
              <a:t> </a:t>
            </a:r>
            <a:r>
              <a:rPr lang="ru-RU" dirty="0" err="1">
                <a:solidFill>
                  <a:schemeClr val="bg1"/>
                </a:solidFill>
                <a:cs typeface="Arial" charset="0"/>
              </a:rPr>
              <a:t>in</a:t>
            </a:r>
            <a:r>
              <a:rPr lang="ru-RU" dirty="0">
                <a:solidFill>
                  <a:schemeClr val="bg1"/>
                </a:solidFill>
                <a:cs typeface="Arial" charset="0"/>
              </a:rPr>
              <a:t> </a:t>
            </a:r>
            <a:r>
              <a:rPr lang="ru-RU" dirty="0" err="1">
                <a:solidFill>
                  <a:schemeClr val="bg1"/>
                </a:solidFill>
                <a:cs typeface="Arial" charset="0"/>
              </a:rPr>
              <a:t>a</a:t>
            </a:r>
            <a:r>
              <a:rPr lang="ru-RU" dirty="0">
                <a:solidFill>
                  <a:schemeClr val="bg1"/>
                </a:solidFill>
                <a:cs typeface="Arial" charset="0"/>
              </a:rPr>
              <a:t> </a:t>
            </a:r>
            <a:r>
              <a:rPr lang="ru-RU" dirty="0" err="1">
                <a:solidFill>
                  <a:schemeClr val="bg1"/>
                </a:solidFill>
                <a:cs typeface="Arial" charset="0"/>
              </a:rPr>
              <a:t>pleura</a:t>
            </a:r>
            <a:r>
              <a:rPr lang="ru-RU" dirty="0">
                <a:solidFill>
                  <a:schemeClr val="bg1"/>
                </a:solidFill>
                <a:cs typeface="Arial" charset="0"/>
              </a:rPr>
              <a:t> </a:t>
            </a:r>
            <a:r>
              <a:rPr lang="ru-RU" dirty="0" err="1">
                <a:solidFill>
                  <a:schemeClr val="bg1"/>
                </a:solidFill>
                <a:cs typeface="Arial" charset="0"/>
              </a:rPr>
              <a:t>cavity</a:t>
            </a:r>
            <a:r>
              <a:rPr lang="ru-RU" dirty="0">
                <a:solidFill>
                  <a:schemeClr val="bg1"/>
                </a:solidFill>
                <a:cs typeface="Arial" charset="0"/>
              </a:rPr>
              <a:t> </a:t>
            </a:r>
            <a:r>
              <a:rPr lang="ru-RU" dirty="0" err="1">
                <a:solidFill>
                  <a:schemeClr val="bg1"/>
                </a:solidFill>
                <a:cs typeface="Arial" charset="0"/>
              </a:rPr>
              <a:t>over</a:t>
            </a:r>
            <a:r>
              <a:rPr lang="ru-RU" dirty="0">
                <a:solidFill>
                  <a:schemeClr val="bg1"/>
                </a:solidFill>
                <a:cs typeface="Arial" charset="0"/>
              </a:rPr>
              <a:t> </a:t>
            </a:r>
            <a:r>
              <a:rPr lang="ru-RU" dirty="0" err="1">
                <a:solidFill>
                  <a:schemeClr val="bg1"/>
                </a:solidFill>
                <a:cs typeface="Arial" charset="0"/>
              </a:rPr>
              <a:t>an</a:t>
            </a:r>
            <a:r>
              <a:rPr lang="ru-RU" dirty="0">
                <a:solidFill>
                  <a:schemeClr val="bg1"/>
                </a:solidFill>
                <a:cs typeface="Arial" charset="0"/>
              </a:rPr>
              <a:t> </a:t>
            </a:r>
            <a:r>
              <a:rPr lang="ru-RU" dirty="0" err="1">
                <a:solidFill>
                  <a:schemeClr val="bg1"/>
                </a:solidFill>
                <a:cs typeface="Arial" charset="0"/>
              </a:rPr>
              <a:t>exudate</a:t>
            </a:r>
            <a:r>
              <a:rPr lang="ru-RU" dirty="0">
                <a:solidFill>
                  <a:schemeClr val="bg1"/>
                </a:solidFill>
                <a:cs typeface="Arial" charset="0"/>
              </a:rPr>
              <a:t> </a:t>
            </a:r>
          </a:p>
          <a:p>
            <a:pPr algn="ctr"/>
            <a:r>
              <a:rPr lang="ru-RU" dirty="0">
                <a:solidFill>
                  <a:schemeClr val="bg1"/>
                </a:solidFill>
                <a:cs typeface="Arial" charset="0"/>
              </a:rPr>
              <a:t>B – </a:t>
            </a:r>
            <a:r>
              <a:rPr lang="ru-RU" dirty="0" err="1">
                <a:solidFill>
                  <a:schemeClr val="bg1"/>
                </a:solidFill>
                <a:cs typeface="Arial" charset="0"/>
              </a:rPr>
              <a:t>the</a:t>
            </a:r>
            <a:r>
              <a:rPr lang="ru-RU" dirty="0">
                <a:solidFill>
                  <a:schemeClr val="bg1"/>
                </a:solidFill>
                <a:cs typeface="Arial" charset="0"/>
              </a:rPr>
              <a:t> </a:t>
            </a:r>
            <a:r>
              <a:rPr lang="ru-RU" dirty="0" err="1">
                <a:solidFill>
                  <a:schemeClr val="bg1"/>
                </a:solidFill>
                <a:cs typeface="Arial" charset="0"/>
              </a:rPr>
              <a:t>needle</a:t>
            </a:r>
            <a:r>
              <a:rPr lang="ru-RU" dirty="0">
                <a:solidFill>
                  <a:schemeClr val="bg1"/>
                </a:solidFill>
                <a:cs typeface="Arial" charset="0"/>
              </a:rPr>
              <a:t> </a:t>
            </a:r>
            <a:r>
              <a:rPr lang="ru-RU" dirty="0" err="1">
                <a:solidFill>
                  <a:schemeClr val="bg1"/>
                </a:solidFill>
                <a:cs typeface="Arial" charset="0"/>
              </a:rPr>
              <a:t>has</a:t>
            </a:r>
            <a:r>
              <a:rPr lang="ru-RU" dirty="0">
                <a:solidFill>
                  <a:schemeClr val="bg1"/>
                </a:solidFill>
                <a:cs typeface="Arial" charset="0"/>
              </a:rPr>
              <a:t> </a:t>
            </a:r>
            <a:r>
              <a:rPr lang="ru-RU" dirty="0" err="1">
                <a:solidFill>
                  <a:schemeClr val="bg1"/>
                </a:solidFill>
                <a:cs typeface="Arial" charset="0"/>
              </a:rPr>
              <a:t>passed</a:t>
            </a:r>
            <a:r>
              <a:rPr lang="ru-RU" dirty="0">
                <a:solidFill>
                  <a:schemeClr val="bg1"/>
                </a:solidFill>
                <a:cs typeface="Arial" charset="0"/>
              </a:rPr>
              <a:t> </a:t>
            </a:r>
            <a:r>
              <a:rPr lang="ru-RU" dirty="0" err="1">
                <a:solidFill>
                  <a:schemeClr val="bg1"/>
                </a:solidFill>
                <a:cs typeface="Arial" charset="0"/>
              </a:rPr>
              <a:t>in</a:t>
            </a:r>
            <a:r>
              <a:rPr lang="ru-RU" dirty="0">
                <a:solidFill>
                  <a:schemeClr val="bg1"/>
                </a:solidFill>
                <a:cs typeface="Arial" charset="0"/>
              </a:rPr>
              <a:t> </a:t>
            </a:r>
            <a:r>
              <a:rPr lang="ru-RU" dirty="0" err="1">
                <a:solidFill>
                  <a:schemeClr val="bg1"/>
                </a:solidFill>
                <a:cs typeface="Arial" charset="0"/>
              </a:rPr>
              <a:t>soldering</a:t>
            </a:r>
            <a:r>
              <a:rPr lang="ru-RU" dirty="0">
                <a:solidFill>
                  <a:schemeClr val="bg1"/>
                </a:solidFill>
                <a:cs typeface="Arial" charset="0"/>
              </a:rPr>
              <a:t> </a:t>
            </a:r>
            <a:r>
              <a:rPr lang="ru-RU" dirty="0" err="1">
                <a:solidFill>
                  <a:schemeClr val="bg1"/>
                </a:solidFill>
                <a:cs typeface="Arial" charset="0"/>
              </a:rPr>
              <a:t>between</a:t>
            </a:r>
            <a:r>
              <a:rPr lang="ru-RU" dirty="0">
                <a:solidFill>
                  <a:schemeClr val="bg1"/>
                </a:solidFill>
                <a:cs typeface="Arial" charset="0"/>
              </a:rPr>
              <a:t> </a:t>
            </a:r>
            <a:r>
              <a:rPr lang="ru-RU" dirty="0" err="1">
                <a:solidFill>
                  <a:schemeClr val="bg1"/>
                </a:solidFill>
                <a:cs typeface="Arial" charset="0"/>
              </a:rPr>
              <a:t>pleura</a:t>
            </a:r>
            <a:r>
              <a:rPr lang="ru-RU" dirty="0">
                <a:solidFill>
                  <a:schemeClr val="bg1"/>
                </a:solidFill>
                <a:cs typeface="Arial" charset="0"/>
              </a:rPr>
              <a:t> </a:t>
            </a:r>
            <a:r>
              <a:rPr lang="ru-RU" dirty="0" err="1">
                <a:solidFill>
                  <a:schemeClr val="bg1"/>
                </a:solidFill>
                <a:cs typeface="Arial" charset="0"/>
              </a:rPr>
              <a:t>leaves</a:t>
            </a:r>
            <a:endParaRPr lang="ru-RU" dirty="0">
              <a:solidFill>
                <a:schemeClr val="bg1"/>
              </a:solidFill>
              <a:cs typeface="Arial" charset="0"/>
            </a:endParaRPr>
          </a:p>
          <a:p>
            <a:pPr algn="ctr"/>
            <a:r>
              <a:rPr lang="en-US" dirty="0" smtClean="0">
                <a:solidFill>
                  <a:schemeClr val="bg1"/>
                </a:solidFill>
                <a:cs typeface="Arial" charset="0"/>
              </a:rPr>
              <a:t>C</a:t>
            </a:r>
            <a:r>
              <a:rPr lang="ru-RU" dirty="0" smtClean="0">
                <a:solidFill>
                  <a:schemeClr val="bg1"/>
                </a:solidFill>
                <a:cs typeface="Arial" charset="0"/>
              </a:rPr>
              <a:t> </a:t>
            </a:r>
            <a:r>
              <a:rPr lang="ru-RU" dirty="0">
                <a:solidFill>
                  <a:schemeClr val="bg1"/>
                </a:solidFill>
                <a:cs typeface="Arial" charset="0"/>
              </a:rPr>
              <a:t>– </a:t>
            </a:r>
            <a:r>
              <a:rPr lang="ru-RU" dirty="0" err="1">
                <a:solidFill>
                  <a:schemeClr val="bg1"/>
                </a:solidFill>
                <a:cs typeface="Arial" charset="0"/>
              </a:rPr>
              <a:t>the</a:t>
            </a:r>
            <a:r>
              <a:rPr lang="ru-RU" dirty="0">
                <a:solidFill>
                  <a:schemeClr val="bg1"/>
                </a:solidFill>
                <a:cs typeface="Arial" charset="0"/>
              </a:rPr>
              <a:t> </a:t>
            </a:r>
            <a:r>
              <a:rPr lang="ru-RU" dirty="0" err="1">
                <a:solidFill>
                  <a:schemeClr val="bg1"/>
                </a:solidFill>
                <a:cs typeface="Arial" charset="0"/>
              </a:rPr>
              <a:t>needle</a:t>
            </a:r>
            <a:r>
              <a:rPr lang="ru-RU" dirty="0">
                <a:solidFill>
                  <a:schemeClr val="bg1"/>
                </a:solidFill>
                <a:cs typeface="Arial" charset="0"/>
              </a:rPr>
              <a:t> </a:t>
            </a:r>
            <a:r>
              <a:rPr lang="ru-RU" dirty="0" err="1">
                <a:solidFill>
                  <a:schemeClr val="bg1"/>
                </a:solidFill>
                <a:cs typeface="Arial" charset="0"/>
              </a:rPr>
              <a:t>has</a:t>
            </a:r>
            <a:r>
              <a:rPr lang="ru-RU" dirty="0">
                <a:solidFill>
                  <a:schemeClr val="bg1"/>
                </a:solidFill>
                <a:cs typeface="Arial" charset="0"/>
              </a:rPr>
              <a:t> </a:t>
            </a:r>
            <a:r>
              <a:rPr lang="ru-RU" dirty="0" err="1">
                <a:solidFill>
                  <a:schemeClr val="bg1"/>
                </a:solidFill>
                <a:cs typeface="Arial" charset="0"/>
              </a:rPr>
              <a:t>passed</a:t>
            </a:r>
            <a:r>
              <a:rPr lang="ru-RU" dirty="0">
                <a:solidFill>
                  <a:schemeClr val="bg1"/>
                </a:solidFill>
                <a:cs typeface="Arial" charset="0"/>
              </a:rPr>
              <a:t> </a:t>
            </a:r>
            <a:r>
              <a:rPr lang="ru-RU" dirty="0" err="1">
                <a:solidFill>
                  <a:schemeClr val="bg1"/>
                </a:solidFill>
                <a:cs typeface="Arial" charset="0"/>
              </a:rPr>
              <a:t>over</a:t>
            </a:r>
            <a:r>
              <a:rPr lang="ru-RU" dirty="0">
                <a:solidFill>
                  <a:schemeClr val="bg1"/>
                </a:solidFill>
                <a:cs typeface="Arial" charset="0"/>
              </a:rPr>
              <a:t> </a:t>
            </a:r>
            <a:r>
              <a:rPr lang="ru-RU" dirty="0" err="1">
                <a:solidFill>
                  <a:schemeClr val="bg1"/>
                </a:solidFill>
                <a:cs typeface="Arial" charset="0"/>
              </a:rPr>
              <a:t>an</a:t>
            </a:r>
            <a:r>
              <a:rPr lang="ru-RU" dirty="0">
                <a:solidFill>
                  <a:schemeClr val="bg1"/>
                </a:solidFill>
                <a:cs typeface="Arial" charset="0"/>
              </a:rPr>
              <a:t> </a:t>
            </a:r>
            <a:r>
              <a:rPr lang="ru-RU" dirty="0" err="1">
                <a:solidFill>
                  <a:schemeClr val="bg1"/>
                </a:solidFill>
                <a:cs typeface="Arial" charset="0"/>
              </a:rPr>
              <a:t>exudate</a:t>
            </a:r>
            <a:r>
              <a:rPr lang="ru-RU" dirty="0">
                <a:solidFill>
                  <a:schemeClr val="bg1"/>
                </a:solidFill>
                <a:cs typeface="Arial" charset="0"/>
              </a:rPr>
              <a:t> </a:t>
            </a:r>
            <a:r>
              <a:rPr lang="ru-RU" dirty="0" err="1">
                <a:solidFill>
                  <a:schemeClr val="bg1"/>
                </a:solidFill>
                <a:cs typeface="Arial" charset="0"/>
              </a:rPr>
              <a:t>in</a:t>
            </a:r>
            <a:r>
              <a:rPr lang="ru-RU" dirty="0">
                <a:solidFill>
                  <a:schemeClr val="bg1"/>
                </a:solidFill>
                <a:cs typeface="Arial" charset="0"/>
              </a:rPr>
              <a:t> </a:t>
            </a:r>
            <a:r>
              <a:rPr lang="ru-RU" dirty="0" err="1">
                <a:solidFill>
                  <a:schemeClr val="bg1"/>
                </a:solidFill>
                <a:cs typeface="Arial" charset="0"/>
              </a:rPr>
              <a:t>a</a:t>
            </a:r>
            <a:r>
              <a:rPr lang="ru-RU" dirty="0">
                <a:solidFill>
                  <a:schemeClr val="bg1"/>
                </a:solidFill>
                <a:cs typeface="Arial" charset="0"/>
              </a:rPr>
              <a:t> </a:t>
            </a:r>
            <a:r>
              <a:rPr lang="ru-RU" dirty="0" err="1">
                <a:solidFill>
                  <a:schemeClr val="bg1"/>
                </a:solidFill>
                <a:cs typeface="Arial" charset="0"/>
              </a:rPr>
              <a:t>lung</a:t>
            </a:r>
            <a:r>
              <a:rPr lang="ru-RU" dirty="0">
                <a:solidFill>
                  <a:schemeClr val="bg1"/>
                </a:solidFill>
                <a:cs typeface="Arial" charset="0"/>
              </a:rPr>
              <a:t> </a:t>
            </a:r>
            <a:r>
              <a:rPr lang="en-US" dirty="0" smtClean="0">
                <a:solidFill>
                  <a:schemeClr val="bg1"/>
                </a:solidFill>
                <a:cs typeface="Arial" charset="0"/>
              </a:rPr>
              <a:t>tissues</a:t>
            </a:r>
            <a:endParaRPr lang="ru-RU" dirty="0">
              <a:solidFill>
                <a:schemeClr val="bg1"/>
              </a:solidFill>
              <a:cs typeface="Arial" charset="0"/>
            </a:endParaRPr>
          </a:p>
          <a:p>
            <a:pPr algn="ctr"/>
            <a:r>
              <a:rPr lang="en-US" dirty="0" smtClean="0">
                <a:solidFill>
                  <a:schemeClr val="bg1"/>
                </a:solidFill>
                <a:cs typeface="Arial" charset="0"/>
              </a:rPr>
              <a:t>D </a:t>
            </a:r>
            <a:r>
              <a:rPr lang="ru-RU" dirty="0" smtClean="0">
                <a:solidFill>
                  <a:schemeClr val="bg1"/>
                </a:solidFill>
                <a:cs typeface="Arial" charset="0"/>
              </a:rPr>
              <a:t>– </a:t>
            </a:r>
            <a:r>
              <a:rPr lang="en-US" dirty="0" smtClean="0">
                <a:solidFill>
                  <a:schemeClr val="bg1"/>
                </a:solidFill>
              </a:rPr>
              <a:t>the needle is passed through the lower part of the rib-diaphragmatic sinus in the abdominal cavity</a:t>
            </a:r>
            <a:endParaRPr lang="ru-RU"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219200"/>
          </a:xfrm>
        </p:spPr>
        <p:txBody>
          <a:bodyPr/>
          <a:lstStyle/>
          <a:p>
            <a:pPr algn="ctr"/>
            <a:r>
              <a:rPr lang="en-US" dirty="0" smtClean="0">
                <a:solidFill>
                  <a:schemeClr val="bg1"/>
                </a:solidFill>
              </a:rPr>
              <a:t>Treatment</a:t>
            </a:r>
            <a:endParaRPr lang="ru-RU" dirty="0">
              <a:solidFill>
                <a:schemeClr val="bg1"/>
              </a:solidFill>
            </a:endParaRPr>
          </a:p>
        </p:txBody>
      </p:sp>
      <p:sp>
        <p:nvSpPr>
          <p:cNvPr id="3" name="Содержимое 2"/>
          <p:cNvSpPr>
            <a:spLocks noGrp="1"/>
          </p:cNvSpPr>
          <p:nvPr>
            <p:ph sz="half" idx="1"/>
          </p:nvPr>
        </p:nvSpPr>
        <p:spPr>
          <a:xfrm>
            <a:off x="457200" y="1412776"/>
            <a:ext cx="7931224" cy="4683224"/>
          </a:xfrm>
        </p:spPr>
        <p:txBody>
          <a:bodyPr/>
          <a:lstStyle/>
          <a:p>
            <a:pPr algn="just"/>
            <a:r>
              <a:rPr lang="en-US" sz="2400" dirty="0" smtClean="0">
                <a:solidFill>
                  <a:schemeClr val="bg1"/>
                </a:solidFill>
              </a:rPr>
              <a:t>Therapy of purulent pleurisy involves removal of pus, infection control, detoxification therapy, restoration of disturbed functions of the organs.</a:t>
            </a:r>
            <a:endParaRPr lang="ru-RU" sz="2400" dirty="0" smtClean="0">
              <a:solidFill>
                <a:schemeClr val="bg1"/>
              </a:solidFill>
            </a:endParaRPr>
          </a:p>
          <a:p>
            <a:pPr algn="just"/>
            <a:r>
              <a:rPr lang="en-US" sz="2400" dirty="0" smtClean="0">
                <a:solidFill>
                  <a:schemeClr val="bg1"/>
                </a:solidFill>
              </a:rPr>
              <a:t>Rapid elimination of purulent inflammation in the pleura and light smoothing is achieved the main goal of treatment is to contact the parietal and visceral pleura and their fusion. Coming obliteration purulent cavity leads to recovery of the patient. The earlier you start the treatment of </a:t>
            </a:r>
            <a:r>
              <a:rPr lang="en-US" sz="2400" dirty="0" err="1" smtClean="0">
                <a:solidFill>
                  <a:schemeClr val="bg1"/>
                </a:solidFill>
              </a:rPr>
              <a:t>empyema</a:t>
            </a:r>
            <a:r>
              <a:rPr lang="en-US" sz="2400" dirty="0" smtClean="0">
                <a:solidFill>
                  <a:schemeClr val="bg1"/>
                </a:solidFill>
              </a:rPr>
              <a:t>, the better the outcome, because </a:t>
            </a:r>
            <a:r>
              <a:rPr lang="en-US" sz="2400" dirty="0" err="1" smtClean="0">
                <a:solidFill>
                  <a:schemeClr val="bg1"/>
                </a:solidFill>
              </a:rPr>
              <a:t>spasams</a:t>
            </a:r>
            <a:r>
              <a:rPr lang="en-US" sz="2400" dirty="0" smtClean="0">
                <a:solidFill>
                  <a:schemeClr val="bg1"/>
                </a:solidFill>
              </a:rPr>
              <a:t> light still do not have time to undergo irreversible changes, and in the inflamed pleura has not formed a dense fibrous tissue</a:t>
            </a:r>
            <a:r>
              <a:rPr lang="ru-RU" sz="2400" dirty="0" smtClean="0">
                <a:solidFill>
                  <a:schemeClr val="bg1"/>
                </a:solidFill>
              </a:rPr>
              <a:t>.</a:t>
            </a:r>
            <a:endParaRPr lang="ru-RU" sz="2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404664"/>
            <a:ext cx="8363272" cy="5691336"/>
          </a:xfrm>
        </p:spPr>
        <p:txBody>
          <a:bodyPr/>
          <a:lstStyle/>
          <a:p>
            <a:pPr algn="just"/>
            <a:r>
              <a:rPr lang="en-US" sz="2300" dirty="0" smtClean="0">
                <a:solidFill>
                  <a:schemeClr val="bg1"/>
                </a:solidFill>
              </a:rPr>
              <a:t>The main method of treatment of pleurisy - closed at which do not make opening of a pleural cavity. At an open method carry out a cut of a chest wall for removal of pus, fibrin</a:t>
            </a:r>
            <a:r>
              <a:rPr lang="ru-RU" sz="2300" dirty="0" smtClean="0">
                <a:solidFill>
                  <a:schemeClr val="bg1"/>
                </a:solidFill>
              </a:rPr>
              <a:t>.</a:t>
            </a:r>
          </a:p>
          <a:p>
            <a:pPr algn="just"/>
            <a:r>
              <a:rPr lang="en-US" sz="2300" dirty="0" smtClean="0">
                <a:solidFill>
                  <a:schemeClr val="bg1"/>
                </a:solidFill>
              </a:rPr>
              <a:t>Medical punctures of a pleural cavity belong to the closed methods of treatment of purulent pleurisy and drainage its way of a puncture of a chest wall. The drainage tube can be deduced also through a bed of a remote edge, having sewn up round it soft tissues for tightness creation.</a:t>
            </a:r>
          </a:p>
          <a:p>
            <a:pPr algn="just"/>
            <a:r>
              <a:rPr lang="en-US" sz="2300" dirty="0" smtClean="0">
                <a:solidFill>
                  <a:schemeClr val="bg1"/>
                </a:solidFill>
              </a:rPr>
              <a:t>Begin treatment of purulent pleurisy with punctures of a pleural cavity. Carry surely out local anesthesia. A puncture carry out a needle with a wide gleam (1-1,5 mm), surely using the three-running crane or a rubber tube with a clip with which block a needle at a syringe detachment. It allows to avoid </a:t>
            </a:r>
            <a:r>
              <a:rPr lang="en-US" sz="2300" dirty="0" err="1" smtClean="0">
                <a:solidFill>
                  <a:schemeClr val="bg1"/>
                </a:solidFill>
              </a:rPr>
              <a:t>pyopneumothorax</a:t>
            </a:r>
            <a:r>
              <a:rPr lang="en-US" sz="2300" dirty="0" smtClean="0">
                <a:solidFill>
                  <a:schemeClr val="bg1"/>
                </a:solidFill>
              </a:rPr>
              <a:t> owing to hit of atmospheric air in a pleural cavity. To delete pus at its big congestion in a pleural cavity follows slowly not to cause owing to a fast clarification of a cavity a hyperemia and sharp shift of a </a:t>
            </a:r>
            <a:r>
              <a:rPr lang="en-US" sz="2300" dirty="0" err="1" smtClean="0">
                <a:solidFill>
                  <a:schemeClr val="bg1"/>
                </a:solidFill>
              </a:rPr>
              <a:t>mediastinum</a:t>
            </a:r>
            <a:r>
              <a:rPr lang="en-US" sz="2300" dirty="0" smtClean="0">
                <a:solidFill>
                  <a:schemeClr val="bg1"/>
                </a:solidFill>
              </a:rPr>
              <a:t>.</a:t>
            </a:r>
          </a:p>
          <a:p>
            <a:endParaRPr lang="ru-RU"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fontAlgn="auto">
              <a:spcAft>
                <a:spcPts val="0"/>
              </a:spcAft>
              <a:defRPr/>
            </a:pPr>
            <a:r>
              <a:rPr lang="ru-RU" dirty="0" err="1">
                <a:solidFill>
                  <a:schemeClr val="bg1"/>
                </a:solidFill>
              </a:rPr>
              <a:t>Treatment</a:t>
            </a:r>
            <a:r>
              <a:rPr lang="ru-RU" dirty="0">
                <a:solidFill>
                  <a:schemeClr val="bg1"/>
                </a:solidFill>
              </a:rPr>
              <a:t>:</a:t>
            </a:r>
          </a:p>
        </p:txBody>
      </p:sp>
      <p:sp>
        <p:nvSpPr>
          <p:cNvPr id="19459" name="Rectangle 3"/>
          <p:cNvSpPr>
            <a:spLocks noGrp="1" noChangeArrowheads="1"/>
          </p:cNvSpPr>
          <p:nvPr>
            <p:ph type="body" sz="half" idx="1"/>
          </p:nvPr>
        </p:nvSpPr>
        <p:spPr>
          <a:xfrm>
            <a:off x="179512" y="1600200"/>
            <a:ext cx="3528392" cy="4530725"/>
          </a:xfrm>
        </p:spPr>
        <p:txBody>
          <a:bodyPr/>
          <a:lstStyle/>
          <a:p>
            <a:pPr>
              <a:lnSpc>
                <a:spcPct val="80000"/>
              </a:lnSpc>
            </a:pPr>
            <a:r>
              <a:rPr lang="en-US" sz="2400" dirty="0" smtClean="0"/>
              <a:t>drainage</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pleural</a:t>
            </a:r>
            <a:r>
              <a:rPr lang="ru-RU" sz="2400" dirty="0" smtClean="0">
                <a:solidFill>
                  <a:schemeClr val="bg1"/>
                </a:solidFill>
              </a:rPr>
              <a:t> </a:t>
            </a:r>
            <a:r>
              <a:rPr lang="ru-RU" sz="2400" dirty="0" err="1" smtClean="0">
                <a:solidFill>
                  <a:schemeClr val="bg1"/>
                </a:solidFill>
              </a:rPr>
              <a:t>cavity</a:t>
            </a:r>
            <a:r>
              <a:rPr lang="ru-RU" sz="2400" dirty="0" smtClean="0">
                <a:solidFill>
                  <a:schemeClr val="bg1"/>
                </a:solidFill>
              </a:rPr>
              <a:t>:</a:t>
            </a:r>
          </a:p>
          <a:p>
            <a:pPr lvl="1">
              <a:lnSpc>
                <a:spcPct val="80000"/>
              </a:lnSpc>
            </a:pPr>
            <a:r>
              <a:rPr lang="ru-RU" dirty="0" smtClean="0">
                <a:solidFill>
                  <a:schemeClr val="bg1"/>
                </a:solidFill>
              </a:rPr>
              <a:t>а) </a:t>
            </a:r>
            <a:r>
              <a:rPr lang="ru-RU" dirty="0" err="1" smtClean="0">
                <a:solidFill>
                  <a:schemeClr val="bg1"/>
                </a:solidFill>
              </a:rPr>
              <a:t>puncture</a:t>
            </a:r>
            <a:endParaRPr lang="ru-RU" dirty="0" smtClean="0">
              <a:solidFill>
                <a:schemeClr val="bg1"/>
              </a:solidFill>
            </a:endParaRPr>
          </a:p>
          <a:p>
            <a:pPr lvl="1">
              <a:lnSpc>
                <a:spcPct val="80000"/>
              </a:lnSpc>
            </a:pPr>
            <a:r>
              <a:rPr lang="ru-RU" dirty="0" smtClean="0">
                <a:solidFill>
                  <a:schemeClr val="bg1"/>
                </a:solidFill>
              </a:rPr>
              <a:t>б) </a:t>
            </a:r>
            <a:r>
              <a:rPr lang="ru-RU" dirty="0" err="1" smtClean="0">
                <a:solidFill>
                  <a:schemeClr val="bg1"/>
                </a:solidFill>
              </a:rPr>
              <a:t>carrying</a:t>
            </a:r>
            <a:r>
              <a:rPr lang="ru-RU" dirty="0" smtClean="0">
                <a:solidFill>
                  <a:schemeClr val="bg1"/>
                </a:solidFill>
              </a:rPr>
              <a:t> </a:t>
            </a:r>
            <a:r>
              <a:rPr lang="ru-RU" dirty="0" err="1" smtClean="0">
                <a:solidFill>
                  <a:schemeClr val="bg1"/>
                </a:solidFill>
              </a:rPr>
              <a:t>out</a:t>
            </a:r>
            <a:r>
              <a:rPr lang="ru-RU" dirty="0" smtClean="0">
                <a:solidFill>
                  <a:schemeClr val="bg1"/>
                </a:solidFill>
              </a:rPr>
              <a:t> </a:t>
            </a:r>
            <a:r>
              <a:rPr lang="en-US" dirty="0" err="1" smtClean="0"/>
              <a:t>trocar</a:t>
            </a:r>
            <a:endParaRPr lang="ru-RU" dirty="0" smtClean="0">
              <a:solidFill>
                <a:schemeClr val="bg1"/>
              </a:solidFill>
            </a:endParaRPr>
          </a:p>
          <a:p>
            <a:pPr lvl="1">
              <a:lnSpc>
                <a:spcPct val="80000"/>
              </a:lnSpc>
            </a:pPr>
            <a:r>
              <a:rPr lang="ru-RU" dirty="0" smtClean="0">
                <a:solidFill>
                  <a:schemeClr val="bg1"/>
                </a:solidFill>
              </a:rPr>
              <a:t>в) </a:t>
            </a:r>
            <a:r>
              <a:rPr lang="ru-RU" dirty="0" err="1" smtClean="0">
                <a:solidFill>
                  <a:schemeClr val="bg1"/>
                </a:solidFill>
              </a:rPr>
              <a:t>removal</a:t>
            </a:r>
            <a:r>
              <a:rPr lang="ru-RU" dirty="0" smtClean="0">
                <a:solidFill>
                  <a:schemeClr val="bg1"/>
                </a:solidFill>
              </a:rPr>
              <a:t> </a:t>
            </a:r>
            <a:r>
              <a:rPr lang="en-US" dirty="0" err="1" smtClean="0"/>
              <a:t>cannula</a:t>
            </a:r>
            <a:r>
              <a:rPr lang="en-US" dirty="0" smtClean="0"/>
              <a:t> </a:t>
            </a:r>
            <a:r>
              <a:rPr lang="en-US" dirty="0" err="1" smtClean="0"/>
              <a:t>trocar</a:t>
            </a:r>
            <a:endParaRPr lang="ru-RU" dirty="0" smtClean="0">
              <a:solidFill>
                <a:schemeClr val="bg1"/>
              </a:solidFill>
            </a:endParaRPr>
          </a:p>
          <a:p>
            <a:pPr lvl="1">
              <a:lnSpc>
                <a:spcPct val="80000"/>
              </a:lnSpc>
            </a:pPr>
            <a:r>
              <a:rPr lang="ru-RU" dirty="0" smtClean="0">
                <a:solidFill>
                  <a:schemeClr val="bg1"/>
                </a:solidFill>
              </a:rPr>
              <a:t>г) </a:t>
            </a:r>
            <a:r>
              <a:rPr lang="ru-RU" dirty="0" err="1" smtClean="0">
                <a:solidFill>
                  <a:schemeClr val="bg1"/>
                </a:solidFill>
              </a:rPr>
              <a:t>drainage</a:t>
            </a:r>
            <a:r>
              <a:rPr lang="ru-RU" dirty="0" smtClean="0">
                <a:solidFill>
                  <a:schemeClr val="bg1"/>
                </a:solidFill>
              </a:rPr>
              <a:t> </a:t>
            </a:r>
            <a:r>
              <a:rPr lang="ru-RU" dirty="0" err="1" smtClean="0">
                <a:solidFill>
                  <a:schemeClr val="bg1"/>
                </a:solidFill>
              </a:rPr>
              <a:t>fixing</a:t>
            </a:r>
            <a:r>
              <a:rPr lang="ru-RU" dirty="0" smtClean="0">
                <a:solidFill>
                  <a:schemeClr val="bg1"/>
                </a:solidFill>
              </a:rPr>
              <a:t> </a:t>
            </a:r>
          </a:p>
          <a:p>
            <a:pPr>
              <a:lnSpc>
                <a:spcPct val="80000"/>
              </a:lnSpc>
            </a:pPr>
            <a:endParaRPr lang="ru-RU" sz="2400" dirty="0" smtClean="0">
              <a:solidFill>
                <a:schemeClr val="bg1"/>
              </a:solidFill>
            </a:endParaRPr>
          </a:p>
          <a:p>
            <a:pPr>
              <a:lnSpc>
                <a:spcPct val="80000"/>
              </a:lnSpc>
            </a:pPr>
            <a:r>
              <a:rPr lang="ru-RU" sz="2400" dirty="0" err="1" smtClean="0">
                <a:solidFill>
                  <a:schemeClr val="bg1"/>
                </a:solidFill>
              </a:rPr>
              <a:t>At</a:t>
            </a:r>
            <a:r>
              <a:rPr lang="ru-RU" sz="2400" dirty="0" smtClean="0">
                <a:solidFill>
                  <a:schemeClr val="bg1"/>
                </a:solidFill>
              </a:rPr>
              <a:t> </a:t>
            </a:r>
            <a:r>
              <a:rPr lang="ru-RU" sz="2400" dirty="0" err="1" smtClean="0">
                <a:solidFill>
                  <a:schemeClr val="bg1"/>
                </a:solidFill>
              </a:rPr>
              <a:t>an</a:t>
            </a:r>
            <a:r>
              <a:rPr lang="ru-RU" sz="2400" dirty="0" smtClean="0">
                <a:solidFill>
                  <a:schemeClr val="bg1"/>
                </a:solidFill>
              </a:rPr>
              <a:t> </a:t>
            </a:r>
            <a:r>
              <a:rPr lang="ru-RU" sz="2400" dirty="0" err="1" smtClean="0">
                <a:solidFill>
                  <a:schemeClr val="bg1"/>
                </a:solidFill>
              </a:rPr>
              <a:t>inefficiency</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the</a:t>
            </a:r>
            <a:r>
              <a:rPr lang="ru-RU" sz="2400" dirty="0" smtClean="0">
                <a:solidFill>
                  <a:schemeClr val="bg1"/>
                </a:solidFill>
              </a:rPr>
              <a:t> </a:t>
            </a:r>
            <a:r>
              <a:rPr lang="ru-RU" sz="2400" dirty="0" err="1" smtClean="0">
                <a:solidFill>
                  <a:schemeClr val="bg1"/>
                </a:solidFill>
              </a:rPr>
              <a:t>closed</a:t>
            </a:r>
            <a:r>
              <a:rPr lang="ru-RU" sz="2400" dirty="0" smtClean="0">
                <a:solidFill>
                  <a:schemeClr val="bg1"/>
                </a:solidFill>
              </a:rPr>
              <a:t> </a:t>
            </a:r>
            <a:r>
              <a:rPr lang="ru-RU" sz="2400" dirty="0" err="1" smtClean="0">
                <a:solidFill>
                  <a:schemeClr val="bg1"/>
                </a:solidFill>
              </a:rPr>
              <a:t>methods</a:t>
            </a:r>
            <a:r>
              <a:rPr lang="ru-RU" sz="2400" dirty="0" smtClean="0">
                <a:solidFill>
                  <a:schemeClr val="bg1"/>
                </a:solidFill>
              </a:rPr>
              <a:t> -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tora</a:t>
            </a:r>
            <a:r>
              <a:rPr lang="en-US" sz="2400" dirty="0" smtClean="0">
                <a:solidFill>
                  <a:schemeClr val="bg1"/>
                </a:solidFill>
              </a:rPr>
              <a:t>c</a:t>
            </a:r>
            <a:r>
              <a:rPr lang="ru-RU" sz="2400" dirty="0" err="1" smtClean="0">
                <a:solidFill>
                  <a:schemeClr val="bg1"/>
                </a:solidFill>
              </a:rPr>
              <a:t>ostomiy</a:t>
            </a:r>
            <a:endParaRPr lang="ru-RU" sz="2400" dirty="0" smtClean="0">
              <a:solidFill>
                <a:schemeClr val="bg1"/>
              </a:solidFill>
            </a:endParaRPr>
          </a:p>
          <a:p>
            <a:pPr>
              <a:lnSpc>
                <a:spcPct val="80000"/>
              </a:lnSpc>
            </a:pPr>
            <a:endParaRPr lang="ru-RU" sz="2000" dirty="0" smtClean="0"/>
          </a:p>
        </p:txBody>
      </p:sp>
      <p:pic>
        <p:nvPicPr>
          <p:cNvPr id="19460" name="Picture 4" descr="дренирование"/>
          <p:cNvPicPr>
            <a:picLocks noGrp="1" noChangeAspect="1" noChangeArrowheads="1"/>
          </p:cNvPicPr>
          <p:nvPr>
            <p:ph sz="half" idx="2"/>
          </p:nvPr>
        </p:nvPicPr>
        <p:blipFill>
          <a:blip r:embed="rId2" cstate="print">
            <a:clrChange>
              <a:clrFrom>
                <a:srgbClr val="FFFFFF"/>
              </a:clrFrom>
              <a:clrTo>
                <a:srgbClr val="FFFFFF">
                  <a:alpha val="0"/>
                </a:srgbClr>
              </a:clrTo>
            </a:clrChange>
          </a:blip>
          <a:srcRect l="6262" t="3494" r="1158"/>
          <a:stretch>
            <a:fillRect/>
          </a:stretch>
        </p:blipFill>
        <p:spPr>
          <a:xfrm>
            <a:off x="3419872" y="1556792"/>
            <a:ext cx="5400278" cy="4583112"/>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b4_026"/>
          <p:cNvPicPr>
            <a:picLocks noChangeAspect="1" noChangeArrowheads="1"/>
          </p:cNvPicPr>
          <p:nvPr/>
        </p:nvPicPr>
        <p:blipFill>
          <a:blip r:embed="rId2" cstate="print"/>
          <a:srcRect/>
          <a:stretch>
            <a:fillRect/>
          </a:stretch>
        </p:blipFill>
        <p:spPr bwMode="auto">
          <a:xfrm>
            <a:off x="430067" y="1124744"/>
            <a:ext cx="8241255" cy="453650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b4_052"/>
          <p:cNvPicPr>
            <a:picLocks noChangeAspect="1" noChangeArrowheads="1"/>
          </p:cNvPicPr>
          <p:nvPr/>
        </p:nvPicPr>
        <p:blipFill>
          <a:blip r:embed="rId2" cstate="print"/>
          <a:srcRect/>
          <a:stretch>
            <a:fillRect/>
          </a:stretch>
        </p:blipFill>
        <p:spPr bwMode="auto">
          <a:xfrm>
            <a:off x="971600" y="1124744"/>
            <a:ext cx="7114345" cy="432048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755576" y="1916832"/>
            <a:ext cx="7200974" cy="3744193"/>
          </a:xfrm>
        </p:spPr>
        <p:txBody>
          <a:bodyPr/>
          <a:lstStyle/>
          <a:p>
            <a:pPr algn="just"/>
            <a:r>
              <a:rPr lang="en-US" sz="2400" dirty="0" smtClean="0">
                <a:solidFill>
                  <a:schemeClr val="bg1"/>
                </a:solidFill>
              </a:rPr>
              <a:t>Pathogens:</a:t>
            </a:r>
            <a:r>
              <a:rPr lang="ru-RU" sz="2400" dirty="0" smtClean="0">
                <a:solidFill>
                  <a:schemeClr val="bg1"/>
                </a:solidFill>
              </a:rPr>
              <a:t> </a:t>
            </a:r>
            <a:r>
              <a:rPr lang="en-US" sz="2400" dirty="0" smtClean="0">
                <a:solidFill>
                  <a:schemeClr val="bg1"/>
                </a:solidFill>
              </a:rPr>
              <a:t>Staphylococcus </a:t>
            </a:r>
            <a:r>
              <a:rPr lang="en-US" sz="2400" dirty="0" err="1" smtClean="0">
                <a:solidFill>
                  <a:schemeClr val="bg1"/>
                </a:solidFill>
              </a:rPr>
              <a:t>aureus</a:t>
            </a:r>
            <a:r>
              <a:rPr lang="en-US" sz="2400" dirty="0" smtClean="0">
                <a:solidFill>
                  <a:schemeClr val="bg1"/>
                </a:solidFill>
              </a:rPr>
              <a:t>, </a:t>
            </a:r>
            <a:r>
              <a:rPr lang="en-US" sz="2400" dirty="0" err="1" smtClean="0">
                <a:solidFill>
                  <a:schemeClr val="bg1"/>
                </a:solidFill>
              </a:rPr>
              <a:t>enterobacteria</a:t>
            </a:r>
            <a:r>
              <a:rPr lang="en-US" sz="2400" dirty="0" smtClean="0">
                <a:solidFill>
                  <a:schemeClr val="bg1"/>
                </a:solidFill>
              </a:rPr>
              <a:t>, gonorrhea, tubercle Bacillus</a:t>
            </a:r>
            <a:r>
              <a:rPr lang="ru-RU" sz="2400" dirty="0" smtClean="0">
                <a:solidFill>
                  <a:schemeClr val="bg1"/>
                </a:solidFill>
              </a:rPr>
              <a:t>.</a:t>
            </a:r>
          </a:p>
          <a:p>
            <a:pPr algn="just">
              <a:buNone/>
            </a:pPr>
            <a:endParaRPr lang="ru-RU" sz="2400" dirty="0" smtClean="0">
              <a:solidFill>
                <a:schemeClr val="bg1"/>
              </a:solidFill>
            </a:endParaRPr>
          </a:p>
          <a:p>
            <a:pPr algn="just"/>
            <a:r>
              <a:rPr lang="en-US" sz="2400" dirty="0" smtClean="0">
                <a:solidFill>
                  <a:schemeClr val="bg1"/>
                </a:solidFill>
              </a:rPr>
              <a:t>The disease mainly secondary complication of purulent </a:t>
            </a:r>
            <a:r>
              <a:rPr lang="en-US" sz="2400" dirty="0" err="1" smtClean="0">
                <a:solidFill>
                  <a:schemeClr val="bg1"/>
                </a:solidFill>
              </a:rPr>
              <a:t>mediastinitis</a:t>
            </a:r>
            <a:r>
              <a:rPr lang="en-US" sz="2400" dirty="0" smtClean="0">
                <a:solidFill>
                  <a:schemeClr val="bg1"/>
                </a:solidFill>
              </a:rPr>
              <a:t>, liver abscess, purulent pleurisy, peritonitis, </a:t>
            </a:r>
            <a:r>
              <a:rPr lang="en-US" sz="2400" dirty="0" err="1" smtClean="0">
                <a:solidFill>
                  <a:schemeClr val="bg1"/>
                </a:solidFill>
              </a:rPr>
              <a:t>osteomyelitis</a:t>
            </a:r>
            <a:r>
              <a:rPr lang="en-US" sz="2400" dirty="0" smtClean="0">
                <a:solidFill>
                  <a:schemeClr val="bg1"/>
                </a:solidFill>
              </a:rPr>
              <a:t>, </a:t>
            </a:r>
            <a:r>
              <a:rPr lang="en-US" sz="2400" dirty="0" err="1" smtClean="0">
                <a:solidFill>
                  <a:schemeClr val="bg1"/>
                </a:solidFill>
              </a:rPr>
              <a:t>cellulitis</a:t>
            </a:r>
            <a:r>
              <a:rPr lang="en-US" sz="2400" dirty="0" smtClean="0">
                <a:solidFill>
                  <a:schemeClr val="bg1"/>
                </a:solidFill>
              </a:rPr>
              <a:t>, etc.</a:t>
            </a:r>
            <a:endParaRPr lang="ru-RU" sz="2400" dirty="0" smtClean="0">
              <a:solidFill>
                <a:schemeClr val="bg1"/>
              </a:solidFill>
            </a:endParaRPr>
          </a:p>
          <a:p>
            <a:pPr algn="just">
              <a:buNone/>
            </a:pPr>
            <a:endParaRPr lang="ru-RU" sz="2400" dirty="0" smtClean="0">
              <a:solidFill>
                <a:schemeClr val="bg1"/>
              </a:solidFill>
            </a:endParaRPr>
          </a:p>
          <a:p>
            <a:pPr algn="just"/>
            <a:r>
              <a:rPr lang="en-US" sz="2400" dirty="0" smtClean="0">
                <a:solidFill>
                  <a:schemeClr val="bg1"/>
                </a:solidFill>
              </a:rPr>
              <a:t>The main way of distribution - </a:t>
            </a:r>
            <a:r>
              <a:rPr lang="en-US" sz="2400" dirty="0" err="1" smtClean="0">
                <a:solidFill>
                  <a:schemeClr val="bg1"/>
                </a:solidFill>
              </a:rPr>
              <a:t>lymphogenous</a:t>
            </a:r>
            <a:r>
              <a:rPr lang="en-US" sz="2400" dirty="0" smtClean="0">
                <a:solidFill>
                  <a:schemeClr val="bg1"/>
                </a:solidFill>
              </a:rPr>
              <a:t>, at least - </a:t>
            </a:r>
            <a:r>
              <a:rPr lang="en-US" sz="2400" dirty="0" err="1" smtClean="0">
                <a:solidFill>
                  <a:schemeClr val="bg1"/>
                </a:solidFill>
              </a:rPr>
              <a:t>hematogenous</a:t>
            </a:r>
            <a:r>
              <a:rPr lang="en-US" sz="2400" dirty="0" smtClean="0">
                <a:solidFill>
                  <a:schemeClr val="bg1"/>
                </a:solidFill>
              </a:rPr>
              <a:t> and contact.</a:t>
            </a:r>
            <a:endParaRPr lang="ru-RU" sz="2400" dirty="0" smtClean="0">
              <a:solidFill>
                <a:schemeClr val="bg1"/>
              </a:solidFill>
            </a:endParaRPr>
          </a:p>
        </p:txBody>
      </p:sp>
      <p:sp>
        <p:nvSpPr>
          <p:cNvPr id="2" name="Rectangle 2"/>
          <p:cNvSpPr>
            <a:spLocks noGrp="1" noChangeArrowheads="1"/>
          </p:cNvSpPr>
          <p:nvPr>
            <p:ph type="title"/>
          </p:nvPr>
        </p:nvSpPr>
        <p:spPr>
          <a:xfrm>
            <a:off x="457200" y="404664"/>
            <a:ext cx="8229600" cy="1440160"/>
          </a:xfrm>
        </p:spPr>
        <p:txBody>
          <a:bodyPr>
            <a:normAutofit/>
          </a:bodyPr>
          <a:lstStyle/>
          <a:p>
            <a:pPr algn="ctr" fontAlgn="auto">
              <a:spcAft>
                <a:spcPts val="0"/>
              </a:spcAft>
              <a:defRPr/>
            </a:pPr>
            <a:r>
              <a:rPr lang="ru-RU" dirty="0" err="1">
                <a:solidFill>
                  <a:schemeClr val="bg1"/>
                </a:solidFill>
              </a:rPr>
              <a:t>Purulent</a:t>
            </a:r>
            <a:r>
              <a:rPr lang="ru-RU" dirty="0">
                <a:solidFill>
                  <a:schemeClr val="bg1"/>
                </a:solidFill>
              </a:rPr>
              <a:t> </a:t>
            </a:r>
            <a:r>
              <a:rPr lang="en-US" dirty="0" smtClean="0">
                <a:solidFill>
                  <a:schemeClr val="bg1"/>
                </a:solidFill>
              </a:rPr>
              <a:t>pericarditis</a:t>
            </a:r>
            <a:r>
              <a:rPr lang="en-US" dirty="0" smtClean="0"/>
              <a:t/>
            </a:r>
            <a:br>
              <a:rPr lang="en-US" dirty="0" smtClean="0"/>
            </a:br>
            <a:endParaRPr lang="ru-RU"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57200" y="1700808"/>
            <a:ext cx="8229600" cy="4395192"/>
          </a:xfrm>
        </p:spPr>
        <p:txBody>
          <a:bodyPr/>
          <a:lstStyle/>
          <a:p>
            <a:r>
              <a:rPr lang="ru-RU" sz="2800" dirty="0" smtClean="0">
                <a:solidFill>
                  <a:schemeClr val="bg1"/>
                </a:solidFill>
              </a:rPr>
              <a:t>- </a:t>
            </a:r>
            <a:r>
              <a:rPr lang="ru-RU" sz="2800" dirty="0" err="1" smtClean="0">
                <a:solidFill>
                  <a:schemeClr val="bg1"/>
                </a:solidFill>
              </a:rPr>
              <a:t>purulent</a:t>
            </a:r>
            <a:r>
              <a:rPr lang="ru-RU" sz="2800" dirty="0" smtClean="0">
                <a:solidFill>
                  <a:schemeClr val="bg1"/>
                </a:solidFill>
              </a:rPr>
              <a:t> </a:t>
            </a:r>
            <a:r>
              <a:rPr lang="ru-RU" sz="2800" dirty="0" err="1" smtClean="0">
                <a:solidFill>
                  <a:schemeClr val="bg1"/>
                </a:solidFill>
              </a:rPr>
              <a:t>inflammation</a:t>
            </a:r>
            <a:r>
              <a:rPr lang="ru-RU" sz="2800" dirty="0" smtClean="0">
                <a:solidFill>
                  <a:schemeClr val="bg1"/>
                </a:solidFill>
              </a:rPr>
              <a:t> </a:t>
            </a:r>
            <a:r>
              <a:rPr lang="ru-RU" sz="2800" dirty="0" err="1" smtClean="0">
                <a:solidFill>
                  <a:schemeClr val="bg1"/>
                </a:solidFill>
              </a:rPr>
              <a:t>of</a:t>
            </a:r>
            <a:r>
              <a:rPr lang="ru-RU" sz="2800" dirty="0" smtClean="0">
                <a:solidFill>
                  <a:schemeClr val="bg1"/>
                </a:solidFill>
              </a:rPr>
              <a:t> </a:t>
            </a:r>
            <a:r>
              <a:rPr lang="ru-RU" sz="2800" dirty="0" err="1" smtClean="0">
                <a:solidFill>
                  <a:schemeClr val="bg1"/>
                </a:solidFill>
              </a:rPr>
              <a:t>a</a:t>
            </a:r>
            <a:r>
              <a:rPr lang="en-US" sz="2800" dirty="0" smtClean="0"/>
              <a:t> </a:t>
            </a:r>
            <a:r>
              <a:rPr lang="en-US" sz="2800" dirty="0" smtClean="0">
                <a:solidFill>
                  <a:schemeClr val="bg1"/>
                </a:solidFill>
              </a:rPr>
              <a:t>parietal and visceral pleura</a:t>
            </a:r>
            <a:endParaRPr lang="ru-RU" sz="2800" dirty="0" smtClean="0">
              <a:solidFill>
                <a:schemeClr val="bg1"/>
              </a:solidFill>
            </a:endParaRPr>
          </a:p>
          <a:p>
            <a:endParaRPr lang="ru-RU" sz="2800" dirty="0" smtClean="0">
              <a:solidFill>
                <a:schemeClr val="bg1"/>
              </a:solidFill>
            </a:endParaRPr>
          </a:p>
          <a:p>
            <a:r>
              <a:rPr lang="ru-RU" sz="2800" dirty="0" err="1" smtClean="0">
                <a:solidFill>
                  <a:schemeClr val="bg1"/>
                </a:solidFill>
              </a:rPr>
              <a:t>In</a:t>
            </a:r>
            <a:r>
              <a:rPr lang="ru-RU" sz="2800" dirty="0" smtClean="0">
                <a:solidFill>
                  <a:schemeClr val="bg1"/>
                </a:solidFill>
              </a:rPr>
              <a:t> </a:t>
            </a:r>
            <a:r>
              <a:rPr lang="ru-RU" sz="2800" dirty="0" err="1" smtClean="0">
                <a:solidFill>
                  <a:schemeClr val="bg1"/>
                </a:solidFill>
              </a:rPr>
              <a:t>most</a:t>
            </a:r>
            <a:r>
              <a:rPr lang="ru-RU" sz="2800" dirty="0" smtClean="0">
                <a:solidFill>
                  <a:schemeClr val="bg1"/>
                </a:solidFill>
              </a:rPr>
              <a:t> </a:t>
            </a:r>
            <a:r>
              <a:rPr lang="ru-RU" sz="2800" dirty="0" err="1" smtClean="0">
                <a:solidFill>
                  <a:schemeClr val="bg1"/>
                </a:solidFill>
              </a:rPr>
              <a:t>cases</a:t>
            </a:r>
            <a:r>
              <a:rPr lang="ru-RU" sz="2800" dirty="0" smtClean="0">
                <a:solidFill>
                  <a:schemeClr val="bg1"/>
                </a:solidFill>
              </a:rPr>
              <a:t> </a:t>
            </a:r>
            <a:r>
              <a:rPr lang="ru-RU" sz="2800" dirty="0" err="1" smtClean="0">
                <a:solidFill>
                  <a:schemeClr val="bg1"/>
                </a:solidFill>
              </a:rPr>
              <a:t>is</a:t>
            </a:r>
            <a:r>
              <a:rPr lang="ru-RU" sz="2800" dirty="0" smtClean="0">
                <a:solidFill>
                  <a:schemeClr val="bg1"/>
                </a:solidFill>
              </a:rPr>
              <a:t> </a:t>
            </a:r>
            <a:r>
              <a:rPr lang="ru-RU" sz="2800" dirty="0" err="1" smtClean="0">
                <a:solidFill>
                  <a:schemeClr val="bg1"/>
                </a:solidFill>
              </a:rPr>
              <a:t>a</a:t>
            </a:r>
            <a:r>
              <a:rPr lang="ru-RU" sz="2800" dirty="0" smtClean="0">
                <a:solidFill>
                  <a:schemeClr val="bg1"/>
                </a:solidFill>
              </a:rPr>
              <a:t> </a:t>
            </a:r>
            <a:r>
              <a:rPr lang="ru-RU" sz="2800" dirty="0" err="1" smtClean="0">
                <a:solidFill>
                  <a:schemeClr val="bg1"/>
                </a:solidFill>
              </a:rPr>
              <a:t>secondary</a:t>
            </a:r>
            <a:r>
              <a:rPr lang="ru-RU" sz="2800" dirty="0" smtClean="0">
                <a:solidFill>
                  <a:schemeClr val="bg1"/>
                </a:solidFill>
              </a:rPr>
              <a:t> </a:t>
            </a:r>
            <a:r>
              <a:rPr lang="ru-RU" sz="2800" dirty="0" err="1" smtClean="0">
                <a:solidFill>
                  <a:schemeClr val="bg1"/>
                </a:solidFill>
              </a:rPr>
              <a:t>disease</a:t>
            </a:r>
            <a:r>
              <a:rPr lang="ru-RU" sz="2800" dirty="0" smtClean="0">
                <a:solidFill>
                  <a:schemeClr val="bg1"/>
                </a:solidFill>
              </a:rPr>
              <a:t>.</a:t>
            </a:r>
          </a:p>
        </p:txBody>
      </p:sp>
      <p:sp>
        <p:nvSpPr>
          <p:cNvPr id="2" name="Rectangle 2"/>
          <p:cNvSpPr>
            <a:spLocks noGrp="1" noChangeArrowheads="1"/>
          </p:cNvSpPr>
          <p:nvPr>
            <p:ph type="title"/>
          </p:nvPr>
        </p:nvSpPr>
        <p:spPr/>
        <p:txBody>
          <a:bodyPr>
            <a:normAutofit/>
          </a:bodyPr>
          <a:lstStyle/>
          <a:p>
            <a:pPr algn="ctr" fontAlgn="auto">
              <a:spcAft>
                <a:spcPts val="0"/>
              </a:spcAft>
              <a:defRPr/>
            </a:pPr>
            <a:r>
              <a:rPr lang="ru-RU" sz="3800" dirty="0" err="1">
                <a:solidFill>
                  <a:schemeClr val="bg1"/>
                </a:solidFill>
              </a:rPr>
              <a:t>Purulent</a:t>
            </a:r>
            <a:r>
              <a:rPr lang="ru-RU" sz="3800" dirty="0">
                <a:solidFill>
                  <a:schemeClr val="bg1"/>
                </a:solidFill>
              </a:rPr>
              <a:t> </a:t>
            </a:r>
            <a:r>
              <a:rPr lang="ru-RU" sz="3800" dirty="0" err="1">
                <a:solidFill>
                  <a:schemeClr val="bg1"/>
                </a:solidFill>
              </a:rPr>
              <a:t>pleurisy</a:t>
            </a:r>
            <a:r>
              <a:rPr lang="ru-RU" sz="3800" dirty="0" smtClean="0">
                <a:solidFill>
                  <a:schemeClr val="bg1"/>
                </a:solidFill>
              </a:rPr>
              <a:t>,</a:t>
            </a:r>
            <a:r>
              <a:rPr lang="en-US" sz="4000" dirty="0" smtClean="0"/>
              <a:t> </a:t>
            </a:r>
            <a:r>
              <a:rPr lang="en-US" sz="4000" dirty="0" err="1" smtClean="0">
                <a:solidFill>
                  <a:schemeClr val="bg1"/>
                </a:solidFill>
              </a:rPr>
              <a:t>empyema</a:t>
            </a:r>
            <a:r>
              <a:rPr lang="ru-RU" sz="4000" dirty="0" smtClean="0"/>
              <a:t> </a:t>
            </a:r>
            <a:r>
              <a:rPr lang="ru-RU" sz="3800" dirty="0" err="1" smtClean="0">
                <a:solidFill>
                  <a:schemeClr val="bg1"/>
                </a:solidFill>
              </a:rPr>
              <a:t>pleurae</a:t>
            </a:r>
            <a:endParaRPr lang="ru-RU" sz="38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179512" y="764704"/>
            <a:ext cx="8712968" cy="5366221"/>
          </a:xfrm>
        </p:spPr>
        <p:txBody>
          <a:bodyPr/>
          <a:lstStyle/>
          <a:p>
            <a:pPr>
              <a:lnSpc>
                <a:spcPct val="80000"/>
              </a:lnSpc>
            </a:pPr>
            <a:r>
              <a:rPr lang="en-US" sz="2300" u="sng" dirty="0" smtClean="0">
                <a:solidFill>
                  <a:schemeClr val="bg1"/>
                </a:solidFill>
              </a:rPr>
              <a:t>Symptoms of purulent intoxication:</a:t>
            </a:r>
            <a:r>
              <a:rPr lang="en-US" sz="2300" dirty="0" smtClean="0">
                <a:solidFill>
                  <a:schemeClr val="bg1"/>
                </a:solidFill>
              </a:rPr>
              <a:t/>
            </a:r>
            <a:br>
              <a:rPr lang="en-US" sz="2300" dirty="0" smtClean="0">
                <a:solidFill>
                  <a:schemeClr val="bg1"/>
                </a:solidFill>
              </a:rPr>
            </a:br>
            <a:r>
              <a:rPr lang="en-US" sz="2300" dirty="0" smtClean="0">
                <a:solidFill>
                  <a:schemeClr val="bg1"/>
                </a:solidFill>
              </a:rPr>
              <a:t>-Fever, chills</a:t>
            </a:r>
            <a:br>
              <a:rPr lang="en-US" sz="2300" dirty="0" smtClean="0">
                <a:solidFill>
                  <a:schemeClr val="bg1"/>
                </a:solidFill>
              </a:rPr>
            </a:br>
            <a:r>
              <a:rPr lang="en-US" sz="2300" dirty="0" smtClean="0">
                <a:solidFill>
                  <a:schemeClr val="bg1"/>
                </a:solidFill>
              </a:rPr>
              <a:t>-Weakness, lethargy, lack of appetite</a:t>
            </a:r>
            <a:br>
              <a:rPr lang="en-US" sz="2300" dirty="0" smtClean="0">
                <a:solidFill>
                  <a:schemeClr val="bg1"/>
                </a:solidFill>
              </a:rPr>
            </a:br>
            <a:r>
              <a:rPr lang="en-US" sz="2300" dirty="0" smtClean="0">
                <a:solidFill>
                  <a:schemeClr val="bg1"/>
                </a:solidFill>
              </a:rPr>
              <a:t>-</a:t>
            </a:r>
            <a:r>
              <a:rPr lang="en-US" sz="2300" dirty="0" err="1" smtClean="0">
                <a:solidFill>
                  <a:schemeClr val="bg1"/>
                </a:solidFill>
              </a:rPr>
              <a:t>Leukocytosis</a:t>
            </a:r>
            <a:r>
              <a:rPr lang="en-US" sz="2300" dirty="0" smtClean="0">
                <a:solidFill>
                  <a:schemeClr val="bg1"/>
                </a:solidFill>
              </a:rPr>
              <a:t> with </a:t>
            </a:r>
            <a:r>
              <a:rPr lang="en-US" sz="2300" dirty="0" err="1" smtClean="0">
                <a:solidFill>
                  <a:schemeClr val="bg1"/>
                </a:solidFill>
              </a:rPr>
              <a:t>neutrophilia</a:t>
            </a:r>
            <a:r>
              <a:rPr lang="en-US" sz="2300" dirty="0" smtClean="0">
                <a:solidFill>
                  <a:schemeClr val="bg1"/>
                </a:solidFill>
              </a:rPr>
              <a:t> in the blood and so on</a:t>
            </a:r>
            <a:br>
              <a:rPr lang="en-US" sz="2300" dirty="0" smtClean="0">
                <a:solidFill>
                  <a:schemeClr val="bg1"/>
                </a:solidFill>
              </a:rPr>
            </a:br>
            <a:r>
              <a:rPr lang="en-US" sz="2300" u="sng" dirty="0" smtClean="0">
                <a:solidFill>
                  <a:schemeClr val="bg1"/>
                </a:solidFill>
              </a:rPr>
              <a:t>When the accumulation of a large number of symptoms of compression of the heart:</a:t>
            </a:r>
            <a:r>
              <a:rPr lang="en-US" sz="2300" dirty="0" smtClean="0">
                <a:solidFill>
                  <a:schemeClr val="bg1"/>
                </a:solidFill>
              </a:rPr>
              <a:t/>
            </a:r>
            <a:br>
              <a:rPr lang="en-US" sz="2300" dirty="0" smtClean="0">
                <a:solidFill>
                  <a:schemeClr val="bg1"/>
                </a:solidFill>
              </a:rPr>
            </a:br>
            <a:r>
              <a:rPr lang="en-US" sz="2300" dirty="0" smtClean="0">
                <a:solidFill>
                  <a:schemeClr val="bg1"/>
                </a:solidFill>
              </a:rPr>
              <a:t>-Palpitation, pain in the heart, the feeling of embarrassment, fear</a:t>
            </a:r>
            <a:br>
              <a:rPr lang="en-US" sz="2300" dirty="0" smtClean="0">
                <a:solidFill>
                  <a:schemeClr val="bg1"/>
                </a:solidFill>
              </a:rPr>
            </a:br>
            <a:r>
              <a:rPr lang="en-US" sz="2300" dirty="0" smtClean="0">
                <a:solidFill>
                  <a:schemeClr val="bg1"/>
                </a:solidFill>
              </a:rPr>
              <a:t>-The pulse is soft, uneven, intermittent</a:t>
            </a:r>
            <a:br>
              <a:rPr lang="en-US" sz="2300" dirty="0" smtClean="0">
                <a:solidFill>
                  <a:schemeClr val="bg1"/>
                </a:solidFill>
              </a:rPr>
            </a:br>
            <a:r>
              <a:rPr lang="en-US" sz="2300" dirty="0" smtClean="0">
                <a:solidFill>
                  <a:schemeClr val="bg1"/>
                </a:solidFill>
              </a:rPr>
              <a:t>-Shortness of breath, forced body position (semi-sitting), participation in the act of auxiliary breathing muscles</a:t>
            </a:r>
            <a:br>
              <a:rPr lang="en-US" sz="2300" dirty="0" smtClean="0">
                <a:solidFill>
                  <a:schemeClr val="bg1"/>
                </a:solidFill>
              </a:rPr>
            </a:br>
            <a:r>
              <a:rPr lang="en-US" sz="2300" dirty="0" smtClean="0">
                <a:solidFill>
                  <a:schemeClr val="bg1"/>
                </a:solidFill>
              </a:rPr>
              <a:t>-Cyanosis, swelling of neck veins</a:t>
            </a:r>
            <a:br>
              <a:rPr lang="en-US" sz="2300" dirty="0" smtClean="0">
                <a:solidFill>
                  <a:schemeClr val="bg1"/>
                </a:solidFill>
              </a:rPr>
            </a:br>
            <a:r>
              <a:rPr lang="en-US" sz="2300" u="sng" dirty="0" smtClean="0">
                <a:solidFill>
                  <a:schemeClr val="bg1"/>
                </a:solidFill>
              </a:rPr>
              <a:t>When compression of the trachea and esophagus - cough, or difficulty swallowing</a:t>
            </a:r>
            <a:r>
              <a:rPr lang="en-US" sz="2300" dirty="0" smtClean="0">
                <a:solidFill>
                  <a:schemeClr val="bg1"/>
                </a:solidFill>
              </a:rPr>
              <a:t/>
            </a:r>
            <a:br>
              <a:rPr lang="en-US" sz="2300" dirty="0" smtClean="0">
                <a:solidFill>
                  <a:schemeClr val="bg1"/>
                </a:solidFill>
              </a:rPr>
            </a:br>
            <a:r>
              <a:rPr lang="en-US" sz="2300" dirty="0" smtClean="0">
                <a:solidFill>
                  <a:schemeClr val="bg1"/>
                </a:solidFill>
              </a:rPr>
              <a:t/>
            </a:r>
            <a:br>
              <a:rPr lang="en-US" sz="2300" dirty="0" smtClean="0">
                <a:solidFill>
                  <a:schemeClr val="bg1"/>
                </a:solidFill>
              </a:rPr>
            </a:br>
            <a:r>
              <a:rPr lang="en-US" sz="2300" u="sng" dirty="0" smtClean="0">
                <a:solidFill>
                  <a:schemeClr val="bg1"/>
                </a:solidFill>
              </a:rPr>
              <a:t>Percussion: </a:t>
            </a:r>
            <a:r>
              <a:rPr lang="en-US" sz="2300" dirty="0" smtClean="0">
                <a:solidFill>
                  <a:schemeClr val="bg1"/>
                </a:solidFill>
              </a:rPr>
              <a:t>expanding borders of cardiac dullness, triangular shape</a:t>
            </a:r>
            <a:br>
              <a:rPr lang="en-US" sz="2300" dirty="0" smtClean="0">
                <a:solidFill>
                  <a:schemeClr val="bg1"/>
                </a:solidFill>
              </a:rPr>
            </a:br>
            <a:r>
              <a:rPr lang="en-US" sz="2300" u="sng" dirty="0" smtClean="0">
                <a:solidFill>
                  <a:schemeClr val="bg1"/>
                </a:solidFill>
              </a:rPr>
              <a:t>Auscultation</a:t>
            </a:r>
            <a:r>
              <a:rPr lang="en-US" sz="2300" dirty="0" smtClean="0">
                <a:solidFill>
                  <a:schemeClr val="bg1"/>
                </a:solidFill>
              </a:rPr>
              <a:t>: In early phases - the pericardial friction noise, then deafness tones</a:t>
            </a:r>
            <a:br>
              <a:rPr lang="en-US" sz="2300" dirty="0" smtClean="0">
                <a:solidFill>
                  <a:schemeClr val="bg1"/>
                </a:solidFill>
              </a:rPr>
            </a:br>
            <a:r>
              <a:rPr lang="en-US" sz="2300" dirty="0" smtClean="0">
                <a:solidFill>
                  <a:schemeClr val="bg1"/>
                </a:solidFill>
              </a:rPr>
              <a:t>RADIOGRAPH: intensive triangular shadow in the heart</a:t>
            </a:r>
            <a:br>
              <a:rPr lang="en-US" sz="2300" dirty="0" smtClean="0">
                <a:solidFill>
                  <a:schemeClr val="bg1"/>
                </a:solidFill>
              </a:rPr>
            </a:br>
            <a:r>
              <a:rPr lang="en-US" sz="2300" dirty="0" smtClean="0">
                <a:solidFill>
                  <a:schemeClr val="bg1"/>
                </a:solidFill>
              </a:rPr>
              <a:t>ECG, puncture of the pericardium and bacterial examination of </a:t>
            </a:r>
            <a:r>
              <a:rPr lang="en-US" sz="2300" dirty="0" err="1" smtClean="0">
                <a:solidFill>
                  <a:schemeClr val="bg1"/>
                </a:solidFill>
              </a:rPr>
              <a:t>exudate</a:t>
            </a:r>
            <a:endParaRPr lang="ru-RU" sz="2300" dirty="0" smtClean="0">
              <a:solidFill>
                <a:schemeClr val="bg1"/>
              </a:solidFill>
            </a:endParaRPr>
          </a:p>
        </p:txBody>
      </p:sp>
      <p:sp>
        <p:nvSpPr>
          <p:cNvPr id="2" name="Rectangle 2"/>
          <p:cNvSpPr>
            <a:spLocks noGrp="1" noChangeArrowheads="1"/>
          </p:cNvSpPr>
          <p:nvPr>
            <p:ph type="title"/>
          </p:nvPr>
        </p:nvSpPr>
        <p:spPr>
          <a:xfrm>
            <a:off x="1619672" y="0"/>
            <a:ext cx="7056784" cy="836712"/>
          </a:xfrm>
        </p:spPr>
        <p:txBody>
          <a:bodyPr>
            <a:normAutofit/>
          </a:bodyPr>
          <a:lstStyle/>
          <a:p>
            <a:pPr algn="ctr" fontAlgn="auto">
              <a:spcAft>
                <a:spcPts val="0"/>
              </a:spcAft>
              <a:defRPr/>
            </a:pPr>
            <a:r>
              <a:rPr lang="ru-RU" dirty="0" err="1"/>
              <a:t>Clinic</a:t>
            </a:r>
            <a:r>
              <a:rPr lang="ru-RU" dirty="0"/>
              <a:t> </a:t>
            </a:r>
            <a:r>
              <a:rPr lang="ru-RU" dirty="0" err="1"/>
              <a:t>and</a:t>
            </a:r>
            <a:r>
              <a:rPr lang="ru-RU" dirty="0"/>
              <a:t> </a:t>
            </a:r>
            <a:r>
              <a:rPr lang="ru-RU" dirty="0" err="1"/>
              <a:t>diagnostics</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fontAlgn="auto">
              <a:spcAft>
                <a:spcPts val="0"/>
              </a:spcAft>
              <a:defRPr/>
            </a:pPr>
            <a:r>
              <a:rPr lang="ru-RU" dirty="0" err="1">
                <a:solidFill>
                  <a:schemeClr val="bg1"/>
                </a:solidFill>
              </a:rPr>
              <a:t>Pericardium</a:t>
            </a:r>
            <a:r>
              <a:rPr lang="ru-RU" dirty="0">
                <a:solidFill>
                  <a:schemeClr val="bg1"/>
                </a:solidFill>
              </a:rPr>
              <a:t> </a:t>
            </a:r>
            <a:r>
              <a:rPr lang="ru-RU" dirty="0" err="1">
                <a:solidFill>
                  <a:schemeClr val="bg1"/>
                </a:solidFill>
              </a:rPr>
              <a:t>puncture</a:t>
            </a:r>
            <a:endParaRPr lang="ru-RU" dirty="0">
              <a:solidFill>
                <a:schemeClr val="bg1"/>
              </a:solidFill>
            </a:endParaRPr>
          </a:p>
        </p:txBody>
      </p:sp>
      <p:pic>
        <p:nvPicPr>
          <p:cNvPr id="22531" name="Picture 4" descr="пункц0002"/>
          <p:cNvPicPr>
            <a:picLocks noChangeAspect="1" noChangeArrowheads="1"/>
          </p:cNvPicPr>
          <p:nvPr/>
        </p:nvPicPr>
        <p:blipFill>
          <a:blip r:embed="rId2" cstate="print">
            <a:clrChange>
              <a:clrFrom>
                <a:srgbClr val="FFFFFF"/>
              </a:clrFrom>
              <a:clrTo>
                <a:srgbClr val="FFFFFF">
                  <a:alpha val="0"/>
                </a:srgbClr>
              </a:clrTo>
            </a:clrChange>
          </a:blip>
          <a:srcRect t="6169" b="12955"/>
          <a:stretch>
            <a:fillRect/>
          </a:stretch>
        </p:blipFill>
        <p:spPr bwMode="auto">
          <a:xfrm>
            <a:off x="5148064" y="1556792"/>
            <a:ext cx="3097212" cy="4032250"/>
          </a:xfrm>
          <a:prstGeom prst="rect">
            <a:avLst/>
          </a:prstGeom>
          <a:noFill/>
          <a:ln w="9525">
            <a:noFill/>
            <a:miter lim="800000"/>
            <a:headEnd/>
            <a:tailEnd/>
          </a:ln>
        </p:spPr>
      </p:pic>
      <p:pic>
        <p:nvPicPr>
          <p:cNvPr id="22532" name="Picture 5" descr="пункц0001"/>
          <p:cNvPicPr>
            <a:picLocks noChangeAspect="1" noChangeArrowheads="1"/>
          </p:cNvPicPr>
          <p:nvPr/>
        </p:nvPicPr>
        <p:blipFill>
          <a:blip r:embed="rId3" cstate="print">
            <a:clrChange>
              <a:clrFrom>
                <a:srgbClr val="FFFFFF"/>
              </a:clrFrom>
              <a:clrTo>
                <a:srgbClr val="FFFFFF">
                  <a:alpha val="0"/>
                </a:srgbClr>
              </a:clrTo>
            </a:clrChange>
          </a:blip>
          <a:srcRect l="11037" t="3999"/>
          <a:stretch>
            <a:fillRect/>
          </a:stretch>
        </p:blipFill>
        <p:spPr bwMode="auto">
          <a:xfrm>
            <a:off x="971600" y="1628800"/>
            <a:ext cx="2932112" cy="4032250"/>
          </a:xfrm>
          <a:prstGeom prst="rect">
            <a:avLst/>
          </a:prstGeom>
          <a:noFill/>
          <a:ln w="9525">
            <a:noFill/>
            <a:miter lim="800000"/>
            <a:headEnd/>
            <a:tailEnd/>
          </a:ln>
        </p:spPr>
      </p:pic>
      <p:sp>
        <p:nvSpPr>
          <p:cNvPr id="22533" name="Text Box 6"/>
          <p:cNvSpPr txBox="1">
            <a:spLocks noChangeArrowheads="1"/>
          </p:cNvSpPr>
          <p:nvPr/>
        </p:nvSpPr>
        <p:spPr bwMode="auto">
          <a:xfrm>
            <a:off x="611188" y="5589588"/>
            <a:ext cx="4032250" cy="400110"/>
          </a:xfrm>
          <a:prstGeom prst="rect">
            <a:avLst/>
          </a:prstGeom>
          <a:noFill/>
          <a:ln w="9525">
            <a:noFill/>
            <a:miter lim="800000"/>
            <a:headEnd/>
            <a:tailEnd/>
          </a:ln>
        </p:spPr>
        <p:txBody>
          <a:bodyPr>
            <a:spAutoFit/>
          </a:bodyPr>
          <a:lstStyle/>
          <a:p>
            <a:pPr>
              <a:spcBef>
                <a:spcPct val="50000"/>
              </a:spcBef>
            </a:pPr>
            <a:r>
              <a:rPr lang="ru-RU" sz="2000" dirty="0" err="1">
                <a:solidFill>
                  <a:schemeClr val="bg1"/>
                </a:solidFill>
              </a:rPr>
              <a:t>At</a:t>
            </a:r>
            <a:r>
              <a:rPr lang="ru-RU" sz="2000" dirty="0">
                <a:solidFill>
                  <a:schemeClr val="bg1"/>
                </a:solidFill>
              </a:rPr>
              <a:t> </a:t>
            </a:r>
            <a:r>
              <a:rPr lang="ru-RU" sz="2000" dirty="0" err="1">
                <a:solidFill>
                  <a:schemeClr val="bg1"/>
                </a:solidFill>
              </a:rPr>
              <a:t>the</a:t>
            </a:r>
            <a:r>
              <a:rPr lang="ru-RU" sz="2000" dirty="0">
                <a:solidFill>
                  <a:schemeClr val="bg1"/>
                </a:solidFill>
              </a:rPr>
              <a:t> </a:t>
            </a:r>
            <a:r>
              <a:rPr lang="ru-RU" sz="2000" dirty="0" err="1">
                <a:solidFill>
                  <a:schemeClr val="bg1"/>
                </a:solidFill>
              </a:rPr>
              <a:t>basis</a:t>
            </a:r>
            <a:r>
              <a:rPr lang="ru-RU" sz="2000" dirty="0">
                <a:solidFill>
                  <a:schemeClr val="bg1"/>
                </a:solidFill>
              </a:rPr>
              <a:t> </a:t>
            </a:r>
            <a:r>
              <a:rPr lang="ru-RU" sz="2000" dirty="0" err="1">
                <a:solidFill>
                  <a:schemeClr val="bg1"/>
                </a:solidFill>
              </a:rPr>
              <a:t>of</a:t>
            </a:r>
            <a:r>
              <a:rPr lang="ru-RU" sz="2000" dirty="0">
                <a:solidFill>
                  <a:schemeClr val="bg1"/>
                </a:solidFill>
              </a:rPr>
              <a:t> </a:t>
            </a:r>
            <a:r>
              <a:rPr lang="ru-RU" sz="2000" dirty="0" err="1">
                <a:solidFill>
                  <a:schemeClr val="bg1"/>
                </a:solidFill>
              </a:rPr>
              <a:t>a</a:t>
            </a:r>
            <a:r>
              <a:rPr lang="ru-RU" sz="2000" dirty="0">
                <a:solidFill>
                  <a:schemeClr val="bg1"/>
                </a:solidFill>
              </a:rPr>
              <a:t> </a:t>
            </a:r>
            <a:r>
              <a:rPr lang="en-US" sz="2000" dirty="0" err="1" smtClean="0">
                <a:solidFill>
                  <a:schemeClr val="bg1"/>
                </a:solidFill>
              </a:rPr>
              <a:t>xiphoid</a:t>
            </a:r>
            <a:r>
              <a:rPr lang="en-US" sz="2000" dirty="0" smtClean="0">
                <a:solidFill>
                  <a:schemeClr val="bg1"/>
                </a:solidFill>
              </a:rPr>
              <a:t> process</a:t>
            </a:r>
          </a:p>
        </p:txBody>
      </p:sp>
      <p:sp>
        <p:nvSpPr>
          <p:cNvPr id="22534" name="Text Box 7"/>
          <p:cNvSpPr txBox="1">
            <a:spLocks noChangeArrowheads="1"/>
          </p:cNvSpPr>
          <p:nvPr/>
        </p:nvSpPr>
        <p:spPr bwMode="auto">
          <a:xfrm>
            <a:off x="4860032" y="5229225"/>
            <a:ext cx="3672781" cy="707886"/>
          </a:xfrm>
          <a:prstGeom prst="rect">
            <a:avLst/>
          </a:prstGeom>
          <a:noFill/>
          <a:ln w="9525">
            <a:noFill/>
            <a:miter lim="800000"/>
            <a:headEnd/>
            <a:tailEnd/>
          </a:ln>
        </p:spPr>
        <p:txBody>
          <a:bodyPr wrap="square">
            <a:spAutoFit/>
          </a:bodyPr>
          <a:lstStyle/>
          <a:p>
            <a:pPr>
              <a:spcBef>
                <a:spcPct val="50000"/>
              </a:spcBef>
            </a:pPr>
            <a:r>
              <a:rPr lang="ru-RU" sz="2000" dirty="0" err="1">
                <a:solidFill>
                  <a:schemeClr val="bg1"/>
                </a:solidFill>
              </a:rPr>
              <a:t>Through</a:t>
            </a:r>
            <a:r>
              <a:rPr lang="ru-RU" sz="2000" dirty="0">
                <a:solidFill>
                  <a:schemeClr val="bg1"/>
                </a:solidFill>
              </a:rPr>
              <a:t> 5 </a:t>
            </a:r>
            <a:r>
              <a:rPr lang="en-US" sz="2000" dirty="0" err="1" smtClean="0">
                <a:solidFill>
                  <a:schemeClr val="bg1"/>
                </a:solidFill>
              </a:rPr>
              <a:t>intercostal</a:t>
            </a:r>
            <a:r>
              <a:rPr lang="en-US" sz="2000" dirty="0" smtClean="0">
                <a:solidFill>
                  <a:schemeClr val="bg1"/>
                </a:solidFill>
              </a:rPr>
              <a:t> space</a:t>
            </a:r>
            <a:r>
              <a:rPr lang="ru-RU" sz="2000" dirty="0" smtClean="0">
                <a:solidFill>
                  <a:schemeClr val="bg1"/>
                </a:solidFill>
              </a:rPr>
              <a:t> </a:t>
            </a:r>
            <a:r>
              <a:rPr lang="ru-RU" sz="2000" dirty="0" err="1">
                <a:solidFill>
                  <a:schemeClr val="bg1"/>
                </a:solidFill>
              </a:rPr>
              <a:t>on</a:t>
            </a:r>
            <a:r>
              <a:rPr lang="ru-RU" sz="2000" dirty="0">
                <a:solidFill>
                  <a:schemeClr val="bg1"/>
                </a:solidFill>
              </a:rPr>
              <a:t> </a:t>
            </a:r>
            <a:r>
              <a:rPr lang="ru-RU" sz="2000" dirty="0" err="1">
                <a:solidFill>
                  <a:schemeClr val="bg1"/>
                </a:solidFill>
              </a:rPr>
              <a:t>the</a:t>
            </a:r>
            <a:r>
              <a:rPr lang="ru-RU" sz="2000" dirty="0">
                <a:solidFill>
                  <a:schemeClr val="bg1"/>
                </a:solidFill>
              </a:rPr>
              <a:t> </a:t>
            </a:r>
            <a:r>
              <a:rPr lang="en-US" sz="2000" dirty="0" err="1" smtClean="0">
                <a:solidFill>
                  <a:schemeClr val="bg1"/>
                </a:solidFill>
              </a:rPr>
              <a:t>parasternal</a:t>
            </a:r>
            <a:r>
              <a:rPr lang="ru-RU" sz="2000" dirty="0" smtClean="0">
                <a:solidFill>
                  <a:schemeClr val="bg1"/>
                </a:solidFill>
              </a:rPr>
              <a:t> </a:t>
            </a:r>
            <a:r>
              <a:rPr lang="ru-RU" sz="2000" dirty="0" err="1">
                <a:solidFill>
                  <a:schemeClr val="bg1"/>
                </a:solidFill>
              </a:rPr>
              <a:t>line</a:t>
            </a:r>
            <a:endParaRPr lang="ru-RU" sz="20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179512" y="1412776"/>
            <a:ext cx="8784976" cy="3816449"/>
          </a:xfrm>
        </p:spPr>
        <p:txBody>
          <a:bodyPr/>
          <a:lstStyle/>
          <a:p>
            <a:pPr algn="just">
              <a:lnSpc>
                <a:spcPct val="90000"/>
              </a:lnSpc>
              <a:spcBef>
                <a:spcPct val="50000"/>
              </a:spcBef>
            </a:pPr>
            <a:r>
              <a:rPr lang="ru-RU" sz="3200" dirty="0" err="1" smtClean="0">
                <a:solidFill>
                  <a:schemeClr val="bg1"/>
                </a:solidFill>
              </a:rPr>
              <a:t>Antibacterial</a:t>
            </a:r>
            <a:r>
              <a:rPr lang="ru-RU" sz="3200" dirty="0" smtClean="0">
                <a:solidFill>
                  <a:schemeClr val="bg1"/>
                </a:solidFill>
              </a:rPr>
              <a:t> </a:t>
            </a:r>
            <a:r>
              <a:rPr lang="ru-RU" sz="3200" dirty="0" err="1" smtClean="0">
                <a:solidFill>
                  <a:schemeClr val="bg1"/>
                </a:solidFill>
              </a:rPr>
              <a:t>therapy</a:t>
            </a:r>
            <a:endParaRPr lang="ru-RU" sz="3200" dirty="0" smtClean="0">
              <a:solidFill>
                <a:schemeClr val="bg1"/>
              </a:solidFill>
            </a:endParaRPr>
          </a:p>
          <a:p>
            <a:pPr algn="just">
              <a:lnSpc>
                <a:spcPct val="90000"/>
              </a:lnSpc>
              <a:spcBef>
                <a:spcPct val="50000"/>
              </a:spcBef>
            </a:pPr>
            <a:r>
              <a:rPr lang="en-US" sz="3200" dirty="0" err="1" smtClean="0">
                <a:solidFill>
                  <a:schemeClr val="bg1"/>
                </a:solidFill>
              </a:rPr>
              <a:t>Disintoxication</a:t>
            </a:r>
            <a:r>
              <a:rPr lang="en-US" sz="3200" dirty="0" smtClean="0">
                <a:solidFill>
                  <a:schemeClr val="bg1"/>
                </a:solidFill>
              </a:rPr>
              <a:t> (infusion) therapy </a:t>
            </a:r>
          </a:p>
          <a:p>
            <a:pPr algn="just">
              <a:lnSpc>
                <a:spcPct val="90000"/>
              </a:lnSpc>
              <a:spcBef>
                <a:spcPct val="50000"/>
              </a:spcBef>
            </a:pPr>
            <a:r>
              <a:rPr lang="ru-RU" sz="3200" dirty="0" err="1" smtClean="0">
                <a:solidFill>
                  <a:schemeClr val="bg1"/>
                </a:solidFill>
              </a:rPr>
              <a:t>Repeated</a:t>
            </a:r>
            <a:r>
              <a:rPr lang="ru-RU" sz="3200" dirty="0" smtClean="0">
                <a:solidFill>
                  <a:schemeClr val="bg1"/>
                </a:solidFill>
              </a:rPr>
              <a:t> </a:t>
            </a:r>
            <a:r>
              <a:rPr lang="ru-RU" sz="3200" dirty="0" err="1" smtClean="0">
                <a:solidFill>
                  <a:schemeClr val="bg1"/>
                </a:solidFill>
              </a:rPr>
              <a:t>punctures</a:t>
            </a:r>
            <a:r>
              <a:rPr lang="ru-RU" sz="3200" dirty="0" smtClean="0">
                <a:solidFill>
                  <a:schemeClr val="bg1"/>
                </a:solidFill>
              </a:rPr>
              <a:t> </a:t>
            </a:r>
            <a:r>
              <a:rPr lang="ru-RU" sz="3200" dirty="0" err="1" smtClean="0">
                <a:solidFill>
                  <a:schemeClr val="bg1"/>
                </a:solidFill>
              </a:rPr>
              <a:t>of</a:t>
            </a:r>
            <a:r>
              <a:rPr lang="ru-RU" sz="3200" dirty="0" smtClean="0">
                <a:solidFill>
                  <a:schemeClr val="bg1"/>
                </a:solidFill>
              </a:rPr>
              <a:t> </a:t>
            </a:r>
            <a:r>
              <a:rPr lang="ru-RU" sz="3200" dirty="0" err="1" smtClean="0">
                <a:solidFill>
                  <a:schemeClr val="bg1"/>
                </a:solidFill>
              </a:rPr>
              <a:t>a</a:t>
            </a:r>
            <a:r>
              <a:rPr lang="ru-RU" sz="3200" dirty="0" smtClean="0">
                <a:solidFill>
                  <a:schemeClr val="bg1"/>
                </a:solidFill>
              </a:rPr>
              <a:t> </a:t>
            </a:r>
            <a:r>
              <a:rPr lang="ru-RU" sz="3200" dirty="0" err="1" smtClean="0">
                <a:solidFill>
                  <a:schemeClr val="bg1"/>
                </a:solidFill>
              </a:rPr>
              <a:t>pericardium</a:t>
            </a:r>
            <a:r>
              <a:rPr lang="ru-RU" sz="3200" dirty="0" smtClean="0">
                <a:solidFill>
                  <a:schemeClr val="bg1"/>
                </a:solidFill>
              </a:rPr>
              <a:t> (</a:t>
            </a:r>
            <a:r>
              <a:rPr lang="ru-RU" sz="3200" dirty="0" err="1" smtClean="0">
                <a:solidFill>
                  <a:schemeClr val="bg1"/>
                </a:solidFill>
              </a:rPr>
              <a:t>in</a:t>
            </a:r>
            <a:r>
              <a:rPr lang="ru-RU" sz="3200" dirty="0" smtClean="0">
                <a:solidFill>
                  <a:schemeClr val="bg1"/>
                </a:solidFill>
              </a:rPr>
              <a:t> 3-5 </a:t>
            </a:r>
            <a:r>
              <a:rPr lang="ru-RU" sz="3200" dirty="0" err="1" smtClean="0">
                <a:solidFill>
                  <a:schemeClr val="bg1"/>
                </a:solidFill>
              </a:rPr>
              <a:t>days</a:t>
            </a:r>
            <a:r>
              <a:rPr lang="ru-RU" sz="3200" dirty="0" smtClean="0">
                <a:solidFill>
                  <a:schemeClr val="bg1"/>
                </a:solidFill>
              </a:rPr>
              <a:t>) </a:t>
            </a:r>
            <a:r>
              <a:rPr lang="ru-RU" sz="3200" dirty="0" err="1" smtClean="0">
                <a:solidFill>
                  <a:schemeClr val="bg1"/>
                </a:solidFill>
              </a:rPr>
              <a:t>for</a:t>
            </a:r>
            <a:r>
              <a:rPr lang="ru-RU" sz="3200" dirty="0" smtClean="0">
                <a:solidFill>
                  <a:schemeClr val="bg1"/>
                </a:solidFill>
              </a:rPr>
              <a:t> </a:t>
            </a:r>
            <a:r>
              <a:rPr lang="ru-RU" sz="3200" dirty="0" err="1" smtClean="0">
                <a:solidFill>
                  <a:schemeClr val="bg1"/>
                </a:solidFill>
              </a:rPr>
              <a:t>removal</a:t>
            </a:r>
            <a:r>
              <a:rPr lang="ru-RU" sz="3200" dirty="0" smtClean="0">
                <a:solidFill>
                  <a:schemeClr val="bg1"/>
                </a:solidFill>
              </a:rPr>
              <a:t> </a:t>
            </a:r>
            <a:r>
              <a:rPr lang="ru-RU" sz="3200" dirty="0" err="1" smtClean="0">
                <a:solidFill>
                  <a:schemeClr val="bg1"/>
                </a:solidFill>
              </a:rPr>
              <a:t>of</a:t>
            </a:r>
            <a:r>
              <a:rPr lang="ru-RU" sz="3200" dirty="0" smtClean="0">
                <a:solidFill>
                  <a:schemeClr val="bg1"/>
                </a:solidFill>
              </a:rPr>
              <a:t> </a:t>
            </a:r>
            <a:r>
              <a:rPr lang="ru-RU" sz="3200" dirty="0" err="1" smtClean="0">
                <a:solidFill>
                  <a:schemeClr val="bg1"/>
                </a:solidFill>
              </a:rPr>
              <a:t>pus</a:t>
            </a:r>
            <a:r>
              <a:rPr lang="ru-RU" sz="3200" dirty="0" smtClean="0">
                <a:solidFill>
                  <a:schemeClr val="bg1"/>
                </a:solidFill>
              </a:rPr>
              <a:t> </a:t>
            </a:r>
            <a:r>
              <a:rPr lang="ru-RU" sz="3200" dirty="0" err="1" smtClean="0">
                <a:solidFill>
                  <a:schemeClr val="bg1"/>
                </a:solidFill>
              </a:rPr>
              <a:t>and</a:t>
            </a:r>
            <a:r>
              <a:rPr lang="ru-RU" sz="3200" dirty="0" smtClean="0">
                <a:solidFill>
                  <a:schemeClr val="bg1"/>
                </a:solidFill>
              </a:rPr>
              <a:t> </a:t>
            </a:r>
            <a:r>
              <a:rPr lang="ru-RU" sz="3200" dirty="0" err="1" smtClean="0">
                <a:solidFill>
                  <a:schemeClr val="bg1"/>
                </a:solidFill>
              </a:rPr>
              <a:t>introduction</a:t>
            </a:r>
            <a:r>
              <a:rPr lang="ru-RU" sz="3200" dirty="0" smtClean="0">
                <a:solidFill>
                  <a:schemeClr val="bg1"/>
                </a:solidFill>
              </a:rPr>
              <a:t> </a:t>
            </a:r>
            <a:r>
              <a:rPr lang="ru-RU" sz="3200" dirty="0" err="1" smtClean="0">
                <a:solidFill>
                  <a:schemeClr val="bg1"/>
                </a:solidFill>
              </a:rPr>
              <a:t>of</a:t>
            </a:r>
            <a:r>
              <a:rPr lang="ru-RU" sz="3200" dirty="0" smtClean="0">
                <a:solidFill>
                  <a:schemeClr val="bg1"/>
                </a:solidFill>
              </a:rPr>
              <a:t> </a:t>
            </a:r>
            <a:r>
              <a:rPr lang="ru-RU" sz="3200" dirty="0" err="1" smtClean="0">
                <a:solidFill>
                  <a:schemeClr val="bg1"/>
                </a:solidFill>
              </a:rPr>
              <a:t>antibiotics</a:t>
            </a:r>
            <a:endParaRPr lang="ru-RU" sz="3200" dirty="0" smtClean="0">
              <a:solidFill>
                <a:schemeClr val="bg1"/>
              </a:solidFill>
            </a:endParaRPr>
          </a:p>
          <a:p>
            <a:pPr algn="just">
              <a:lnSpc>
                <a:spcPct val="90000"/>
              </a:lnSpc>
              <a:spcBef>
                <a:spcPct val="50000"/>
              </a:spcBef>
            </a:pPr>
            <a:r>
              <a:rPr lang="ru-RU" sz="3200" dirty="0" err="1" smtClean="0">
                <a:solidFill>
                  <a:schemeClr val="bg1"/>
                </a:solidFill>
              </a:rPr>
              <a:t>In</a:t>
            </a:r>
            <a:r>
              <a:rPr lang="ru-RU" sz="3200" dirty="0" smtClean="0">
                <a:solidFill>
                  <a:schemeClr val="bg1"/>
                </a:solidFill>
              </a:rPr>
              <a:t> </a:t>
            </a:r>
            <a:r>
              <a:rPr lang="ru-RU" sz="3200" dirty="0" err="1" smtClean="0">
                <a:solidFill>
                  <a:schemeClr val="bg1"/>
                </a:solidFill>
              </a:rPr>
              <a:t>the</a:t>
            </a:r>
            <a:r>
              <a:rPr lang="ru-RU" sz="3200" dirty="0" smtClean="0">
                <a:solidFill>
                  <a:schemeClr val="bg1"/>
                </a:solidFill>
              </a:rPr>
              <a:t> </a:t>
            </a:r>
            <a:r>
              <a:rPr lang="ru-RU" sz="3200" dirty="0" err="1" smtClean="0">
                <a:solidFill>
                  <a:schemeClr val="bg1"/>
                </a:solidFill>
              </a:rPr>
              <a:t>absence</a:t>
            </a:r>
            <a:r>
              <a:rPr lang="ru-RU" sz="3200" dirty="0" smtClean="0">
                <a:solidFill>
                  <a:schemeClr val="bg1"/>
                </a:solidFill>
              </a:rPr>
              <a:t> </a:t>
            </a:r>
            <a:r>
              <a:rPr lang="ru-RU" sz="3200" dirty="0" err="1" smtClean="0">
                <a:solidFill>
                  <a:schemeClr val="bg1"/>
                </a:solidFill>
              </a:rPr>
              <a:t>of</a:t>
            </a:r>
            <a:r>
              <a:rPr lang="ru-RU" sz="3200" dirty="0" smtClean="0">
                <a:solidFill>
                  <a:schemeClr val="bg1"/>
                </a:solidFill>
              </a:rPr>
              <a:t> </a:t>
            </a:r>
            <a:r>
              <a:rPr lang="ru-RU" sz="3200" dirty="0" err="1" smtClean="0">
                <a:solidFill>
                  <a:schemeClr val="bg1"/>
                </a:solidFill>
              </a:rPr>
              <a:t>effect</a:t>
            </a:r>
            <a:r>
              <a:rPr lang="ru-RU" sz="3200" dirty="0" smtClean="0">
                <a:solidFill>
                  <a:schemeClr val="bg1"/>
                </a:solidFill>
              </a:rPr>
              <a:t> – </a:t>
            </a:r>
            <a:r>
              <a:rPr lang="ru-RU" sz="3200" dirty="0" err="1" smtClean="0">
                <a:solidFill>
                  <a:schemeClr val="bg1"/>
                </a:solidFill>
              </a:rPr>
              <a:t>a</a:t>
            </a:r>
            <a:r>
              <a:rPr lang="ru-RU" sz="3200" dirty="0" smtClean="0">
                <a:solidFill>
                  <a:schemeClr val="bg1"/>
                </a:solidFill>
              </a:rPr>
              <a:t> </a:t>
            </a:r>
            <a:r>
              <a:rPr lang="en-US" sz="3200" dirty="0" err="1" smtClean="0">
                <a:solidFill>
                  <a:schemeClr val="bg1"/>
                </a:solidFill>
              </a:rPr>
              <a:t>pericardiotomy</a:t>
            </a:r>
            <a:r>
              <a:rPr lang="ru-RU" sz="3200" dirty="0" smtClean="0">
                <a:solidFill>
                  <a:schemeClr val="bg1"/>
                </a:solidFill>
              </a:rPr>
              <a:t> – </a:t>
            </a:r>
            <a:r>
              <a:rPr lang="ru-RU" sz="3200" dirty="0" err="1" smtClean="0">
                <a:solidFill>
                  <a:schemeClr val="bg1"/>
                </a:solidFill>
              </a:rPr>
              <a:t>a</a:t>
            </a:r>
            <a:r>
              <a:rPr lang="ru-RU" sz="3200" dirty="0" smtClean="0">
                <a:solidFill>
                  <a:schemeClr val="bg1"/>
                </a:solidFill>
              </a:rPr>
              <a:t> </a:t>
            </a:r>
            <a:r>
              <a:rPr lang="ru-RU" sz="3200" dirty="0" err="1" smtClean="0">
                <a:solidFill>
                  <a:schemeClr val="bg1"/>
                </a:solidFill>
              </a:rPr>
              <a:t>cut</a:t>
            </a:r>
            <a:r>
              <a:rPr lang="ru-RU" sz="3200" dirty="0" smtClean="0">
                <a:solidFill>
                  <a:schemeClr val="bg1"/>
                </a:solidFill>
              </a:rPr>
              <a:t> </a:t>
            </a:r>
            <a:r>
              <a:rPr lang="ru-RU" sz="3200" dirty="0" err="1" smtClean="0">
                <a:solidFill>
                  <a:schemeClr val="bg1"/>
                </a:solidFill>
              </a:rPr>
              <a:t>make</a:t>
            </a:r>
            <a:r>
              <a:rPr lang="ru-RU" sz="3200" dirty="0" smtClean="0">
                <a:solidFill>
                  <a:schemeClr val="bg1"/>
                </a:solidFill>
              </a:rPr>
              <a:t> </a:t>
            </a:r>
            <a:r>
              <a:rPr lang="ru-RU" sz="3200" dirty="0" err="1" smtClean="0">
                <a:solidFill>
                  <a:schemeClr val="bg1"/>
                </a:solidFill>
              </a:rPr>
              <a:t>at</a:t>
            </a:r>
            <a:r>
              <a:rPr lang="ru-RU" sz="3200" dirty="0" smtClean="0">
                <a:solidFill>
                  <a:schemeClr val="bg1"/>
                </a:solidFill>
              </a:rPr>
              <a:t> </a:t>
            </a:r>
            <a:r>
              <a:rPr lang="ru-RU" sz="3200" dirty="0" err="1" smtClean="0">
                <a:solidFill>
                  <a:schemeClr val="bg1"/>
                </a:solidFill>
              </a:rPr>
              <a:t>a</a:t>
            </a:r>
            <a:r>
              <a:rPr lang="ru-RU" sz="3200" dirty="0" smtClean="0">
                <a:solidFill>
                  <a:schemeClr val="bg1"/>
                </a:solidFill>
              </a:rPr>
              <a:t> </a:t>
            </a:r>
            <a:r>
              <a:rPr lang="en-US" sz="3200" dirty="0" err="1" smtClean="0">
                <a:solidFill>
                  <a:schemeClr val="bg1"/>
                </a:solidFill>
              </a:rPr>
              <a:t>xiphoid</a:t>
            </a:r>
            <a:r>
              <a:rPr lang="en-US" sz="3200" dirty="0" smtClean="0">
                <a:solidFill>
                  <a:schemeClr val="bg1"/>
                </a:solidFill>
              </a:rPr>
              <a:t> process</a:t>
            </a:r>
            <a:r>
              <a:rPr lang="ru-RU" sz="3200" dirty="0" smtClean="0">
                <a:solidFill>
                  <a:schemeClr val="bg1"/>
                </a:solidFill>
              </a:rPr>
              <a:t>, </a:t>
            </a:r>
            <a:r>
              <a:rPr lang="ru-RU" sz="3200" dirty="0" err="1" smtClean="0">
                <a:solidFill>
                  <a:schemeClr val="bg1"/>
                </a:solidFill>
              </a:rPr>
              <a:t>bare</a:t>
            </a:r>
            <a:r>
              <a:rPr lang="ru-RU" sz="3200" dirty="0" smtClean="0">
                <a:solidFill>
                  <a:schemeClr val="bg1"/>
                </a:solidFill>
              </a:rPr>
              <a:t> </a:t>
            </a:r>
            <a:r>
              <a:rPr lang="ru-RU" sz="3200" dirty="0" err="1" smtClean="0">
                <a:solidFill>
                  <a:schemeClr val="bg1"/>
                </a:solidFill>
              </a:rPr>
              <a:t>the</a:t>
            </a:r>
            <a:r>
              <a:rPr lang="ru-RU" sz="3200" dirty="0" smtClean="0">
                <a:solidFill>
                  <a:schemeClr val="bg1"/>
                </a:solidFill>
              </a:rPr>
              <a:t> </a:t>
            </a:r>
            <a:r>
              <a:rPr lang="ru-RU" sz="3200" dirty="0" err="1" smtClean="0">
                <a:solidFill>
                  <a:schemeClr val="bg1"/>
                </a:solidFill>
              </a:rPr>
              <a:t>top</a:t>
            </a:r>
            <a:r>
              <a:rPr lang="ru-RU" sz="3200" dirty="0" smtClean="0">
                <a:solidFill>
                  <a:schemeClr val="bg1"/>
                </a:solidFill>
              </a:rPr>
              <a:t> </a:t>
            </a:r>
            <a:r>
              <a:rPr lang="ru-RU" sz="3200" dirty="0" err="1" smtClean="0">
                <a:solidFill>
                  <a:schemeClr val="bg1"/>
                </a:solidFill>
              </a:rPr>
              <a:t>surface</a:t>
            </a:r>
            <a:r>
              <a:rPr lang="ru-RU" sz="3200" dirty="0" smtClean="0">
                <a:solidFill>
                  <a:schemeClr val="bg1"/>
                </a:solidFill>
              </a:rPr>
              <a:t> </a:t>
            </a:r>
            <a:r>
              <a:rPr lang="ru-RU" sz="3200" dirty="0" err="1" smtClean="0">
                <a:solidFill>
                  <a:schemeClr val="bg1"/>
                </a:solidFill>
              </a:rPr>
              <a:t>of</a:t>
            </a:r>
            <a:r>
              <a:rPr lang="ru-RU" sz="3200" dirty="0" smtClean="0">
                <a:solidFill>
                  <a:schemeClr val="bg1"/>
                </a:solidFill>
              </a:rPr>
              <a:t> </a:t>
            </a:r>
            <a:r>
              <a:rPr lang="ru-RU" sz="3200" dirty="0" err="1" smtClean="0">
                <a:solidFill>
                  <a:schemeClr val="bg1"/>
                </a:solidFill>
              </a:rPr>
              <a:t>a</a:t>
            </a:r>
            <a:r>
              <a:rPr lang="ru-RU" sz="3200" dirty="0" smtClean="0">
                <a:solidFill>
                  <a:schemeClr val="bg1"/>
                </a:solidFill>
              </a:rPr>
              <a:t> </a:t>
            </a:r>
            <a:r>
              <a:rPr lang="ru-RU" sz="3200" dirty="0" err="1" smtClean="0">
                <a:solidFill>
                  <a:schemeClr val="bg1"/>
                </a:solidFill>
              </a:rPr>
              <a:t>diaphragm</a:t>
            </a:r>
            <a:r>
              <a:rPr lang="ru-RU" sz="3200" dirty="0" smtClean="0">
                <a:solidFill>
                  <a:schemeClr val="bg1"/>
                </a:solidFill>
              </a:rPr>
              <a:t> </a:t>
            </a:r>
            <a:r>
              <a:rPr lang="ru-RU" sz="3200" dirty="0" err="1" smtClean="0">
                <a:solidFill>
                  <a:schemeClr val="bg1"/>
                </a:solidFill>
              </a:rPr>
              <a:t>and</a:t>
            </a:r>
            <a:r>
              <a:rPr lang="ru-RU" sz="3200" dirty="0" smtClean="0">
                <a:solidFill>
                  <a:schemeClr val="bg1"/>
                </a:solidFill>
              </a:rPr>
              <a:t> </a:t>
            </a:r>
            <a:r>
              <a:rPr lang="ru-RU" sz="3200" dirty="0" err="1" smtClean="0">
                <a:solidFill>
                  <a:schemeClr val="bg1"/>
                </a:solidFill>
              </a:rPr>
              <a:t>a</a:t>
            </a:r>
            <a:r>
              <a:rPr lang="ru-RU" sz="3200" dirty="0" smtClean="0">
                <a:solidFill>
                  <a:schemeClr val="bg1"/>
                </a:solidFill>
              </a:rPr>
              <a:t> </a:t>
            </a:r>
            <a:r>
              <a:rPr lang="ru-RU" sz="3200" dirty="0" err="1" smtClean="0">
                <a:solidFill>
                  <a:schemeClr val="bg1"/>
                </a:solidFill>
              </a:rPr>
              <a:t>pericardium</a:t>
            </a:r>
            <a:r>
              <a:rPr lang="ru-RU" sz="3200" dirty="0" smtClean="0">
                <a:solidFill>
                  <a:schemeClr val="bg1"/>
                </a:solidFill>
              </a:rPr>
              <a:t> </a:t>
            </a:r>
            <a:r>
              <a:rPr lang="ru-RU" sz="3200" dirty="0" err="1" smtClean="0">
                <a:solidFill>
                  <a:schemeClr val="bg1"/>
                </a:solidFill>
              </a:rPr>
              <a:t>which</a:t>
            </a:r>
            <a:r>
              <a:rPr lang="ru-RU" sz="3200" dirty="0" smtClean="0">
                <a:solidFill>
                  <a:schemeClr val="bg1"/>
                </a:solidFill>
              </a:rPr>
              <a:t> </a:t>
            </a:r>
            <a:r>
              <a:rPr lang="ru-RU" sz="3200" dirty="0" err="1" smtClean="0">
                <a:solidFill>
                  <a:schemeClr val="bg1"/>
                </a:solidFill>
              </a:rPr>
              <a:t>open</a:t>
            </a:r>
            <a:r>
              <a:rPr lang="ru-RU" sz="3200" dirty="0" smtClean="0">
                <a:solidFill>
                  <a:schemeClr val="bg1"/>
                </a:solidFill>
              </a:rPr>
              <a:t> </a:t>
            </a:r>
            <a:r>
              <a:rPr lang="ru-RU" sz="3200" dirty="0" err="1" smtClean="0">
                <a:solidFill>
                  <a:schemeClr val="bg1"/>
                </a:solidFill>
              </a:rPr>
              <a:t>over</a:t>
            </a:r>
            <a:r>
              <a:rPr lang="ru-RU" sz="3200" dirty="0" smtClean="0">
                <a:solidFill>
                  <a:schemeClr val="bg1"/>
                </a:solidFill>
              </a:rPr>
              <a:t> </a:t>
            </a:r>
            <a:r>
              <a:rPr lang="ru-RU" sz="3200" dirty="0" err="1" smtClean="0">
                <a:solidFill>
                  <a:schemeClr val="bg1"/>
                </a:solidFill>
              </a:rPr>
              <a:t>a</a:t>
            </a:r>
            <a:r>
              <a:rPr lang="ru-RU" sz="3200" dirty="0" smtClean="0">
                <a:solidFill>
                  <a:schemeClr val="bg1"/>
                </a:solidFill>
              </a:rPr>
              <a:t> </a:t>
            </a:r>
            <a:r>
              <a:rPr lang="ru-RU" sz="3200" dirty="0" err="1" smtClean="0">
                <a:solidFill>
                  <a:schemeClr val="bg1"/>
                </a:solidFill>
              </a:rPr>
              <a:t>diaphragm</a:t>
            </a:r>
            <a:r>
              <a:rPr lang="ru-RU" sz="3200" dirty="0" smtClean="0">
                <a:solidFill>
                  <a:schemeClr val="bg1"/>
                </a:solidFill>
              </a:rPr>
              <a:t>. </a:t>
            </a:r>
            <a:r>
              <a:rPr lang="ru-RU" sz="3200" dirty="0" err="1" smtClean="0">
                <a:solidFill>
                  <a:schemeClr val="bg1"/>
                </a:solidFill>
              </a:rPr>
              <a:t>After</a:t>
            </a:r>
            <a:r>
              <a:rPr lang="ru-RU" sz="3200" dirty="0" smtClean="0">
                <a:solidFill>
                  <a:schemeClr val="bg1"/>
                </a:solidFill>
              </a:rPr>
              <a:t> </a:t>
            </a:r>
            <a:r>
              <a:rPr lang="ru-RU" sz="3200" dirty="0" err="1" smtClean="0">
                <a:solidFill>
                  <a:schemeClr val="bg1"/>
                </a:solidFill>
              </a:rPr>
              <a:t>evacuation</a:t>
            </a:r>
            <a:r>
              <a:rPr lang="ru-RU" sz="3200" dirty="0" smtClean="0">
                <a:solidFill>
                  <a:schemeClr val="bg1"/>
                </a:solidFill>
              </a:rPr>
              <a:t> </a:t>
            </a:r>
            <a:r>
              <a:rPr lang="ru-RU" sz="3200" dirty="0" err="1" smtClean="0">
                <a:solidFill>
                  <a:schemeClr val="bg1"/>
                </a:solidFill>
              </a:rPr>
              <a:t>of</a:t>
            </a:r>
            <a:r>
              <a:rPr lang="ru-RU" sz="3200" dirty="0" smtClean="0">
                <a:solidFill>
                  <a:schemeClr val="bg1"/>
                </a:solidFill>
              </a:rPr>
              <a:t> </a:t>
            </a:r>
            <a:r>
              <a:rPr lang="ru-RU" sz="3200" dirty="0" err="1" smtClean="0">
                <a:solidFill>
                  <a:schemeClr val="bg1"/>
                </a:solidFill>
              </a:rPr>
              <a:t>pus</a:t>
            </a:r>
            <a:r>
              <a:rPr lang="ru-RU" sz="3200" dirty="0" smtClean="0">
                <a:solidFill>
                  <a:schemeClr val="bg1"/>
                </a:solidFill>
              </a:rPr>
              <a:t> </a:t>
            </a:r>
            <a:r>
              <a:rPr lang="ru-RU" sz="3200" dirty="0" err="1" smtClean="0">
                <a:solidFill>
                  <a:schemeClr val="bg1"/>
                </a:solidFill>
              </a:rPr>
              <a:t>enter</a:t>
            </a:r>
            <a:r>
              <a:rPr lang="ru-RU" sz="3200" dirty="0" smtClean="0">
                <a:solidFill>
                  <a:schemeClr val="bg1"/>
                </a:solidFill>
              </a:rPr>
              <a:t> </a:t>
            </a:r>
            <a:r>
              <a:rPr lang="ru-RU" sz="3200" dirty="0" err="1" smtClean="0">
                <a:solidFill>
                  <a:schemeClr val="bg1"/>
                </a:solidFill>
              </a:rPr>
              <a:t>a</a:t>
            </a:r>
            <a:r>
              <a:rPr lang="ru-RU" sz="3200" dirty="0" smtClean="0">
                <a:solidFill>
                  <a:schemeClr val="bg1"/>
                </a:solidFill>
              </a:rPr>
              <a:t> </a:t>
            </a:r>
            <a:r>
              <a:rPr lang="ru-RU" sz="3200" dirty="0" err="1" smtClean="0">
                <a:solidFill>
                  <a:schemeClr val="bg1"/>
                </a:solidFill>
              </a:rPr>
              <a:t>drainage</a:t>
            </a:r>
            <a:endParaRPr lang="ru-RU" sz="3200" dirty="0" smtClean="0">
              <a:solidFill>
                <a:schemeClr val="bg1"/>
              </a:solidFill>
            </a:endParaRPr>
          </a:p>
        </p:txBody>
      </p:sp>
      <p:sp>
        <p:nvSpPr>
          <p:cNvPr id="2" name="Rectangle 2"/>
          <p:cNvSpPr>
            <a:spLocks noGrp="1" noChangeArrowheads="1"/>
          </p:cNvSpPr>
          <p:nvPr>
            <p:ph type="title"/>
          </p:nvPr>
        </p:nvSpPr>
        <p:spPr/>
        <p:txBody>
          <a:bodyPr/>
          <a:lstStyle/>
          <a:p>
            <a:pPr algn="ctr" fontAlgn="auto">
              <a:spcAft>
                <a:spcPts val="0"/>
              </a:spcAft>
              <a:defRPr/>
            </a:pPr>
            <a:r>
              <a:rPr lang="ru-RU" dirty="0" err="1">
                <a:solidFill>
                  <a:schemeClr val="bg1"/>
                </a:solidFill>
              </a:rPr>
              <a:t>Treatment</a:t>
            </a:r>
            <a:r>
              <a:rPr lang="ru-RU" dirty="0">
                <a:solidFill>
                  <a:schemeClr val="bg1"/>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251520" y="1412776"/>
            <a:ext cx="8712968" cy="4683224"/>
          </a:xfrm>
        </p:spPr>
        <p:txBody>
          <a:bodyPr/>
          <a:lstStyle/>
          <a:p>
            <a:pPr marL="457200" indent="-457200">
              <a:lnSpc>
                <a:spcPct val="80000"/>
              </a:lnSpc>
            </a:pPr>
            <a:r>
              <a:rPr lang="ru-RU" sz="2400" dirty="0" smtClean="0"/>
              <a:t>- </a:t>
            </a:r>
            <a:r>
              <a:rPr lang="ru-RU" sz="2800" dirty="0" err="1" smtClean="0">
                <a:solidFill>
                  <a:schemeClr val="bg1"/>
                </a:solidFill>
              </a:rPr>
              <a:t>an</a:t>
            </a:r>
            <a:r>
              <a:rPr lang="ru-RU" sz="2800" dirty="0" smtClean="0">
                <a:solidFill>
                  <a:schemeClr val="bg1"/>
                </a:solidFill>
              </a:rPr>
              <a:t> </a:t>
            </a:r>
            <a:r>
              <a:rPr lang="ru-RU" sz="2800" dirty="0" err="1" smtClean="0">
                <a:solidFill>
                  <a:schemeClr val="bg1"/>
                </a:solidFill>
              </a:rPr>
              <a:t>inflammation</a:t>
            </a:r>
            <a:r>
              <a:rPr lang="ru-RU" sz="2800" dirty="0" smtClean="0">
                <a:solidFill>
                  <a:schemeClr val="bg1"/>
                </a:solidFill>
              </a:rPr>
              <a:t> </a:t>
            </a:r>
            <a:r>
              <a:rPr lang="ru-RU" sz="2800" dirty="0" err="1" smtClean="0">
                <a:solidFill>
                  <a:schemeClr val="bg1"/>
                </a:solidFill>
              </a:rPr>
              <a:t>of</a:t>
            </a:r>
            <a:r>
              <a:rPr lang="ru-RU" sz="2800" dirty="0" smtClean="0">
                <a:solidFill>
                  <a:schemeClr val="bg1"/>
                </a:solidFill>
              </a:rPr>
              <a:t> </a:t>
            </a:r>
            <a:r>
              <a:rPr lang="ru-RU" sz="2800" dirty="0" err="1" smtClean="0">
                <a:solidFill>
                  <a:schemeClr val="bg1"/>
                </a:solidFill>
              </a:rPr>
              <a:t>the</a:t>
            </a:r>
            <a:r>
              <a:rPr lang="ru-RU" sz="2800" dirty="0" smtClean="0">
                <a:solidFill>
                  <a:schemeClr val="bg1"/>
                </a:solidFill>
              </a:rPr>
              <a:t> </a:t>
            </a:r>
            <a:r>
              <a:rPr lang="en-US" sz="2800" dirty="0" smtClean="0">
                <a:solidFill>
                  <a:schemeClr val="bg1"/>
                </a:solidFill>
              </a:rPr>
              <a:t>parietal and visceral peritoneum</a:t>
            </a:r>
            <a:r>
              <a:rPr lang="ru-RU" sz="2800" dirty="0" smtClean="0">
                <a:solidFill>
                  <a:schemeClr val="bg1"/>
                </a:solidFill>
              </a:rPr>
              <a:t>, </a:t>
            </a:r>
            <a:r>
              <a:rPr lang="ru-RU" sz="2800" dirty="0" err="1" smtClean="0">
                <a:solidFill>
                  <a:schemeClr val="bg1"/>
                </a:solidFill>
              </a:rPr>
              <a:t>being</a:t>
            </a:r>
            <a:r>
              <a:rPr lang="ru-RU" sz="2800" dirty="0" smtClean="0">
                <a:solidFill>
                  <a:schemeClr val="bg1"/>
                </a:solidFill>
              </a:rPr>
              <a:t> </a:t>
            </a:r>
            <a:r>
              <a:rPr lang="ru-RU" sz="2800" dirty="0" err="1" smtClean="0">
                <a:solidFill>
                  <a:schemeClr val="bg1"/>
                </a:solidFill>
              </a:rPr>
              <a:t>accompanied</a:t>
            </a:r>
            <a:r>
              <a:rPr lang="ru-RU" sz="2800" dirty="0" smtClean="0">
                <a:solidFill>
                  <a:schemeClr val="bg1"/>
                </a:solidFill>
              </a:rPr>
              <a:t> </a:t>
            </a:r>
            <a:r>
              <a:rPr lang="ru-RU" sz="2800" dirty="0" err="1" smtClean="0">
                <a:solidFill>
                  <a:schemeClr val="bg1"/>
                </a:solidFill>
              </a:rPr>
              <a:t>the</a:t>
            </a:r>
            <a:r>
              <a:rPr lang="ru-RU" sz="2800" dirty="0" smtClean="0">
                <a:solidFill>
                  <a:schemeClr val="bg1"/>
                </a:solidFill>
              </a:rPr>
              <a:t> </a:t>
            </a:r>
            <a:r>
              <a:rPr lang="ru-RU" sz="2800" dirty="0" err="1" smtClean="0">
                <a:solidFill>
                  <a:schemeClr val="bg1"/>
                </a:solidFill>
              </a:rPr>
              <a:t>expressed</a:t>
            </a:r>
            <a:r>
              <a:rPr lang="ru-RU" sz="2800" dirty="0" smtClean="0">
                <a:solidFill>
                  <a:schemeClr val="bg1"/>
                </a:solidFill>
              </a:rPr>
              <a:t> </a:t>
            </a:r>
            <a:r>
              <a:rPr lang="ru-RU" sz="2800" dirty="0" err="1" smtClean="0">
                <a:solidFill>
                  <a:schemeClr val="bg1"/>
                </a:solidFill>
              </a:rPr>
              <a:t>local</a:t>
            </a:r>
            <a:r>
              <a:rPr lang="ru-RU" sz="2800" dirty="0" smtClean="0">
                <a:solidFill>
                  <a:schemeClr val="bg1"/>
                </a:solidFill>
              </a:rPr>
              <a:t> </a:t>
            </a:r>
            <a:r>
              <a:rPr lang="ru-RU" sz="2800" dirty="0" err="1" smtClean="0">
                <a:solidFill>
                  <a:schemeClr val="bg1"/>
                </a:solidFill>
              </a:rPr>
              <a:t>changes</a:t>
            </a:r>
            <a:r>
              <a:rPr lang="ru-RU" sz="2800" dirty="0" smtClean="0">
                <a:solidFill>
                  <a:schemeClr val="bg1"/>
                </a:solidFill>
              </a:rPr>
              <a:t> </a:t>
            </a:r>
            <a:r>
              <a:rPr lang="ru-RU" sz="2800" dirty="0" err="1" smtClean="0">
                <a:solidFill>
                  <a:schemeClr val="bg1"/>
                </a:solidFill>
              </a:rPr>
              <a:t>and</a:t>
            </a:r>
            <a:r>
              <a:rPr lang="ru-RU" sz="2800" dirty="0" smtClean="0">
                <a:solidFill>
                  <a:schemeClr val="bg1"/>
                </a:solidFill>
              </a:rPr>
              <a:t> </a:t>
            </a:r>
            <a:r>
              <a:rPr lang="ru-RU" sz="2800" dirty="0" err="1" smtClean="0">
                <a:solidFill>
                  <a:schemeClr val="bg1"/>
                </a:solidFill>
              </a:rPr>
              <a:t>intoxication</a:t>
            </a:r>
            <a:r>
              <a:rPr lang="ru-RU" sz="2800" dirty="0" smtClean="0">
                <a:solidFill>
                  <a:schemeClr val="bg1"/>
                </a:solidFill>
              </a:rPr>
              <a:t>.</a:t>
            </a:r>
          </a:p>
          <a:p>
            <a:pPr marL="457200" indent="-457200">
              <a:lnSpc>
                <a:spcPct val="80000"/>
              </a:lnSpc>
            </a:pPr>
            <a:endParaRPr lang="ru-RU" sz="2800" dirty="0" smtClean="0">
              <a:solidFill>
                <a:schemeClr val="bg1"/>
              </a:solidFill>
            </a:endParaRPr>
          </a:p>
          <a:p>
            <a:pPr marL="457200" indent="-457200">
              <a:lnSpc>
                <a:spcPct val="80000"/>
              </a:lnSpc>
              <a:buFont typeface="Wingdings" pitchFamily="2" charset="2"/>
              <a:buNone/>
            </a:pPr>
            <a:r>
              <a:rPr lang="ru-RU" sz="2800" b="1" u="sng" dirty="0" err="1" smtClean="0">
                <a:solidFill>
                  <a:schemeClr val="bg1"/>
                </a:solidFill>
              </a:rPr>
              <a:t>Classification</a:t>
            </a:r>
            <a:endParaRPr lang="ru-RU" sz="2800" b="1" u="sng" dirty="0" smtClean="0">
              <a:solidFill>
                <a:schemeClr val="bg1"/>
              </a:solidFill>
            </a:endParaRPr>
          </a:p>
          <a:p>
            <a:pPr marL="457200" indent="-457200">
              <a:lnSpc>
                <a:spcPct val="80000"/>
              </a:lnSpc>
              <a:buFont typeface="Wingdings" pitchFamily="2" charset="2"/>
              <a:buNone/>
            </a:pPr>
            <a:endParaRPr lang="ru-RU" sz="2800" b="1" u="sng" dirty="0" smtClean="0">
              <a:solidFill>
                <a:schemeClr val="bg1"/>
              </a:solidFill>
            </a:endParaRPr>
          </a:p>
          <a:p>
            <a:pPr marL="457200" indent="-457200">
              <a:lnSpc>
                <a:spcPct val="80000"/>
              </a:lnSpc>
            </a:pPr>
            <a:r>
              <a:rPr lang="en-US" sz="2800" b="1" i="1" dirty="0" smtClean="0">
                <a:solidFill>
                  <a:schemeClr val="bg1"/>
                </a:solidFill>
              </a:rPr>
              <a:t>I</a:t>
            </a:r>
            <a:r>
              <a:rPr lang="ru-RU" sz="2800" b="1" i="1" dirty="0" smtClean="0">
                <a:solidFill>
                  <a:schemeClr val="bg1"/>
                </a:solidFill>
              </a:rPr>
              <a:t>. </a:t>
            </a:r>
            <a:r>
              <a:rPr lang="ru-RU" sz="2800" b="1" i="1" dirty="0" err="1" smtClean="0">
                <a:solidFill>
                  <a:schemeClr val="bg1"/>
                </a:solidFill>
              </a:rPr>
              <a:t>Peritonitis</a:t>
            </a:r>
            <a:r>
              <a:rPr lang="ru-RU" sz="2800" b="1" i="1" dirty="0" smtClean="0">
                <a:solidFill>
                  <a:schemeClr val="bg1"/>
                </a:solidFill>
              </a:rPr>
              <a:t> </a:t>
            </a:r>
            <a:r>
              <a:rPr lang="ru-RU" sz="2800" b="1" i="1" dirty="0" err="1" smtClean="0">
                <a:solidFill>
                  <a:schemeClr val="bg1"/>
                </a:solidFill>
              </a:rPr>
              <a:t>sources</a:t>
            </a:r>
            <a:r>
              <a:rPr lang="ru-RU" sz="2800" b="1" i="1" dirty="0" smtClean="0">
                <a:solidFill>
                  <a:schemeClr val="bg1"/>
                </a:solidFill>
              </a:rPr>
              <a:t>:</a:t>
            </a:r>
          </a:p>
          <a:p>
            <a:pPr marL="876300" lvl="1" indent="-419100">
              <a:lnSpc>
                <a:spcPct val="80000"/>
              </a:lnSpc>
              <a:buClr>
                <a:srgbClr val="B5B367"/>
              </a:buClr>
              <a:buSzPct val="120000"/>
              <a:buFont typeface="Wingdings" pitchFamily="2" charset="2"/>
              <a:buAutoNum type="arabicPeriod"/>
            </a:pPr>
            <a:r>
              <a:rPr lang="en-US" sz="2800" dirty="0" smtClean="0">
                <a:solidFill>
                  <a:schemeClr val="bg1"/>
                </a:solidFill>
              </a:rPr>
              <a:t>Acute</a:t>
            </a:r>
            <a:r>
              <a:rPr lang="ru-RU" sz="2800" dirty="0" smtClean="0">
                <a:solidFill>
                  <a:schemeClr val="bg1"/>
                </a:solidFill>
              </a:rPr>
              <a:t> </a:t>
            </a:r>
            <a:r>
              <a:rPr lang="ru-RU" sz="2800" dirty="0" err="1" smtClean="0">
                <a:solidFill>
                  <a:schemeClr val="bg1"/>
                </a:solidFill>
              </a:rPr>
              <a:t>inflammatory</a:t>
            </a:r>
            <a:r>
              <a:rPr lang="ru-RU" sz="2800" dirty="0" smtClean="0">
                <a:solidFill>
                  <a:schemeClr val="bg1"/>
                </a:solidFill>
              </a:rPr>
              <a:t> </a:t>
            </a:r>
            <a:r>
              <a:rPr lang="ru-RU" sz="2800" dirty="0" err="1" smtClean="0">
                <a:solidFill>
                  <a:schemeClr val="bg1"/>
                </a:solidFill>
              </a:rPr>
              <a:t>diseases</a:t>
            </a:r>
            <a:r>
              <a:rPr lang="ru-RU" sz="2800" dirty="0" smtClean="0">
                <a:solidFill>
                  <a:schemeClr val="bg1"/>
                </a:solidFill>
              </a:rPr>
              <a:t> </a:t>
            </a:r>
            <a:r>
              <a:rPr lang="ru-RU" sz="2800" dirty="0" err="1" smtClean="0">
                <a:solidFill>
                  <a:schemeClr val="bg1"/>
                </a:solidFill>
              </a:rPr>
              <a:t>of</a:t>
            </a:r>
            <a:r>
              <a:rPr lang="ru-RU" sz="2800" dirty="0" smtClean="0">
                <a:solidFill>
                  <a:schemeClr val="bg1"/>
                </a:solidFill>
              </a:rPr>
              <a:t> </a:t>
            </a:r>
            <a:r>
              <a:rPr lang="ru-RU" sz="2800" dirty="0" err="1" smtClean="0">
                <a:solidFill>
                  <a:schemeClr val="bg1"/>
                </a:solidFill>
              </a:rPr>
              <a:t>abdominal</a:t>
            </a:r>
            <a:r>
              <a:rPr lang="ru-RU" sz="2800" dirty="0" smtClean="0">
                <a:solidFill>
                  <a:schemeClr val="bg1"/>
                </a:solidFill>
              </a:rPr>
              <a:t> </a:t>
            </a:r>
            <a:r>
              <a:rPr lang="ru-RU" sz="2800" dirty="0" err="1" smtClean="0">
                <a:solidFill>
                  <a:schemeClr val="bg1"/>
                </a:solidFill>
              </a:rPr>
              <a:t>organs</a:t>
            </a:r>
            <a:endParaRPr lang="ru-RU" sz="2800" dirty="0" smtClean="0">
              <a:solidFill>
                <a:schemeClr val="bg1"/>
              </a:solidFill>
            </a:endParaRPr>
          </a:p>
          <a:p>
            <a:pPr marL="876300" lvl="1" indent="-419100">
              <a:lnSpc>
                <a:spcPct val="80000"/>
              </a:lnSpc>
              <a:buClr>
                <a:srgbClr val="B5B367"/>
              </a:buClr>
              <a:buSzPct val="120000"/>
              <a:buFont typeface="Wingdings" pitchFamily="2" charset="2"/>
              <a:buAutoNum type="arabicPeriod"/>
            </a:pPr>
            <a:r>
              <a:rPr lang="ru-RU" sz="2800" dirty="0" err="1" smtClean="0">
                <a:solidFill>
                  <a:schemeClr val="bg1"/>
                </a:solidFill>
              </a:rPr>
              <a:t>Тraumatic</a:t>
            </a:r>
            <a:r>
              <a:rPr lang="ru-RU" sz="2800" dirty="0" smtClean="0">
                <a:solidFill>
                  <a:schemeClr val="bg1"/>
                </a:solidFill>
              </a:rPr>
              <a:t> </a:t>
            </a:r>
            <a:r>
              <a:rPr lang="ru-RU" sz="2800" dirty="0" err="1" smtClean="0">
                <a:solidFill>
                  <a:schemeClr val="bg1"/>
                </a:solidFill>
              </a:rPr>
              <a:t>damages</a:t>
            </a:r>
            <a:r>
              <a:rPr lang="ru-RU" sz="2800" dirty="0" smtClean="0">
                <a:solidFill>
                  <a:schemeClr val="bg1"/>
                </a:solidFill>
              </a:rPr>
              <a:t> </a:t>
            </a:r>
            <a:r>
              <a:rPr lang="ru-RU" sz="2800" dirty="0" err="1" smtClean="0">
                <a:solidFill>
                  <a:schemeClr val="bg1"/>
                </a:solidFill>
              </a:rPr>
              <a:t>of</a:t>
            </a:r>
            <a:r>
              <a:rPr lang="ru-RU" sz="2800" dirty="0" smtClean="0">
                <a:solidFill>
                  <a:schemeClr val="bg1"/>
                </a:solidFill>
              </a:rPr>
              <a:t> </a:t>
            </a:r>
            <a:r>
              <a:rPr lang="ru-RU" sz="2800" dirty="0" err="1" smtClean="0">
                <a:solidFill>
                  <a:schemeClr val="bg1"/>
                </a:solidFill>
              </a:rPr>
              <a:t>abdominal</a:t>
            </a:r>
            <a:r>
              <a:rPr lang="ru-RU" sz="2800" dirty="0" smtClean="0">
                <a:solidFill>
                  <a:schemeClr val="bg1"/>
                </a:solidFill>
              </a:rPr>
              <a:t> </a:t>
            </a:r>
            <a:r>
              <a:rPr lang="ru-RU" sz="2800" dirty="0" err="1" smtClean="0">
                <a:solidFill>
                  <a:schemeClr val="bg1"/>
                </a:solidFill>
              </a:rPr>
              <a:t>organs</a:t>
            </a:r>
            <a:r>
              <a:rPr lang="ru-RU" sz="2800" dirty="0" smtClean="0">
                <a:solidFill>
                  <a:schemeClr val="bg1"/>
                </a:solidFill>
              </a:rPr>
              <a:t> </a:t>
            </a:r>
            <a:r>
              <a:rPr lang="ru-RU" sz="2800" dirty="0" err="1" smtClean="0">
                <a:solidFill>
                  <a:schemeClr val="bg1"/>
                </a:solidFill>
              </a:rPr>
              <a:t>and</a:t>
            </a:r>
            <a:r>
              <a:rPr lang="ru-RU" sz="2800" dirty="0" smtClean="0">
                <a:solidFill>
                  <a:schemeClr val="bg1"/>
                </a:solidFill>
              </a:rPr>
              <a:t> </a:t>
            </a:r>
            <a:r>
              <a:rPr lang="en-US" sz="2800" dirty="0" smtClean="0">
                <a:solidFill>
                  <a:schemeClr val="bg1"/>
                </a:solidFill>
              </a:rPr>
              <a:t>retroperitoneal</a:t>
            </a:r>
            <a:r>
              <a:rPr lang="ru-RU" sz="2800" dirty="0" smtClean="0">
                <a:solidFill>
                  <a:schemeClr val="bg1"/>
                </a:solidFill>
              </a:rPr>
              <a:t> </a:t>
            </a:r>
            <a:r>
              <a:rPr lang="ru-RU" sz="2800" dirty="0" err="1" smtClean="0">
                <a:solidFill>
                  <a:schemeClr val="bg1"/>
                </a:solidFill>
              </a:rPr>
              <a:t>space</a:t>
            </a:r>
            <a:endParaRPr lang="ru-RU" sz="2800" dirty="0" smtClean="0">
              <a:solidFill>
                <a:schemeClr val="bg1"/>
              </a:solidFill>
            </a:endParaRPr>
          </a:p>
          <a:p>
            <a:pPr marL="876300" lvl="1" indent="-419100">
              <a:lnSpc>
                <a:spcPct val="80000"/>
              </a:lnSpc>
              <a:buClr>
                <a:srgbClr val="B5B367"/>
              </a:buClr>
              <a:buSzPct val="120000"/>
              <a:buFont typeface="Wingdings" pitchFamily="2" charset="2"/>
              <a:buAutoNum type="arabicPeriod"/>
            </a:pPr>
            <a:r>
              <a:rPr lang="ru-RU" sz="2800" dirty="0" err="1" smtClean="0">
                <a:solidFill>
                  <a:schemeClr val="bg1"/>
                </a:solidFill>
              </a:rPr>
              <a:t>Рostoperative</a:t>
            </a:r>
            <a:r>
              <a:rPr lang="ru-RU" sz="2800" dirty="0" smtClean="0">
                <a:solidFill>
                  <a:schemeClr val="bg1"/>
                </a:solidFill>
              </a:rPr>
              <a:t> </a:t>
            </a:r>
            <a:r>
              <a:rPr lang="ru-RU" sz="2800" dirty="0" err="1" smtClean="0">
                <a:solidFill>
                  <a:schemeClr val="bg1"/>
                </a:solidFill>
              </a:rPr>
              <a:t>complications</a:t>
            </a:r>
            <a:endParaRPr lang="ru-RU" sz="2800" dirty="0" smtClean="0">
              <a:solidFill>
                <a:schemeClr val="bg1"/>
              </a:solidFill>
            </a:endParaRPr>
          </a:p>
          <a:p>
            <a:pPr marL="876300" lvl="1" indent="-419100">
              <a:lnSpc>
                <a:spcPct val="80000"/>
              </a:lnSpc>
              <a:buClr>
                <a:srgbClr val="B5B367"/>
              </a:buClr>
              <a:buSzPct val="120000"/>
              <a:buFont typeface="Wingdings" pitchFamily="2" charset="2"/>
              <a:buAutoNum type="arabicPeriod"/>
            </a:pPr>
            <a:r>
              <a:rPr lang="en-US" sz="2800" dirty="0" smtClean="0">
                <a:solidFill>
                  <a:schemeClr val="bg1"/>
                </a:solidFill>
              </a:rPr>
              <a:t>U</a:t>
            </a:r>
            <a:r>
              <a:rPr lang="ru-RU" sz="2800" dirty="0" err="1" smtClean="0">
                <a:solidFill>
                  <a:schemeClr val="bg1"/>
                </a:solidFill>
              </a:rPr>
              <a:t>nstated</a:t>
            </a:r>
            <a:r>
              <a:rPr lang="ru-RU" sz="2800" dirty="0" smtClean="0">
                <a:solidFill>
                  <a:schemeClr val="bg1"/>
                </a:solidFill>
              </a:rPr>
              <a:t> </a:t>
            </a:r>
            <a:r>
              <a:rPr lang="ru-RU" sz="2800" dirty="0" err="1" smtClean="0">
                <a:solidFill>
                  <a:schemeClr val="bg1"/>
                </a:solidFill>
              </a:rPr>
              <a:t>source</a:t>
            </a:r>
            <a:endParaRPr lang="ru-RU" sz="2800" dirty="0" smtClean="0">
              <a:solidFill>
                <a:schemeClr val="bg1"/>
              </a:solidFill>
            </a:endParaRPr>
          </a:p>
        </p:txBody>
      </p:sp>
      <p:sp>
        <p:nvSpPr>
          <p:cNvPr id="2" name="Rectangle 2"/>
          <p:cNvSpPr>
            <a:spLocks noGrp="1" noChangeArrowheads="1"/>
          </p:cNvSpPr>
          <p:nvPr>
            <p:ph type="title"/>
          </p:nvPr>
        </p:nvSpPr>
        <p:spPr/>
        <p:txBody>
          <a:bodyPr/>
          <a:lstStyle/>
          <a:p>
            <a:pPr algn="ctr" fontAlgn="auto">
              <a:spcAft>
                <a:spcPts val="0"/>
              </a:spcAft>
              <a:defRPr/>
            </a:pPr>
            <a:r>
              <a:rPr lang="ru-RU" dirty="0" err="1">
                <a:solidFill>
                  <a:schemeClr val="bg1"/>
                </a:solidFill>
              </a:rPr>
              <a:t>Peritonitis</a:t>
            </a:r>
            <a:r>
              <a:rPr lang="ru-RU" dirty="0">
                <a:solidFill>
                  <a:schemeClr val="bg1"/>
                </a:solidFill>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540alsh3er.jpg"/>
          <p:cNvPicPr>
            <a:picLocks noGrp="1" noChangeAspect="1"/>
          </p:cNvPicPr>
          <p:nvPr>
            <p:ph idx="1"/>
          </p:nvPr>
        </p:nvPicPr>
        <p:blipFill>
          <a:blip r:embed="rId2" cstate="print"/>
          <a:stretch>
            <a:fillRect/>
          </a:stretch>
        </p:blipFill>
        <p:spPr>
          <a:xfrm>
            <a:off x="2051720" y="260648"/>
            <a:ext cx="5180408" cy="6354250"/>
          </a:xfrm>
        </p:spPr>
      </p:pic>
      <p:sp>
        <p:nvSpPr>
          <p:cNvPr id="3" name="Заголовок 2"/>
          <p:cNvSpPr>
            <a:spLocks noGrp="1"/>
          </p:cNvSpPr>
          <p:nvPr>
            <p:ph type="title"/>
          </p:nvPr>
        </p:nvSpPr>
        <p:spPr/>
        <p:txBody>
          <a:bodyPr/>
          <a:lstStyle/>
          <a:p>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p:txBody>
          <a:bodyPr/>
          <a:lstStyle/>
          <a:p>
            <a:pPr marL="533400" indent="-533400">
              <a:lnSpc>
                <a:spcPct val="80000"/>
              </a:lnSpc>
            </a:pPr>
            <a:r>
              <a:rPr lang="en-US" sz="2400" b="1" i="1" dirty="0" smtClean="0">
                <a:solidFill>
                  <a:schemeClr val="bg1"/>
                </a:solidFill>
              </a:rPr>
              <a:t>II</a:t>
            </a:r>
            <a:r>
              <a:rPr lang="ru-RU" sz="2400" b="1" i="1" dirty="0" smtClean="0">
                <a:solidFill>
                  <a:schemeClr val="bg1"/>
                </a:solidFill>
              </a:rPr>
              <a:t>. </a:t>
            </a:r>
            <a:r>
              <a:rPr lang="ru-RU" sz="2400" b="1" i="1" dirty="0" err="1" smtClean="0">
                <a:solidFill>
                  <a:schemeClr val="bg1"/>
                </a:solidFill>
              </a:rPr>
              <a:t>On</a:t>
            </a:r>
            <a:r>
              <a:rPr lang="ru-RU" sz="2400" b="1" i="1" dirty="0" smtClean="0">
                <a:solidFill>
                  <a:schemeClr val="bg1"/>
                </a:solidFill>
              </a:rPr>
              <a:t> </a:t>
            </a:r>
            <a:r>
              <a:rPr lang="ru-RU" sz="2400" b="1" i="1" dirty="0" err="1" smtClean="0">
                <a:solidFill>
                  <a:schemeClr val="bg1"/>
                </a:solidFill>
              </a:rPr>
              <a:t>prevalence</a:t>
            </a:r>
            <a:r>
              <a:rPr lang="ru-RU" sz="2400" b="1" i="1" dirty="0" smtClean="0">
                <a:solidFill>
                  <a:schemeClr val="bg1"/>
                </a:solidFill>
              </a:rPr>
              <a:t> </a:t>
            </a:r>
            <a:r>
              <a:rPr lang="ru-RU" sz="2400" b="1" i="1" dirty="0" err="1" smtClean="0">
                <a:solidFill>
                  <a:schemeClr val="bg1"/>
                </a:solidFill>
              </a:rPr>
              <a:t>of</a:t>
            </a:r>
            <a:r>
              <a:rPr lang="ru-RU" sz="2400" b="1" i="1" dirty="0" smtClean="0">
                <a:solidFill>
                  <a:schemeClr val="bg1"/>
                </a:solidFill>
              </a:rPr>
              <a:t> </a:t>
            </a:r>
            <a:r>
              <a:rPr lang="ru-RU" sz="2400" b="1" i="1" dirty="0" err="1" smtClean="0">
                <a:solidFill>
                  <a:schemeClr val="bg1"/>
                </a:solidFill>
              </a:rPr>
              <a:t>process</a:t>
            </a:r>
            <a:r>
              <a:rPr lang="ru-RU" sz="2400" b="1" i="1" dirty="0" smtClean="0">
                <a:solidFill>
                  <a:schemeClr val="bg1"/>
                </a:solidFill>
              </a:rPr>
              <a:t>:</a:t>
            </a:r>
          </a:p>
          <a:p>
            <a:pPr marL="952500" lvl="1" indent="-495300">
              <a:lnSpc>
                <a:spcPct val="80000"/>
              </a:lnSpc>
              <a:buClr>
                <a:srgbClr val="B5B367"/>
              </a:buClr>
              <a:buSzPct val="120000"/>
              <a:buFont typeface="Wingdings" pitchFamily="2" charset="2"/>
              <a:buAutoNum type="arabicPeriod"/>
            </a:pPr>
            <a:r>
              <a:rPr lang="ru-RU" dirty="0" err="1" smtClean="0">
                <a:solidFill>
                  <a:schemeClr val="bg1"/>
                </a:solidFill>
              </a:rPr>
              <a:t>Limited</a:t>
            </a:r>
            <a:r>
              <a:rPr lang="ru-RU" dirty="0" smtClean="0">
                <a:solidFill>
                  <a:schemeClr val="bg1"/>
                </a:solidFill>
              </a:rPr>
              <a:t> (</a:t>
            </a:r>
            <a:r>
              <a:rPr lang="ru-RU" dirty="0" err="1" smtClean="0">
                <a:solidFill>
                  <a:schemeClr val="bg1"/>
                </a:solidFill>
              </a:rPr>
              <a:t>to</a:t>
            </a:r>
            <a:r>
              <a:rPr lang="ru-RU" dirty="0" smtClean="0">
                <a:solidFill>
                  <a:schemeClr val="bg1"/>
                </a:solidFill>
              </a:rPr>
              <a:t> </a:t>
            </a:r>
            <a:r>
              <a:rPr lang="ru-RU" dirty="0" err="1" smtClean="0">
                <a:solidFill>
                  <a:schemeClr val="bg1"/>
                </a:solidFill>
              </a:rPr>
              <a:t>two</a:t>
            </a:r>
            <a:r>
              <a:rPr lang="ru-RU" dirty="0" smtClean="0">
                <a:solidFill>
                  <a:schemeClr val="bg1"/>
                </a:solidFill>
              </a:rPr>
              <a:t> </a:t>
            </a:r>
            <a:r>
              <a:rPr lang="ru-RU" dirty="0" err="1" smtClean="0">
                <a:solidFill>
                  <a:schemeClr val="bg1"/>
                </a:solidFill>
              </a:rPr>
              <a:t>areas</a:t>
            </a:r>
            <a:r>
              <a:rPr lang="ru-RU" dirty="0" smtClean="0">
                <a:solidFill>
                  <a:schemeClr val="bg1"/>
                </a:solidFill>
              </a:rPr>
              <a:t> </a:t>
            </a:r>
            <a:r>
              <a:rPr lang="ru-RU" dirty="0" err="1" smtClean="0">
                <a:solidFill>
                  <a:schemeClr val="bg1"/>
                </a:solidFill>
              </a:rPr>
              <a:t>of</a:t>
            </a:r>
            <a:r>
              <a:rPr lang="ru-RU" dirty="0" smtClean="0">
                <a:solidFill>
                  <a:schemeClr val="bg1"/>
                </a:solidFill>
              </a:rPr>
              <a:t> </a:t>
            </a:r>
            <a:r>
              <a:rPr lang="ru-RU" dirty="0" err="1" smtClean="0">
                <a:solidFill>
                  <a:schemeClr val="bg1"/>
                </a:solidFill>
              </a:rPr>
              <a:t>an</a:t>
            </a:r>
            <a:r>
              <a:rPr lang="ru-RU" dirty="0" smtClean="0">
                <a:solidFill>
                  <a:schemeClr val="bg1"/>
                </a:solidFill>
              </a:rPr>
              <a:t> </a:t>
            </a:r>
            <a:r>
              <a:rPr lang="ru-RU" dirty="0" err="1" smtClean="0">
                <a:solidFill>
                  <a:schemeClr val="bg1"/>
                </a:solidFill>
              </a:rPr>
              <a:t>abdominal</a:t>
            </a:r>
            <a:r>
              <a:rPr lang="ru-RU" dirty="0" smtClean="0">
                <a:solidFill>
                  <a:schemeClr val="bg1"/>
                </a:solidFill>
              </a:rPr>
              <a:t> </a:t>
            </a:r>
            <a:r>
              <a:rPr lang="ru-RU" dirty="0" err="1" smtClean="0">
                <a:solidFill>
                  <a:schemeClr val="bg1"/>
                </a:solidFill>
              </a:rPr>
              <a:t>cavity</a:t>
            </a:r>
            <a:r>
              <a:rPr lang="ru-RU" dirty="0" smtClean="0">
                <a:solidFill>
                  <a:schemeClr val="bg1"/>
                </a:solidFill>
              </a:rPr>
              <a:t>)</a:t>
            </a:r>
          </a:p>
          <a:p>
            <a:pPr marL="952500" lvl="1" indent="-495300">
              <a:lnSpc>
                <a:spcPct val="80000"/>
              </a:lnSpc>
              <a:buClr>
                <a:srgbClr val="B5B367"/>
              </a:buClr>
              <a:buSzPct val="120000"/>
              <a:buFont typeface="Wingdings" pitchFamily="2" charset="2"/>
              <a:buAutoNum type="arabicPeriod"/>
            </a:pPr>
            <a:r>
              <a:rPr lang="ru-RU" dirty="0" err="1" smtClean="0">
                <a:solidFill>
                  <a:schemeClr val="bg1"/>
                </a:solidFill>
              </a:rPr>
              <a:t>Extended</a:t>
            </a:r>
            <a:r>
              <a:rPr lang="ru-RU" dirty="0" smtClean="0">
                <a:solidFill>
                  <a:schemeClr val="bg1"/>
                </a:solidFill>
              </a:rPr>
              <a:t> (</a:t>
            </a:r>
            <a:r>
              <a:rPr lang="ru-RU" dirty="0" err="1" smtClean="0">
                <a:solidFill>
                  <a:schemeClr val="bg1"/>
                </a:solidFill>
              </a:rPr>
              <a:t>more</a:t>
            </a:r>
            <a:r>
              <a:rPr lang="ru-RU" dirty="0" smtClean="0">
                <a:solidFill>
                  <a:schemeClr val="bg1"/>
                </a:solidFill>
              </a:rPr>
              <a:t> </a:t>
            </a:r>
            <a:r>
              <a:rPr lang="ru-RU" dirty="0" err="1" smtClean="0">
                <a:solidFill>
                  <a:schemeClr val="bg1"/>
                </a:solidFill>
              </a:rPr>
              <a:t>than</a:t>
            </a:r>
            <a:r>
              <a:rPr lang="ru-RU" dirty="0" smtClean="0">
                <a:solidFill>
                  <a:schemeClr val="bg1"/>
                </a:solidFill>
              </a:rPr>
              <a:t> </a:t>
            </a:r>
            <a:r>
              <a:rPr lang="ru-RU" dirty="0" err="1" smtClean="0">
                <a:solidFill>
                  <a:schemeClr val="bg1"/>
                </a:solidFill>
              </a:rPr>
              <a:t>two</a:t>
            </a:r>
            <a:r>
              <a:rPr lang="ru-RU" dirty="0" smtClean="0">
                <a:solidFill>
                  <a:schemeClr val="bg1"/>
                </a:solidFill>
              </a:rPr>
              <a:t> </a:t>
            </a:r>
            <a:r>
              <a:rPr lang="ru-RU" dirty="0" err="1" smtClean="0">
                <a:solidFill>
                  <a:schemeClr val="bg1"/>
                </a:solidFill>
              </a:rPr>
              <a:t>areas</a:t>
            </a:r>
            <a:r>
              <a:rPr lang="ru-RU" dirty="0" smtClean="0">
                <a:solidFill>
                  <a:schemeClr val="bg1"/>
                </a:solidFill>
              </a:rPr>
              <a:t> </a:t>
            </a:r>
            <a:r>
              <a:rPr lang="ru-RU" dirty="0" err="1" smtClean="0">
                <a:solidFill>
                  <a:schemeClr val="bg1"/>
                </a:solidFill>
              </a:rPr>
              <a:t>or</a:t>
            </a:r>
            <a:r>
              <a:rPr lang="ru-RU" dirty="0" smtClean="0">
                <a:solidFill>
                  <a:schemeClr val="bg1"/>
                </a:solidFill>
              </a:rPr>
              <a:t> </a:t>
            </a:r>
            <a:r>
              <a:rPr lang="ru-RU" dirty="0" err="1" smtClean="0">
                <a:solidFill>
                  <a:schemeClr val="bg1"/>
                </a:solidFill>
              </a:rPr>
              <a:t>total</a:t>
            </a:r>
            <a:r>
              <a:rPr lang="ru-RU" dirty="0" smtClean="0">
                <a:solidFill>
                  <a:schemeClr val="bg1"/>
                </a:solidFill>
              </a:rPr>
              <a:t> </a:t>
            </a:r>
            <a:r>
              <a:rPr lang="ru-RU" dirty="0" err="1" smtClean="0">
                <a:solidFill>
                  <a:schemeClr val="bg1"/>
                </a:solidFill>
              </a:rPr>
              <a:t>defeat</a:t>
            </a:r>
            <a:r>
              <a:rPr lang="ru-RU" dirty="0" smtClean="0">
                <a:solidFill>
                  <a:schemeClr val="bg1"/>
                </a:solidFill>
              </a:rPr>
              <a:t> </a:t>
            </a:r>
            <a:r>
              <a:rPr lang="ru-RU" dirty="0" err="1" smtClean="0">
                <a:solidFill>
                  <a:schemeClr val="bg1"/>
                </a:solidFill>
              </a:rPr>
              <a:t>of</a:t>
            </a:r>
            <a:r>
              <a:rPr lang="ru-RU" dirty="0" smtClean="0">
                <a:solidFill>
                  <a:schemeClr val="bg1"/>
                </a:solidFill>
              </a:rPr>
              <a:t> </a:t>
            </a:r>
            <a:r>
              <a:rPr lang="ru-RU" dirty="0" err="1" smtClean="0">
                <a:solidFill>
                  <a:schemeClr val="bg1"/>
                </a:solidFill>
              </a:rPr>
              <a:t>a</a:t>
            </a:r>
            <a:r>
              <a:rPr lang="ru-RU" dirty="0" smtClean="0">
                <a:solidFill>
                  <a:schemeClr val="bg1"/>
                </a:solidFill>
              </a:rPr>
              <a:t> </a:t>
            </a:r>
            <a:r>
              <a:rPr lang="ru-RU" dirty="0" err="1" smtClean="0">
                <a:solidFill>
                  <a:schemeClr val="bg1"/>
                </a:solidFill>
              </a:rPr>
              <a:t>peritoneum</a:t>
            </a:r>
            <a:r>
              <a:rPr lang="ru-RU" dirty="0" smtClean="0">
                <a:solidFill>
                  <a:schemeClr val="bg1"/>
                </a:solidFill>
              </a:rPr>
              <a:t>)</a:t>
            </a:r>
            <a:endParaRPr lang="en-US" dirty="0" smtClean="0">
              <a:solidFill>
                <a:schemeClr val="bg1"/>
              </a:solidFill>
            </a:endParaRPr>
          </a:p>
          <a:p>
            <a:pPr marL="533400" indent="-533400">
              <a:lnSpc>
                <a:spcPct val="80000"/>
              </a:lnSpc>
            </a:pPr>
            <a:endParaRPr lang="ru-RU" sz="2400" b="1" i="1" dirty="0" smtClean="0">
              <a:solidFill>
                <a:schemeClr val="bg1"/>
              </a:solidFill>
            </a:endParaRPr>
          </a:p>
          <a:p>
            <a:pPr marL="533400" indent="-533400">
              <a:lnSpc>
                <a:spcPct val="80000"/>
              </a:lnSpc>
            </a:pPr>
            <a:r>
              <a:rPr lang="en-US" sz="2400" b="1" i="1" dirty="0" smtClean="0">
                <a:solidFill>
                  <a:schemeClr val="bg1"/>
                </a:solidFill>
              </a:rPr>
              <a:t>III</a:t>
            </a:r>
            <a:r>
              <a:rPr lang="ru-RU" sz="2400" b="1" i="1" dirty="0" smtClean="0">
                <a:solidFill>
                  <a:schemeClr val="bg1"/>
                </a:solidFill>
              </a:rPr>
              <a:t>. </a:t>
            </a:r>
            <a:r>
              <a:rPr lang="ru-RU" sz="2400" b="1" i="1" dirty="0" err="1" smtClean="0">
                <a:solidFill>
                  <a:schemeClr val="bg1"/>
                </a:solidFill>
              </a:rPr>
              <a:t>Character</a:t>
            </a:r>
            <a:r>
              <a:rPr lang="ru-RU" sz="2400" b="1" i="1" dirty="0" smtClean="0">
                <a:solidFill>
                  <a:schemeClr val="bg1"/>
                </a:solidFill>
              </a:rPr>
              <a:t> </a:t>
            </a:r>
            <a:r>
              <a:rPr lang="ru-RU" sz="2400" b="1" i="1" dirty="0" err="1" smtClean="0">
                <a:solidFill>
                  <a:schemeClr val="bg1"/>
                </a:solidFill>
              </a:rPr>
              <a:t>of</a:t>
            </a:r>
            <a:r>
              <a:rPr lang="ru-RU" sz="2400" b="1" i="1" dirty="0" smtClean="0">
                <a:solidFill>
                  <a:schemeClr val="bg1"/>
                </a:solidFill>
              </a:rPr>
              <a:t> </a:t>
            </a:r>
            <a:r>
              <a:rPr lang="ru-RU" sz="2400" b="1" i="1" dirty="0" err="1" smtClean="0">
                <a:solidFill>
                  <a:schemeClr val="bg1"/>
                </a:solidFill>
              </a:rPr>
              <a:t>exudate</a:t>
            </a:r>
            <a:r>
              <a:rPr lang="ru-RU" sz="2400" b="1" i="1" dirty="0" smtClean="0">
                <a:solidFill>
                  <a:schemeClr val="bg1"/>
                </a:solidFill>
              </a:rPr>
              <a:t>:</a:t>
            </a:r>
          </a:p>
          <a:p>
            <a:pPr marL="952500" lvl="1" indent="-495300">
              <a:lnSpc>
                <a:spcPct val="80000"/>
              </a:lnSpc>
              <a:buClr>
                <a:srgbClr val="B5B367"/>
              </a:buClr>
              <a:buSzPct val="120000"/>
              <a:buFont typeface="Wingdings" pitchFamily="2" charset="2"/>
              <a:buAutoNum type="arabicPeriod"/>
            </a:pPr>
            <a:r>
              <a:rPr lang="ru-RU" dirty="0" err="1" smtClean="0">
                <a:solidFill>
                  <a:schemeClr val="bg1"/>
                </a:solidFill>
              </a:rPr>
              <a:t>The</a:t>
            </a:r>
            <a:r>
              <a:rPr lang="ru-RU" dirty="0" smtClean="0">
                <a:solidFill>
                  <a:schemeClr val="bg1"/>
                </a:solidFill>
              </a:rPr>
              <a:t> </a:t>
            </a:r>
            <a:r>
              <a:rPr lang="ru-RU" dirty="0" err="1" smtClean="0">
                <a:solidFill>
                  <a:schemeClr val="bg1"/>
                </a:solidFill>
              </a:rPr>
              <a:t>purulent</a:t>
            </a:r>
            <a:endParaRPr lang="ru-RU" dirty="0" smtClean="0">
              <a:solidFill>
                <a:schemeClr val="bg1"/>
              </a:solidFill>
            </a:endParaRPr>
          </a:p>
          <a:p>
            <a:pPr marL="952500" lvl="1" indent="-495300">
              <a:lnSpc>
                <a:spcPct val="80000"/>
              </a:lnSpc>
              <a:buClr>
                <a:srgbClr val="B5B367"/>
              </a:buClr>
              <a:buSzPct val="120000"/>
              <a:buFont typeface="Wingdings" pitchFamily="2" charset="2"/>
              <a:buAutoNum type="arabicPeriod"/>
            </a:pPr>
            <a:r>
              <a:rPr lang="ru-RU" dirty="0" err="1" smtClean="0">
                <a:solidFill>
                  <a:schemeClr val="bg1"/>
                </a:solidFill>
              </a:rPr>
              <a:t>The</a:t>
            </a:r>
            <a:r>
              <a:rPr lang="ru-RU" dirty="0" smtClean="0">
                <a:solidFill>
                  <a:schemeClr val="bg1"/>
                </a:solidFill>
              </a:rPr>
              <a:t> </a:t>
            </a:r>
            <a:r>
              <a:rPr lang="ru-RU" dirty="0" err="1" smtClean="0">
                <a:solidFill>
                  <a:schemeClr val="bg1"/>
                </a:solidFill>
              </a:rPr>
              <a:t>bilious</a:t>
            </a:r>
            <a:endParaRPr lang="ru-RU" dirty="0" smtClean="0">
              <a:solidFill>
                <a:schemeClr val="bg1"/>
              </a:solidFill>
            </a:endParaRPr>
          </a:p>
          <a:p>
            <a:pPr marL="952500" lvl="1" indent="-495300">
              <a:lnSpc>
                <a:spcPct val="80000"/>
              </a:lnSpc>
              <a:buClr>
                <a:srgbClr val="B5B367"/>
              </a:buClr>
              <a:buSzPct val="120000"/>
              <a:buFont typeface="Wingdings" pitchFamily="2" charset="2"/>
              <a:buAutoNum type="arabicPeriod"/>
            </a:pPr>
            <a:r>
              <a:rPr lang="en-US" dirty="0" smtClean="0">
                <a:solidFill>
                  <a:schemeClr val="bg1"/>
                </a:solidFill>
              </a:rPr>
              <a:t>The Fecal</a:t>
            </a:r>
            <a:endParaRPr lang="ru-RU" dirty="0" smtClean="0">
              <a:solidFill>
                <a:schemeClr val="bg1"/>
              </a:solidFill>
            </a:endParaRPr>
          </a:p>
          <a:p>
            <a:pPr marL="952500" lvl="1" indent="-495300">
              <a:lnSpc>
                <a:spcPct val="80000"/>
              </a:lnSpc>
              <a:buClr>
                <a:srgbClr val="B5B367"/>
              </a:buClr>
              <a:buSzPct val="120000"/>
              <a:buFont typeface="Wingdings" pitchFamily="2" charset="2"/>
              <a:buAutoNum type="arabicPeriod"/>
            </a:pPr>
            <a:r>
              <a:rPr lang="en-US" dirty="0" smtClean="0">
                <a:solidFill>
                  <a:schemeClr val="bg1"/>
                </a:solidFill>
              </a:rPr>
              <a:t>T</a:t>
            </a:r>
            <a:r>
              <a:rPr lang="ru-RU" dirty="0" err="1" smtClean="0">
                <a:solidFill>
                  <a:schemeClr val="bg1"/>
                </a:solidFill>
              </a:rPr>
              <a:t>he</a:t>
            </a:r>
            <a:r>
              <a:rPr lang="ru-RU" dirty="0" smtClean="0">
                <a:solidFill>
                  <a:schemeClr val="bg1"/>
                </a:solidFill>
              </a:rPr>
              <a:t> </a:t>
            </a:r>
            <a:r>
              <a:rPr lang="ru-RU" dirty="0" err="1" smtClean="0">
                <a:solidFill>
                  <a:schemeClr val="bg1"/>
                </a:solidFill>
              </a:rPr>
              <a:t>mixed</a:t>
            </a:r>
            <a:endParaRPr lang="en-US" dirty="0" smtClean="0">
              <a:solidFill>
                <a:schemeClr val="bg1"/>
              </a:solidFill>
            </a:endParaRPr>
          </a:p>
          <a:p>
            <a:pPr marL="533400" indent="-533400">
              <a:lnSpc>
                <a:spcPct val="80000"/>
              </a:lnSpc>
            </a:pPr>
            <a:endParaRPr lang="ru-RU" sz="2400" b="1" i="1" dirty="0" smtClean="0">
              <a:solidFill>
                <a:schemeClr val="bg1"/>
              </a:solidFill>
            </a:endParaRPr>
          </a:p>
          <a:p>
            <a:pPr marL="533400" indent="-533400">
              <a:lnSpc>
                <a:spcPct val="80000"/>
              </a:lnSpc>
            </a:pPr>
            <a:r>
              <a:rPr lang="en-US" sz="2400" b="1" i="1" dirty="0" smtClean="0">
                <a:solidFill>
                  <a:schemeClr val="bg1"/>
                </a:solidFill>
              </a:rPr>
              <a:t>IV</a:t>
            </a:r>
            <a:r>
              <a:rPr lang="ru-RU" sz="2400" b="1" i="1" dirty="0" smtClean="0">
                <a:solidFill>
                  <a:schemeClr val="bg1"/>
                </a:solidFill>
              </a:rPr>
              <a:t>. </a:t>
            </a:r>
            <a:r>
              <a:rPr lang="ru-RU" sz="2400" b="1" i="1" dirty="0" err="1" smtClean="0">
                <a:solidFill>
                  <a:schemeClr val="bg1"/>
                </a:solidFill>
              </a:rPr>
              <a:t>Toxicosis</a:t>
            </a:r>
            <a:r>
              <a:rPr lang="ru-RU" sz="2400" b="1" i="1" dirty="0" smtClean="0">
                <a:solidFill>
                  <a:schemeClr val="bg1"/>
                </a:solidFill>
              </a:rPr>
              <a:t> </a:t>
            </a:r>
            <a:r>
              <a:rPr lang="ru-RU" sz="2400" b="1" i="1" dirty="0" err="1" smtClean="0">
                <a:solidFill>
                  <a:schemeClr val="bg1"/>
                </a:solidFill>
              </a:rPr>
              <a:t>stages</a:t>
            </a:r>
            <a:r>
              <a:rPr lang="ru-RU" sz="2400" b="1" i="1" dirty="0" smtClean="0">
                <a:solidFill>
                  <a:schemeClr val="bg1"/>
                </a:solidFill>
              </a:rPr>
              <a:t>:</a:t>
            </a:r>
            <a:endParaRPr lang="en-US" sz="2400" b="1" i="1" dirty="0" smtClean="0">
              <a:solidFill>
                <a:schemeClr val="bg1"/>
              </a:solidFill>
            </a:endParaRPr>
          </a:p>
          <a:p>
            <a:pPr marL="952500" lvl="1" indent="-495300">
              <a:lnSpc>
                <a:spcPct val="80000"/>
              </a:lnSpc>
            </a:pPr>
            <a:r>
              <a:rPr lang="en-US" dirty="0" smtClean="0">
                <a:solidFill>
                  <a:schemeClr val="bg1"/>
                </a:solidFill>
              </a:rPr>
              <a:t>I, II, III – </a:t>
            </a:r>
            <a:r>
              <a:rPr lang="en-US" dirty="0" err="1" smtClean="0">
                <a:solidFill>
                  <a:schemeClr val="bg1"/>
                </a:solidFill>
              </a:rPr>
              <a:t>toxaemia</a:t>
            </a:r>
            <a:r>
              <a:rPr lang="ru-RU" dirty="0" smtClean="0">
                <a:solidFill>
                  <a:schemeClr val="bg1"/>
                </a:solidFill>
              </a:rPr>
              <a:t> </a:t>
            </a:r>
            <a:r>
              <a:rPr lang="ru-RU" dirty="0" err="1" smtClean="0">
                <a:solidFill>
                  <a:schemeClr val="bg1"/>
                </a:solidFill>
              </a:rPr>
              <a:t>stages</a:t>
            </a:r>
            <a:endParaRPr lang="en-US" dirty="0" smtClean="0">
              <a:solidFill>
                <a:schemeClr val="bg1"/>
              </a:solidFill>
            </a:endParaRPr>
          </a:p>
          <a:p>
            <a:pPr marL="952500" lvl="1" indent="-495300">
              <a:lnSpc>
                <a:spcPct val="80000"/>
              </a:lnSpc>
            </a:pPr>
            <a:r>
              <a:rPr lang="en-US" dirty="0" smtClean="0">
                <a:solidFill>
                  <a:schemeClr val="bg1"/>
                </a:solidFill>
              </a:rPr>
              <a:t>IV – </a:t>
            </a:r>
            <a:r>
              <a:rPr lang="ru-RU" dirty="0" err="1" smtClean="0">
                <a:solidFill>
                  <a:schemeClr val="bg1"/>
                </a:solidFill>
              </a:rPr>
              <a:t>organ</a:t>
            </a:r>
            <a:r>
              <a:rPr lang="ru-RU" dirty="0" smtClean="0">
                <a:solidFill>
                  <a:schemeClr val="bg1"/>
                </a:solidFill>
              </a:rPr>
              <a:t> </a:t>
            </a:r>
            <a:r>
              <a:rPr lang="ru-RU" dirty="0" err="1" smtClean="0">
                <a:solidFill>
                  <a:schemeClr val="bg1"/>
                </a:solidFill>
              </a:rPr>
              <a:t>insufficiency</a:t>
            </a:r>
            <a:endParaRPr lang="ru-RU" dirty="0" smtClean="0">
              <a:solidFill>
                <a:schemeClr val="bg1"/>
              </a:solidFill>
            </a:endParaRPr>
          </a:p>
        </p:txBody>
      </p:sp>
      <p:sp>
        <p:nvSpPr>
          <p:cNvPr id="2" name="Rectangle 2"/>
          <p:cNvSpPr>
            <a:spLocks noGrp="1" noChangeArrowheads="1"/>
          </p:cNvSpPr>
          <p:nvPr>
            <p:ph type="title"/>
          </p:nvPr>
        </p:nvSpPr>
        <p:spPr/>
        <p:txBody>
          <a:bodyPr/>
          <a:lstStyle/>
          <a:p>
            <a:pPr algn="ctr" fontAlgn="auto">
              <a:spcAft>
                <a:spcPts val="0"/>
              </a:spcAft>
              <a:defRPr/>
            </a:pPr>
            <a:r>
              <a:rPr lang="ru-RU" dirty="0" err="1">
                <a:solidFill>
                  <a:schemeClr val="bg1"/>
                </a:solidFill>
              </a:rPr>
              <a:t>Classification</a:t>
            </a:r>
            <a:r>
              <a:rPr lang="ru-RU" dirty="0">
                <a:solidFill>
                  <a:schemeClr val="bg1"/>
                </a:solidFill>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just"/>
            <a:r>
              <a:rPr lang="en-US" sz="2400" dirty="0" smtClean="0">
                <a:solidFill>
                  <a:schemeClr val="bg1"/>
                </a:solidFill>
              </a:rPr>
              <a:t>The development of peritonitis cause a variety of </a:t>
            </a:r>
            <a:r>
              <a:rPr lang="en-US" sz="2400" dirty="0" err="1" smtClean="0">
                <a:solidFill>
                  <a:schemeClr val="bg1"/>
                </a:solidFill>
              </a:rPr>
              <a:t>pyogenic</a:t>
            </a:r>
            <a:r>
              <a:rPr lang="en-US" sz="2400" dirty="0" smtClean="0">
                <a:solidFill>
                  <a:schemeClr val="bg1"/>
                </a:solidFill>
              </a:rPr>
              <a:t> microorganisms (Staphylococcus, Proteus, E. coli, anaerobes). Most (85-90%) of its causes bacterial flora, trapped in the abdominal cavity from the external environment when the wounds, operations or from hollow organs of the abdominal cavity at their inflammation, perforation. Damage to the peritoneum with the injuries of the abdomen, closed injuries during operation, cooling and drying of the peritoneum during long-term manipulations, the effect on the peritoneum chemical antiseptic products (iodine, alcohol) contribute to the development of aseptic inflammatory reaction.</a:t>
            </a:r>
            <a:endParaRPr lang="ru-RU" sz="2400" dirty="0">
              <a:solidFill>
                <a:schemeClr val="bg1"/>
              </a:solidFill>
            </a:endParaRPr>
          </a:p>
        </p:txBody>
      </p:sp>
      <p:sp>
        <p:nvSpPr>
          <p:cNvPr id="3" name="Заголовок 2"/>
          <p:cNvSpPr>
            <a:spLocks noGrp="1"/>
          </p:cNvSpPr>
          <p:nvPr>
            <p:ph type="title"/>
          </p:nvPr>
        </p:nvSpPr>
        <p:spPr/>
        <p:txBody>
          <a:bodyPr/>
          <a:lstStyle/>
          <a:p>
            <a:pPr algn="ctr"/>
            <a:r>
              <a:rPr lang="en-US" dirty="0" smtClean="0">
                <a:solidFill>
                  <a:schemeClr val="bg1"/>
                </a:solidFill>
              </a:rPr>
              <a:t>Etiology and sources of infection</a:t>
            </a:r>
            <a:endParaRPr lang="ru-RU"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4784"/>
            <a:ext cx="8229600" cy="4611216"/>
          </a:xfrm>
        </p:spPr>
        <p:txBody>
          <a:bodyPr/>
          <a:lstStyle/>
          <a:p>
            <a:pPr algn="just"/>
            <a:r>
              <a:rPr lang="en-US" dirty="0" smtClean="0">
                <a:solidFill>
                  <a:schemeClr val="bg1"/>
                </a:solidFill>
              </a:rPr>
              <a:t>Development of inflammatory process in a peritoneum depends on degree of a bacterial </a:t>
            </a:r>
            <a:r>
              <a:rPr lang="en-US" dirty="0" err="1" smtClean="0">
                <a:solidFill>
                  <a:schemeClr val="bg1"/>
                </a:solidFill>
              </a:rPr>
              <a:t>obsemenyonnost</a:t>
            </a:r>
            <a:r>
              <a:rPr lang="en-US" dirty="0" smtClean="0">
                <a:solidFill>
                  <a:schemeClr val="bg1"/>
                </a:solidFill>
              </a:rPr>
              <a:t> and a species of microorganisms, a condition of immunological forces and reactance of an organism, mechanical, physical, chemical damage of a peritoneum. At the beginning of a peritoneum inflammation primary center seldom happens is delimited by </a:t>
            </a:r>
            <a:r>
              <a:rPr lang="en-US" dirty="0" err="1" smtClean="0">
                <a:solidFill>
                  <a:schemeClr val="bg1"/>
                </a:solidFill>
              </a:rPr>
              <a:t>solderings</a:t>
            </a:r>
            <a:r>
              <a:rPr lang="en-US" dirty="0" smtClean="0">
                <a:solidFill>
                  <a:schemeClr val="bg1"/>
                </a:solidFill>
              </a:rPr>
              <a:t> from a free abdominal cavity. In the course of its development occur pasting of leaves of a peritoneum on borders of the inflammatory center and emergence of </a:t>
            </a:r>
            <a:r>
              <a:rPr lang="en-US" dirty="0" err="1" smtClean="0">
                <a:solidFill>
                  <a:schemeClr val="bg1"/>
                </a:solidFill>
              </a:rPr>
              <a:t>solderings</a:t>
            </a:r>
            <a:r>
              <a:rPr lang="en-US" dirty="0" smtClean="0">
                <a:solidFill>
                  <a:schemeClr val="bg1"/>
                </a:solidFill>
              </a:rPr>
              <a:t> which at fast education can lead to an </a:t>
            </a:r>
            <a:r>
              <a:rPr lang="en-US" dirty="0" err="1" smtClean="0">
                <a:solidFill>
                  <a:schemeClr val="bg1"/>
                </a:solidFill>
              </a:rPr>
              <a:t>localisation</a:t>
            </a:r>
            <a:r>
              <a:rPr lang="en-US" dirty="0" smtClean="0">
                <a:solidFill>
                  <a:schemeClr val="bg1"/>
                </a:solidFill>
              </a:rPr>
              <a:t> of inflammatory process.</a:t>
            </a:r>
          </a:p>
          <a:p>
            <a:endParaRPr lang="ru-RU" dirty="0" smtClean="0"/>
          </a:p>
          <a:p>
            <a:endParaRPr lang="ru-RU" dirty="0"/>
          </a:p>
        </p:txBody>
      </p:sp>
      <p:sp>
        <p:nvSpPr>
          <p:cNvPr id="3" name="Заголовок 2"/>
          <p:cNvSpPr>
            <a:spLocks noGrp="1"/>
          </p:cNvSpPr>
          <p:nvPr>
            <p:ph type="title"/>
          </p:nvPr>
        </p:nvSpPr>
        <p:spPr/>
        <p:txBody>
          <a:bodyPr/>
          <a:lstStyle/>
          <a:p>
            <a:pPr algn="ctr"/>
            <a:r>
              <a:rPr lang="en-US" dirty="0" smtClean="0">
                <a:solidFill>
                  <a:schemeClr val="bg1"/>
                </a:solidFill>
              </a:rPr>
              <a:t>Patogenez of purulent peritonitis</a:t>
            </a:r>
            <a:endParaRPr lang="ru-RU"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196752"/>
            <a:ext cx="8640960" cy="4899248"/>
          </a:xfrm>
        </p:spPr>
        <p:txBody>
          <a:bodyPr/>
          <a:lstStyle/>
          <a:p>
            <a:pPr algn="just"/>
            <a:r>
              <a:rPr lang="en-US" sz="2300" dirty="0" smtClean="0">
                <a:solidFill>
                  <a:schemeClr val="bg1"/>
                </a:solidFill>
              </a:rPr>
              <a:t>In </a:t>
            </a:r>
            <a:r>
              <a:rPr lang="en-US" sz="2300" dirty="0" smtClean="0">
                <a:solidFill>
                  <a:schemeClr val="bg1"/>
                </a:solidFill>
              </a:rPr>
              <a:t>the first 12-24 h peritonitis is characterized by increasing inflammatory changes in the peritoneum. Patients complain of intense pain in the abdomen, which are initially localized at the location of the source of peritonitis, and then spread to adjacent areas, can capture half of stomach or belly. Often there is vomiting of gastric contents, then bile. Common clinical manifestations of the disease are expressed in body temperature rise up to 38 °C and above, tachycardia (pulse quickens up to 120 per minute), increased blood pressure, increased respiration (up to 24-28 per minute), anxiety, motor </a:t>
            </a:r>
            <a:r>
              <a:rPr lang="en-US" sz="2300" dirty="0" smtClean="0">
                <a:solidFill>
                  <a:schemeClr val="bg1"/>
                </a:solidFill>
              </a:rPr>
              <a:t>excitation.</a:t>
            </a:r>
          </a:p>
          <a:p>
            <a:pPr algn="just"/>
            <a:r>
              <a:rPr lang="en-US" sz="2300" dirty="0" smtClean="0">
                <a:solidFill>
                  <a:schemeClr val="bg1"/>
                </a:solidFill>
              </a:rPr>
              <a:t>The </a:t>
            </a:r>
            <a:r>
              <a:rPr lang="en-US" sz="2300" dirty="0" smtClean="0">
                <a:solidFill>
                  <a:schemeClr val="bg1"/>
                </a:solidFill>
              </a:rPr>
              <a:t>first person hyperemic, and then becomes pale. Stomach or moderately swollen, abdominal wall, or half of it in the act of breathing is not involved. </a:t>
            </a:r>
            <a:endParaRPr lang="ru-RU" sz="2300" dirty="0">
              <a:solidFill>
                <a:schemeClr val="bg1"/>
              </a:solidFill>
            </a:endParaRPr>
          </a:p>
        </p:txBody>
      </p:sp>
      <p:sp>
        <p:nvSpPr>
          <p:cNvPr id="3" name="Заголовок 2"/>
          <p:cNvSpPr>
            <a:spLocks noGrp="1"/>
          </p:cNvSpPr>
          <p:nvPr>
            <p:ph type="title"/>
          </p:nvPr>
        </p:nvSpPr>
        <p:spPr>
          <a:xfrm>
            <a:off x="457200" y="0"/>
            <a:ext cx="8229600" cy="1196752"/>
          </a:xfrm>
        </p:spPr>
        <p:txBody>
          <a:bodyPr/>
          <a:lstStyle/>
          <a:p>
            <a:pPr algn="ctr"/>
            <a:r>
              <a:rPr lang="en-US" dirty="0" smtClean="0">
                <a:solidFill>
                  <a:schemeClr val="bg1"/>
                </a:solidFill>
              </a:rPr>
              <a:t>Clinical manifestations</a:t>
            </a:r>
            <a:endParaRPr lang="ru-RU"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277813"/>
            <a:ext cx="7772400" cy="702915"/>
          </a:xfrm>
        </p:spPr>
        <p:txBody>
          <a:bodyPr>
            <a:normAutofit/>
          </a:bodyPr>
          <a:lstStyle/>
          <a:p>
            <a:pPr algn="ctr" fontAlgn="auto">
              <a:spcAft>
                <a:spcPts val="0"/>
              </a:spcAft>
              <a:defRPr/>
            </a:pPr>
            <a:r>
              <a:rPr lang="en-US" sz="3200" b="1" dirty="0" smtClean="0">
                <a:solidFill>
                  <a:schemeClr val="bg1"/>
                </a:solidFill>
                <a:latin typeface="Arial" pitchFamily="34" charset="0"/>
                <a:cs typeface="Arial" pitchFamily="34" charset="0"/>
              </a:rPr>
              <a:t>Mannheim </a:t>
            </a:r>
            <a:r>
              <a:rPr lang="ru-RU" sz="3200" b="1" dirty="0" smtClean="0">
                <a:solidFill>
                  <a:schemeClr val="bg1"/>
                </a:solidFill>
                <a:latin typeface="Arial" pitchFamily="34" charset="0"/>
                <a:cs typeface="Arial" pitchFamily="34" charset="0"/>
              </a:rPr>
              <a:t> </a:t>
            </a:r>
            <a:r>
              <a:rPr lang="ru-RU" sz="3200" b="1" dirty="0" err="1">
                <a:solidFill>
                  <a:schemeClr val="bg1"/>
                </a:solidFill>
                <a:latin typeface="Arial" pitchFamily="34" charset="0"/>
                <a:cs typeface="Arial" pitchFamily="34" charset="0"/>
              </a:rPr>
              <a:t>index</a:t>
            </a:r>
            <a:r>
              <a:rPr lang="ru-RU" sz="3200" b="1" dirty="0">
                <a:solidFill>
                  <a:schemeClr val="bg1"/>
                </a:solidFill>
                <a:latin typeface="Arial" pitchFamily="34" charset="0"/>
                <a:cs typeface="Arial" pitchFamily="34" charset="0"/>
              </a:rPr>
              <a:t> </a:t>
            </a:r>
            <a:r>
              <a:rPr lang="ru-RU" sz="3200" b="1" dirty="0" err="1">
                <a:solidFill>
                  <a:schemeClr val="bg1"/>
                </a:solidFill>
                <a:latin typeface="Arial" pitchFamily="34" charset="0"/>
                <a:cs typeface="Arial" pitchFamily="34" charset="0"/>
              </a:rPr>
              <a:t>of</a:t>
            </a:r>
            <a:r>
              <a:rPr lang="ru-RU" sz="3200" b="1" dirty="0">
                <a:solidFill>
                  <a:schemeClr val="bg1"/>
                </a:solidFill>
                <a:latin typeface="Arial" pitchFamily="34" charset="0"/>
                <a:cs typeface="Arial" pitchFamily="34" charset="0"/>
              </a:rPr>
              <a:t> </a:t>
            </a:r>
            <a:r>
              <a:rPr lang="ru-RU" sz="3200" b="1" dirty="0" err="1">
                <a:solidFill>
                  <a:schemeClr val="bg1"/>
                </a:solidFill>
                <a:latin typeface="Arial" pitchFamily="34" charset="0"/>
                <a:cs typeface="Arial" pitchFamily="34" charset="0"/>
              </a:rPr>
              <a:t>peritonitis</a:t>
            </a:r>
            <a:r>
              <a:rPr lang="ru-RU" sz="3200" b="1" dirty="0">
                <a:solidFill>
                  <a:schemeClr val="bg1"/>
                </a:solidFill>
                <a:latin typeface="Arial" pitchFamily="34" charset="0"/>
                <a:cs typeface="Arial" pitchFamily="34" charset="0"/>
              </a:rPr>
              <a:t> (MIP)</a:t>
            </a:r>
          </a:p>
        </p:txBody>
      </p:sp>
      <p:graphicFrame>
        <p:nvGraphicFramePr>
          <p:cNvPr id="28874" name="Group 202"/>
          <p:cNvGraphicFramePr>
            <a:graphicFrameLocks noGrp="1"/>
          </p:cNvGraphicFramePr>
          <p:nvPr>
            <p:ph type="tbl" idx="1"/>
          </p:nvPr>
        </p:nvGraphicFramePr>
        <p:xfrm>
          <a:off x="467544" y="1052733"/>
          <a:ext cx="8136904" cy="5544622"/>
        </p:xfrm>
        <a:graphic>
          <a:graphicData uri="http://schemas.openxmlformats.org/drawingml/2006/table">
            <a:tbl>
              <a:tblPr/>
              <a:tblGrid>
                <a:gridCol w="5939807"/>
                <a:gridCol w="2197097"/>
              </a:tblGrid>
              <a:tr h="1039616">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1" i="0" u="none" strike="noStrike" cap="none" normalizeH="0" baseline="0" dirty="0" err="1" smtClean="0">
                          <a:ln>
                            <a:noFill/>
                          </a:ln>
                          <a:solidFill>
                            <a:schemeClr val="bg1"/>
                          </a:solidFill>
                          <a:effectLst/>
                          <a:latin typeface="+mj-lt"/>
                        </a:rPr>
                        <a:t>risk</a:t>
                      </a:r>
                      <a:r>
                        <a:rPr kumimoji="0" lang="ru-RU" sz="2000" b="1" i="0" u="none" strike="noStrike" cap="none" normalizeH="0" baseline="0" dirty="0" smtClean="0">
                          <a:ln>
                            <a:noFill/>
                          </a:ln>
                          <a:solidFill>
                            <a:schemeClr val="bg1"/>
                          </a:solidFill>
                          <a:effectLst/>
                          <a:latin typeface="+mj-lt"/>
                        </a:rPr>
                        <a:t> </a:t>
                      </a:r>
                      <a:r>
                        <a:rPr kumimoji="0" lang="ru-RU" sz="2000" b="1" i="0" u="none" strike="noStrike" cap="none" normalizeH="0" baseline="0" dirty="0" err="1" smtClean="0">
                          <a:ln>
                            <a:noFill/>
                          </a:ln>
                          <a:solidFill>
                            <a:schemeClr val="bg1"/>
                          </a:solidFill>
                          <a:effectLst/>
                          <a:latin typeface="+mj-lt"/>
                        </a:rPr>
                        <a:t>factor</a:t>
                      </a:r>
                      <a:endParaRPr kumimoji="0" lang="ru-RU" sz="2000" b="1" i="0" u="none" strike="noStrike" cap="none" normalizeH="0" baseline="0" dirty="0" smtClean="0">
                        <a:ln>
                          <a:noFill/>
                        </a:ln>
                        <a:solidFill>
                          <a:schemeClr val="bg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1" i="0" u="none" strike="noStrike" cap="none" normalizeH="0" baseline="0" smtClean="0">
                          <a:ln>
                            <a:noFill/>
                          </a:ln>
                          <a:solidFill>
                            <a:schemeClr val="bg1"/>
                          </a:solidFill>
                          <a:effectLst/>
                          <a:latin typeface="+mj-lt"/>
                        </a:rPr>
                        <a:t>weight assessment, points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46">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bg1"/>
                          </a:solidFill>
                          <a:effectLst/>
                          <a:latin typeface="+mj-lt"/>
                        </a:rPr>
                        <a:t>-</a:t>
                      </a:r>
                      <a:r>
                        <a:rPr kumimoji="0" lang="ru-RU" sz="2000" b="0" i="0" u="none" strike="noStrike" cap="none" normalizeH="0" baseline="0" dirty="0" err="1" smtClean="0">
                          <a:ln>
                            <a:noFill/>
                          </a:ln>
                          <a:solidFill>
                            <a:schemeClr val="bg1"/>
                          </a:solidFill>
                          <a:effectLst/>
                          <a:latin typeface="+mj-lt"/>
                        </a:rPr>
                        <a:t>the</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age</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is</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more</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senior</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than</a:t>
                      </a:r>
                      <a:r>
                        <a:rPr kumimoji="0" lang="ru-RU" sz="2000" b="0" i="0" u="none" strike="noStrike" cap="none" normalizeH="0" baseline="0" dirty="0" smtClean="0">
                          <a:ln>
                            <a:noFill/>
                          </a:ln>
                          <a:solidFill>
                            <a:schemeClr val="bg1"/>
                          </a:solidFill>
                          <a:effectLst/>
                          <a:latin typeface="+mj-lt"/>
                        </a:rPr>
                        <a:t> 50 </a:t>
                      </a:r>
                      <a:r>
                        <a:rPr kumimoji="0" lang="ru-RU" sz="2000" b="0" i="0" u="none" strike="noStrike" cap="none" normalizeH="0" baseline="0" dirty="0" err="1" smtClean="0">
                          <a:ln>
                            <a:noFill/>
                          </a:ln>
                          <a:solidFill>
                            <a:schemeClr val="bg1"/>
                          </a:solidFill>
                          <a:effectLst/>
                          <a:latin typeface="+mj-lt"/>
                        </a:rPr>
                        <a:t>years</a:t>
                      </a:r>
                      <a:endParaRPr kumimoji="0" lang="ru-RU" sz="2000" b="0" i="0" u="none" strike="noStrike" cap="none" normalizeH="0" baseline="0" dirty="0" smtClean="0">
                        <a:ln>
                          <a:noFill/>
                        </a:ln>
                        <a:solidFill>
                          <a:schemeClr val="bg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smtClean="0">
                          <a:ln>
                            <a:noFill/>
                          </a:ln>
                          <a:solidFill>
                            <a:schemeClr val="bg1"/>
                          </a:solidFill>
                          <a:effectLst/>
                          <a:latin typeface="+mj-lt"/>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09546">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bg1"/>
                          </a:solidFill>
                          <a:effectLst/>
                          <a:latin typeface="+mj-lt"/>
                        </a:rPr>
                        <a:t>-</a:t>
                      </a:r>
                      <a:r>
                        <a:rPr kumimoji="0" lang="ru-RU" sz="2000" b="0" i="0" u="none" strike="noStrike" cap="none" normalizeH="0" baseline="0" dirty="0" err="1" smtClean="0">
                          <a:ln>
                            <a:noFill/>
                          </a:ln>
                          <a:solidFill>
                            <a:schemeClr val="bg1"/>
                          </a:solidFill>
                          <a:effectLst/>
                          <a:latin typeface="+mj-lt"/>
                        </a:rPr>
                        <a:t>female</a:t>
                      </a:r>
                      <a:endParaRPr kumimoji="0" lang="ru-RU" sz="2000" b="0" i="0" u="none" strike="noStrike" cap="none" normalizeH="0" baseline="0" dirty="0" smtClean="0">
                        <a:ln>
                          <a:noFill/>
                        </a:ln>
                        <a:solidFill>
                          <a:schemeClr val="bg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smtClean="0">
                          <a:ln>
                            <a:noFill/>
                          </a:ln>
                          <a:solidFill>
                            <a:schemeClr val="bg1"/>
                          </a:solidFill>
                          <a:effectLst/>
                          <a:latin typeface="+mj-lt"/>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09546">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bg1"/>
                          </a:solidFill>
                          <a:effectLst/>
                          <a:latin typeface="+mj-lt"/>
                        </a:rPr>
                        <a:t>-</a:t>
                      </a:r>
                      <a:r>
                        <a:rPr kumimoji="0" lang="ru-RU" sz="2000" b="0" i="0" u="none" strike="noStrike" cap="none" normalizeH="0" baseline="0" dirty="0" err="1" smtClean="0">
                          <a:ln>
                            <a:noFill/>
                          </a:ln>
                          <a:solidFill>
                            <a:schemeClr val="bg1"/>
                          </a:solidFill>
                          <a:effectLst/>
                          <a:latin typeface="+mj-lt"/>
                        </a:rPr>
                        <a:t>existence</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of</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organ</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insufficiency</a:t>
                      </a:r>
                      <a:endParaRPr kumimoji="0" lang="ru-RU" sz="2000" b="0" i="0" u="none" strike="noStrike" cap="none" normalizeH="0" baseline="0" dirty="0" smtClean="0">
                        <a:ln>
                          <a:noFill/>
                        </a:ln>
                        <a:solidFill>
                          <a:schemeClr val="bg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smtClean="0">
                          <a:ln>
                            <a:noFill/>
                          </a:ln>
                          <a:solidFill>
                            <a:schemeClr val="bg1"/>
                          </a:solidFill>
                          <a:effectLst/>
                          <a:latin typeface="+mj-lt"/>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09546">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bg1"/>
                          </a:solidFill>
                          <a:effectLst/>
                          <a:latin typeface="+mj-lt"/>
                        </a:rPr>
                        <a:t>-</a:t>
                      </a:r>
                      <a:r>
                        <a:rPr kumimoji="0" lang="ru-RU" sz="2000" b="0" i="0" u="none" strike="noStrike" cap="none" normalizeH="0" baseline="0" dirty="0" err="1" smtClean="0">
                          <a:ln>
                            <a:noFill/>
                          </a:ln>
                          <a:solidFill>
                            <a:schemeClr val="bg1"/>
                          </a:solidFill>
                          <a:effectLst/>
                          <a:latin typeface="+mj-lt"/>
                        </a:rPr>
                        <a:t>existence</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of</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a</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malignant</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tumour</a:t>
                      </a:r>
                      <a:endParaRPr kumimoji="0" lang="ru-RU" sz="2000" b="0" i="0" u="none" strike="noStrike" cap="none" normalizeH="0" baseline="0" dirty="0" smtClean="0">
                        <a:ln>
                          <a:noFill/>
                        </a:ln>
                        <a:solidFill>
                          <a:schemeClr val="bg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smtClean="0">
                          <a:ln>
                            <a:noFill/>
                          </a:ln>
                          <a:solidFill>
                            <a:schemeClr val="bg1"/>
                          </a:solidFill>
                          <a:effectLst/>
                          <a:latin typeface="+mj-lt"/>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09546">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bg1"/>
                          </a:solidFill>
                          <a:effectLst/>
                          <a:latin typeface="+mj-lt"/>
                        </a:rPr>
                        <a:t>-</a:t>
                      </a:r>
                      <a:r>
                        <a:rPr kumimoji="0" lang="ru-RU" sz="2000" b="0" i="0" u="none" strike="noStrike" cap="none" normalizeH="0" baseline="0" dirty="0" err="1" smtClean="0">
                          <a:ln>
                            <a:noFill/>
                          </a:ln>
                          <a:solidFill>
                            <a:schemeClr val="bg1"/>
                          </a:solidFill>
                          <a:effectLst/>
                          <a:latin typeface="+mj-lt"/>
                        </a:rPr>
                        <a:t>duration</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of</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peritonitis</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more</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than</a:t>
                      </a:r>
                      <a:r>
                        <a:rPr kumimoji="0" lang="ru-RU" sz="2000" b="0" i="0" u="none" strike="noStrike" cap="none" normalizeH="0" baseline="0" dirty="0" smtClean="0">
                          <a:ln>
                            <a:noFill/>
                          </a:ln>
                          <a:solidFill>
                            <a:schemeClr val="bg1"/>
                          </a:solidFill>
                          <a:effectLst/>
                          <a:latin typeface="+mj-lt"/>
                        </a:rPr>
                        <a:t> 24 </a:t>
                      </a:r>
                      <a:r>
                        <a:rPr kumimoji="0" lang="ru-RU" sz="2000" b="0" i="0" u="none" strike="noStrike" cap="none" normalizeH="0" baseline="0" dirty="0" err="1" smtClean="0">
                          <a:ln>
                            <a:noFill/>
                          </a:ln>
                          <a:solidFill>
                            <a:schemeClr val="bg1"/>
                          </a:solidFill>
                          <a:effectLst/>
                          <a:latin typeface="+mj-lt"/>
                        </a:rPr>
                        <a:t>hours</a:t>
                      </a:r>
                      <a:endParaRPr kumimoji="0" lang="ru-RU" sz="2000" b="0" i="0" u="none" strike="noStrike" cap="none" normalizeH="0" baseline="0" dirty="0" smtClean="0">
                        <a:ln>
                          <a:noFill/>
                        </a:ln>
                        <a:solidFill>
                          <a:schemeClr val="bg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smtClean="0">
                          <a:ln>
                            <a:noFill/>
                          </a:ln>
                          <a:solidFill>
                            <a:schemeClr val="bg1"/>
                          </a:solidFill>
                          <a:effectLst/>
                          <a:latin typeface="+mj-lt"/>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09546">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bg1"/>
                          </a:solidFill>
                          <a:effectLst/>
                          <a:latin typeface="+mj-lt"/>
                        </a:rPr>
                        <a:t>-</a:t>
                      </a:r>
                      <a:r>
                        <a:rPr kumimoji="0" lang="ru-RU" sz="2000" b="0" i="0" u="none" strike="noStrike" cap="none" normalizeH="0" baseline="0" dirty="0" err="1" smtClean="0">
                          <a:ln>
                            <a:noFill/>
                          </a:ln>
                          <a:solidFill>
                            <a:schemeClr val="bg1"/>
                          </a:solidFill>
                          <a:effectLst/>
                          <a:latin typeface="+mj-lt"/>
                        </a:rPr>
                        <a:t>thick</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gut</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as</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peritonitis</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source</a:t>
                      </a:r>
                      <a:endParaRPr kumimoji="0" lang="ru-RU" sz="2000" b="0" i="0" u="none" strike="noStrike" cap="none" normalizeH="0" baseline="0" dirty="0" smtClean="0">
                        <a:ln>
                          <a:noFill/>
                        </a:ln>
                        <a:solidFill>
                          <a:schemeClr val="bg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smtClean="0">
                          <a:ln>
                            <a:noFill/>
                          </a:ln>
                          <a:solidFill>
                            <a:schemeClr val="bg1"/>
                          </a:solidFill>
                          <a:effectLst/>
                          <a:latin typeface="+mj-lt"/>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09546">
                <a:tc>
                  <a:txBody>
                    <a:bodyPr/>
                    <a:lstStyle/>
                    <a:p>
                      <a:r>
                        <a:rPr kumimoji="0" lang="ru-RU" sz="2000" b="0" i="0" u="none" strike="noStrike" cap="none" normalizeH="0" baseline="0" dirty="0" smtClean="0">
                          <a:ln>
                            <a:noFill/>
                          </a:ln>
                          <a:solidFill>
                            <a:schemeClr val="bg1"/>
                          </a:solidFill>
                          <a:effectLst/>
                          <a:latin typeface="+mj-lt"/>
                        </a:rPr>
                        <a:t>-</a:t>
                      </a:r>
                      <a:r>
                        <a:rPr kumimoji="0" lang="ru-RU" sz="2000" b="0" i="0" u="none" strike="noStrike" cap="none" normalizeH="0" baseline="0" dirty="0" err="1" smtClean="0">
                          <a:ln>
                            <a:noFill/>
                          </a:ln>
                          <a:solidFill>
                            <a:schemeClr val="bg1"/>
                          </a:solidFill>
                          <a:effectLst/>
                          <a:latin typeface="+mj-lt"/>
                        </a:rPr>
                        <a:t>peritonitis</a:t>
                      </a:r>
                      <a:r>
                        <a:rPr kumimoji="0" lang="ru-RU" sz="2000" b="0" i="0" u="none" strike="noStrike" cap="none" normalizeH="0" baseline="0" dirty="0" smtClean="0">
                          <a:ln>
                            <a:noFill/>
                          </a:ln>
                          <a:solidFill>
                            <a:schemeClr val="bg1"/>
                          </a:solidFill>
                          <a:effectLst/>
                          <a:latin typeface="+mj-lt"/>
                        </a:rPr>
                        <a:t> </a:t>
                      </a:r>
                      <a:r>
                        <a:rPr kumimoji="0" lang="en-US" sz="2000" b="0" i="0" kern="1200" dirty="0" smtClean="0">
                          <a:solidFill>
                            <a:schemeClr val="bg1"/>
                          </a:solidFill>
                          <a:latin typeface="+mj-lt"/>
                          <a:ea typeface="+mn-ea"/>
                          <a:cs typeface="+mn-cs"/>
                        </a:rPr>
                        <a:t>diffusive</a:t>
                      </a:r>
                      <a:endParaRPr kumimoji="0" lang="en-US" sz="2000" b="0" i="0" kern="1200" dirty="0">
                        <a:solidFill>
                          <a:schemeClr val="bg1"/>
                        </a:solidFill>
                        <a:latin typeface="+mj-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smtClean="0">
                          <a:ln>
                            <a:noFill/>
                          </a:ln>
                          <a:solidFill>
                            <a:schemeClr val="bg1"/>
                          </a:solidFill>
                          <a:effectLst/>
                          <a:latin typeface="+mj-lt"/>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09546">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bg1"/>
                          </a:solidFill>
                          <a:effectLst/>
                          <a:latin typeface="+mj-lt"/>
                        </a:rPr>
                        <a:t>-</a:t>
                      </a:r>
                      <a:r>
                        <a:rPr kumimoji="0" lang="ru-RU" sz="2000" b="0" i="0" u="none" strike="noStrike" cap="none" normalizeH="0" baseline="0" dirty="0" err="1" smtClean="0">
                          <a:ln>
                            <a:noFill/>
                          </a:ln>
                          <a:solidFill>
                            <a:schemeClr val="bg1"/>
                          </a:solidFill>
                          <a:effectLst/>
                          <a:latin typeface="+mj-lt"/>
                        </a:rPr>
                        <a:t>exudate</a:t>
                      </a:r>
                      <a:r>
                        <a:rPr kumimoji="0" lang="ru-RU" sz="2000" b="0" i="0" u="none" strike="noStrike" cap="none" normalizeH="0" baseline="0" dirty="0" smtClean="0">
                          <a:ln>
                            <a:noFill/>
                          </a:ln>
                          <a:solidFill>
                            <a:schemeClr val="bg1"/>
                          </a:solidFill>
                          <a:effectLst/>
                          <a:latin typeface="+mj-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endParaRPr kumimoji="0" lang="ru-RU" sz="2000" b="0" i="0" u="none" strike="noStrike" cap="none" normalizeH="0" baseline="0" dirty="0" smtClean="0">
                        <a:ln>
                          <a:noFill/>
                        </a:ln>
                        <a:solidFill>
                          <a:schemeClr val="bg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09546">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the</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transparent</a:t>
                      </a:r>
                      <a:endParaRPr kumimoji="0" lang="ru-RU" sz="2000" b="0" i="0" u="none" strike="noStrike" cap="none" normalizeH="0" baseline="0" dirty="0" smtClean="0">
                        <a:ln>
                          <a:noFill/>
                        </a:ln>
                        <a:solidFill>
                          <a:schemeClr val="bg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bg1"/>
                          </a:solidFill>
                          <a:effectLst/>
                          <a:latin typeface="+mj-lt"/>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09546">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the</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muddy</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and</a:t>
                      </a: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purulent</a:t>
                      </a:r>
                      <a:endParaRPr kumimoji="0" lang="ru-RU" sz="2000" b="0" i="0" u="none" strike="noStrike" cap="none" normalizeH="0" baseline="0" dirty="0" smtClean="0">
                        <a:ln>
                          <a:noFill/>
                        </a:ln>
                        <a:solidFill>
                          <a:schemeClr val="bg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bg1"/>
                          </a:solidFill>
                          <a:effectLst/>
                          <a:latin typeface="+mj-lt"/>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09546">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bg1"/>
                          </a:solidFill>
                          <a:effectLst/>
                          <a:latin typeface="+mj-lt"/>
                        </a:rPr>
                        <a:t>            </a:t>
                      </a:r>
                      <a:r>
                        <a:rPr kumimoji="0" lang="ru-RU" sz="2000" b="0" i="0" u="none" strike="noStrike" cap="none" normalizeH="0" baseline="0" dirty="0" err="1" smtClean="0">
                          <a:ln>
                            <a:noFill/>
                          </a:ln>
                          <a:solidFill>
                            <a:schemeClr val="bg1"/>
                          </a:solidFill>
                          <a:effectLst/>
                          <a:latin typeface="+mj-lt"/>
                        </a:rPr>
                        <a:t>the</a:t>
                      </a:r>
                      <a:r>
                        <a:rPr kumimoji="0" lang="ru-RU" sz="2000" b="0" i="0" u="none" strike="noStrike" cap="none" normalizeH="0" baseline="0" dirty="0" smtClean="0">
                          <a:ln>
                            <a:noFill/>
                          </a:ln>
                          <a:solidFill>
                            <a:schemeClr val="bg1"/>
                          </a:solidFill>
                          <a:effectLst/>
                          <a:latin typeface="+mj-lt"/>
                        </a:rPr>
                        <a:t> </a:t>
                      </a:r>
                      <a:r>
                        <a:rPr kumimoji="0" lang="en-US" sz="2000" b="0" i="0" u="none" strike="noStrike" cap="none" normalizeH="0" baseline="0" dirty="0" smtClean="0">
                          <a:ln>
                            <a:noFill/>
                          </a:ln>
                          <a:solidFill>
                            <a:schemeClr val="bg1"/>
                          </a:solidFill>
                          <a:effectLst/>
                          <a:latin typeface="+mj-lt"/>
                        </a:rPr>
                        <a:t>fecal</a:t>
                      </a:r>
                      <a:r>
                        <a:rPr kumimoji="0" lang="ru-RU" sz="2000" b="0" i="0" u="none" strike="noStrike" cap="none" normalizeH="0" baseline="0" dirty="0" smtClean="0">
                          <a:ln>
                            <a:noFill/>
                          </a:ln>
                          <a:solidFill>
                            <a:schemeClr val="bg1"/>
                          </a:solidFill>
                          <a:effectLst/>
                          <a:latin typeface="+mj-lt"/>
                        </a:rPr>
                        <a:t>-</a:t>
                      </a:r>
                      <a:r>
                        <a:rPr kumimoji="0" lang="ru-RU" sz="2000" b="0" i="0" u="none" strike="noStrike" cap="none" normalizeH="0" baseline="0" dirty="0" err="1" smtClean="0">
                          <a:ln>
                            <a:noFill/>
                          </a:ln>
                          <a:solidFill>
                            <a:schemeClr val="bg1"/>
                          </a:solidFill>
                          <a:effectLst/>
                          <a:latin typeface="+mj-lt"/>
                        </a:rPr>
                        <a:t>putrefactive</a:t>
                      </a:r>
                      <a:endParaRPr kumimoji="0" lang="ru-RU" sz="2000" b="0" i="0" u="none" strike="noStrike" cap="none" normalizeH="0" baseline="0" dirty="0" smtClean="0">
                        <a:ln>
                          <a:noFill/>
                        </a:ln>
                        <a:solidFill>
                          <a:schemeClr val="bg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bg1"/>
                          </a:solidFill>
                          <a:effectLst/>
                          <a:latin typeface="+mj-lt"/>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tuberkuleznyi_plevrit_legkogo_0.jpg"/>
          <p:cNvPicPr>
            <a:picLocks noGrp="1" noChangeAspect="1"/>
          </p:cNvPicPr>
          <p:nvPr>
            <p:ph idx="1"/>
          </p:nvPr>
        </p:nvPicPr>
        <p:blipFill>
          <a:blip r:embed="rId2" cstate="print"/>
          <a:stretch>
            <a:fillRect/>
          </a:stretch>
        </p:blipFill>
        <p:spPr>
          <a:xfrm>
            <a:off x="1907704" y="764704"/>
            <a:ext cx="5550893" cy="5156315"/>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323528" y="1524000"/>
            <a:ext cx="8363272" cy="4572000"/>
          </a:xfrm>
        </p:spPr>
        <p:txBody>
          <a:bodyPr/>
          <a:lstStyle/>
          <a:p>
            <a:r>
              <a:rPr lang="en-US" sz="2700" dirty="0" smtClean="0">
                <a:solidFill>
                  <a:schemeClr val="bg1"/>
                </a:solidFill>
              </a:rPr>
              <a:t>I</a:t>
            </a:r>
            <a:r>
              <a:rPr lang="ru-RU" sz="2700" dirty="0" smtClean="0">
                <a:solidFill>
                  <a:schemeClr val="bg1"/>
                </a:solidFill>
              </a:rPr>
              <a:t> </a:t>
            </a:r>
            <a:r>
              <a:rPr lang="ru-RU" sz="2700" dirty="0" err="1" smtClean="0">
                <a:solidFill>
                  <a:schemeClr val="bg1"/>
                </a:solidFill>
              </a:rPr>
              <a:t>degree</a:t>
            </a:r>
            <a:r>
              <a:rPr lang="ru-RU" sz="2700" dirty="0" smtClean="0">
                <a:solidFill>
                  <a:schemeClr val="bg1"/>
                </a:solidFill>
              </a:rPr>
              <a:t> – 20 </a:t>
            </a:r>
            <a:r>
              <a:rPr lang="ru-RU" sz="2700" dirty="0" err="1" smtClean="0">
                <a:solidFill>
                  <a:schemeClr val="bg1"/>
                </a:solidFill>
              </a:rPr>
              <a:t>points</a:t>
            </a:r>
            <a:r>
              <a:rPr lang="ru-RU" sz="2700" dirty="0" smtClean="0">
                <a:solidFill>
                  <a:schemeClr val="bg1"/>
                </a:solidFill>
              </a:rPr>
              <a:t> – </a:t>
            </a:r>
            <a:r>
              <a:rPr lang="ru-RU" sz="2700" dirty="0" err="1" smtClean="0">
                <a:solidFill>
                  <a:schemeClr val="bg1"/>
                </a:solidFill>
              </a:rPr>
              <a:t>a</a:t>
            </a:r>
            <a:r>
              <a:rPr lang="ru-RU" sz="2700" dirty="0" smtClean="0">
                <a:solidFill>
                  <a:schemeClr val="bg1"/>
                </a:solidFill>
              </a:rPr>
              <a:t> </a:t>
            </a:r>
            <a:r>
              <a:rPr lang="ru-RU" sz="2700" dirty="0" err="1" smtClean="0">
                <a:solidFill>
                  <a:schemeClr val="bg1"/>
                </a:solidFill>
              </a:rPr>
              <a:t>lethality</a:t>
            </a:r>
            <a:r>
              <a:rPr lang="ru-RU" sz="2700" dirty="0" smtClean="0">
                <a:solidFill>
                  <a:schemeClr val="bg1"/>
                </a:solidFill>
              </a:rPr>
              <a:t> </a:t>
            </a:r>
            <a:r>
              <a:rPr lang="ru-RU" sz="2700" dirty="0" err="1" smtClean="0">
                <a:solidFill>
                  <a:schemeClr val="bg1"/>
                </a:solidFill>
              </a:rPr>
              <a:t>of</a:t>
            </a:r>
            <a:r>
              <a:rPr lang="ru-RU" sz="2700" dirty="0" smtClean="0">
                <a:solidFill>
                  <a:schemeClr val="bg1"/>
                </a:solidFill>
              </a:rPr>
              <a:t> 0 %</a:t>
            </a:r>
            <a:endParaRPr lang="en-US" sz="2700" dirty="0" smtClean="0">
              <a:solidFill>
                <a:schemeClr val="bg1"/>
              </a:solidFill>
            </a:endParaRPr>
          </a:p>
          <a:p>
            <a:r>
              <a:rPr lang="en-US" sz="2700" dirty="0" smtClean="0">
                <a:solidFill>
                  <a:schemeClr val="bg1"/>
                </a:solidFill>
              </a:rPr>
              <a:t>II</a:t>
            </a:r>
            <a:r>
              <a:rPr lang="ru-RU" sz="2700" dirty="0" smtClean="0">
                <a:solidFill>
                  <a:schemeClr val="bg1"/>
                </a:solidFill>
              </a:rPr>
              <a:t> </a:t>
            </a:r>
            <a:r>
              <a:rPr lang="ru-RU" sz="2700" dirty="0" err="1" smtClean="0">
                <a:solidFill>
                  <a:schemeClr val="bg1"/>
                </a:solidFill>
              </a:rPr>
              <a:t>degree</a:t>
            </a:r>
            <a:r>
              <a:rPr lang="ru-RU" sz="2700" dirty="0" smtClean="0">
                <a:solidFill>
                  <a:schemeClr val="bg1"/>
                </a:solidFill>
              </a:rPr>
              <a:t> – 20-30 </a:t>
            </a:r>
            <a:r>
              <a:rPr lang="ru-RU" sz="2700" dirty="0" err="1" smtClean="0">
                <a:solidFill>
                  <a:schemeClr val="bg1"/>
                </a:solidFill>
              </a:rPr>
              <a:t>points</a:t>
            </a:r>
            <a:r>
              <a:rPr lang="ru-RU" sz="2700" dirty="0" smtClean="0">
                <a:solidFill>
                  <a:schemeClr val="bg1"/>
                </a:solidFill>
              </a:rPr>
              <a:t> – </a:t>
            </a:r>
            <a:r>
              <a:rPr lang="ru-RU" sz="2700" dirty="0" err="1" smtClean="0">
                <a:solidFill>
                  <a:schemeClr val="bg1"/>
                </a:solidFill>
              </a:rPr>
              <a:t>a</a:t>
            </a:r>
            <a:r>
              <a:rPr lang="ru-RU" sz="2700" dirty="0" smtClean="0">
                <a:solidFill>
                  <a:schemeClr val="bg1"/>
                </a:solidFill>
              </a:rPr>
              <a:t> </a:t>
            </a:r>
            <a:r>
              <a:rPr lang="ru-RU" sz="2700" dirty="0" err="1" smtClean="0">
                <a:solidFill>
                  <a:schemeClr val="bg1"/>
                </a:solidFill>
              </a:rPr>
              <a:t>lethality</a:t>
            </a:r>
            <a:r>
              <a:rPr lang="ru-RU" sz="2700" dirty="0" smtClean="0">
                <a:solidFill>
                  <a:schemeClr val="bg1"/>
                </a:solidFill>
              </a:rPr>
              <a:t> </a:t>
            </a:r>
            <a:r>
              <a:rPr lang="ru-RU" sz="2700" dirty="0" err="1" smtClean="0">
                <a:solidFill>
                  <a:schemeClr val="bg1"/>
                </a:solidFill>
              </a:rPr>
              <a:t>of</a:t>
            </a:r>
            <a:r>
              <a:rPr lang="ru-RU" sz="2700" dirty="0" smtClean="0">
                <a:solidFill>
                  <a:schemeClr val="bg1"/>
                </a:solidFill>
              </a:rPr>
              <a:t> 29 %</a:t>
            </a:r>
            <a:endParaRPr lang="en-US" sz="2700" dirty="0" smtClean="0">
              <a:solidFill>
                <a:schemeClr val="bg1"/>
              </a:solidFill>
            </a:endParaRPr>
          </a:p>
          <a:p>
            <a:r>
              <a:rPr lang="en-US" sz="2700" dirty="0" smtClean="0">
                <a:solidFill>
                  <a:schemeClr val="bg1"/>
                </a:solidFill>
              </a:rPr>
              <a:t>III</a:t>
            </a:r>
            <a:r>
              <a:rPr lang="ru-RU" sz="2700" dirty="0" smtClean="0">
                <a:solidFill>
                  <a:schemeClr val="bg1"/>
                </a:solidFill>
              </a:rPr>
              <a:t> </a:t>
            </a:r>
            <a:r>
              <a:rPr lang="ru-RU" sz="2700" dirty="0" err="1" smtClean="0">
                <a:solidFill>
                  <a:schemeClr val="bg1"/>
                </a:solidFill>
              </a:rPr>
              <a:t>degree</a:t>
            </a:r>
            <a:r>
              <a:rPr lang="ru-RU" sz="2700" dirty="0" smtClean="0">
                <a:solidFill>
                  <a:schemeClr val="bg1"/>
                </a:solidFill>
              </a:rPr>
              <a:t> – </a:t>
            </a:r>
            <a:r>
              <a:rPr lang="ru-RU" sz="2700" dirty="0" err="1" smtClean="0">
                <a:solidFill>
                  <a:schemeClr val="bg1"/>
                </a:solidFill>
              </a:rPr>
              <a:t>more</a:t>
            </a:r>
            <a:r>
              <a:rPr lang="ru-RU" sz="2700" dirty="0" smtClean="0">
                <a:solidFill>
                  <a:schemeClr val="bg1"/>
                </a:solidFill>
              </a:rPr>
              <a:t> </a:t>
            </a:r>
            <a:r>
              <a:rPr lang="ru-RU" sz="2700" dirty="0" err="1" smtClean="0">
                <a:solidFill>
                  <a:schemeClr val="bg1"/>
                </a:solidFill>
              </a:rPr>
              <a:t>than</a:t>
            </a:r>
            <a:r>
              <a:rPr lang="ru-RU" sz="2700" dirty="0" smtClean="0">
                <a:solidFill>
                  <a:schemeClr val="bg1"/>
                </a:solidFill>
              </a:rPr>
              <a:t> 30 </a:t>
            </a:r>
            <a:r>
              <a:rPr lang="ru-RU" sz="2700" dirty="0" err="1" smtClean="0">
                <a:solidFill>
                  <a:schemeClr val="bg1"/>
                </a:solidFill>
              </a:rPr>
              <a:t>points</a:t>
            </a:r>
            <a:r>
              <a:rPr lang="ru-RU" sz="2700" dirty="0" smtClean="0">
                <a:solidFill>
                  <a:schemeClr val="bg1"/>
                </a:solidFill>
              </a:rPr>
              <a:t> – </a:t>
            </a:r>
            <a:r>
              <a:rPr lang="ru-RU" sz="2700" dirty="0" err="1" smtClean="0">
                <a:solidFill>
                  <a:schemeClr val="bg1"/>
                </a:solidFill>
              </a:rPr>
              <a:t>a</a:t>
            </a:r>
            <a:r>
              <a:rPr lang="ru-RU" sz="2700" dirty="0" smtClean="0">
                <a:solidFill>
                  <a:schemeClr val="bg1"/>
                </a:solidFill>
              </a:rPr>
              <a:t> </a:t>
            </a:r>
            <a:r>
              <a:rPr lang="ru-RU" sz="2700" dirty="0" err="1" smtClean="0">
                <a:solidFill>
                  <a:schemeClr val="bg1"/>
                </a:solidFill>
              </a:rPr>
              <a:t>lethality</a:t>
            </a:r>
            <a:r>
              <a:rPr lang="ru-RU" sz="2700" dirty="0" smtClean="0">
                <a:solidFill>
                  <a:schemeClr val="bg1"/>
                </a:solidFill>
              </a:rPr>
              <a:t> </a:t>
            </a:r>
            <a:r>
              <a:rPr lang="ru-RU" sz="2700" dirty="0" err="1" smtClean="0">
                <a:solidFill>
                  <a:schemeClr val="bg1"/>
                </a:solidFill>
              </a:rPr>
              <a:t>of</a:t>
            </a:r>
            <a:r>
              <a:rPr lang="ru-RU" sz="2700" dirty="0" smtClean="0">
                <a:solidFill>
                  <a:schemeClr val="bg1"/>
                </a:solidFill>
              </a:rPr>
              <a:t> 100 %</a:t>
            </a:r>
          </a:p>
        </p:txBody>
      </p:sp>
      <p:sp>
        <p:nvSpPr>
          <p:cNvPr id="30722" name="Rectangle 2"/>
          <p:cNvSpPr>
            <a:spLocks noGrp="1" noChangeArrowheads="1"/>
          </p:cNvSpPr>
          <p:nvPr>
            <p:ph type="title"/>
          </p:nvPr>
        </p:nvSpPr>
        <p:spPr/>
        <p:txBody>
          <a:bodyPr/>
          <a:lstStyle/>
          <a:p>
            <a:pPr algn="ctr" fontAlgn="auto">
              <a:spcAft>
                <a:spcPts val="0"/>
              </a:spcAft>
              <a:defRPr/>
            </a:pPr>
            <a:r>
              <a:rPr lang="ru-RU" dirty="0" err="1">
                <a:solidFill>
                  <a:schemeClr val="bg1"/>
                </a:solidFill>
              </a:rPr>
              <a:t>Severity</a:t>
            </a:r>
            <a:r>
              <a:rPr lang="ru-RU" dirty="0">
                <a:solidFill>
                  <a:schemeClr val="bg1"/>
                </a:solidFill>
              </a:rPr>
              <a:t> </a:t>
            </a:r>
            <a:r>
              <a:rPr lang="ru-RU" dirty="0" err="1">
                <a:solidFill>
                  <a:schemeClr val="bg1"/>
                </a:solidFill>
              </a:rPr>
              <a:t>on</a:t>
            </a:r>
            <a:r>
              <a:rPr lang="ru-RU" dirty="0">
                <a:solidFill>
                  <a:schemeClr val="bg1"/>
                </a:solidFill>
              </a:rPr>
              <a:t> MIP: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179512" y="1340768"/>
            <a:ext cx="8784976" cy="4755232"/>
          </a:xfrm>
        </p:spPr>
        <p:txBody>
          <a:bodyPr/>
          <a:lstStyle/>
          <a:p>
            <a:r>
              <a:rPr lang="en-US" sz="2800" u="sng" dirty="0" smtClean="0">
                <a:solidFill>
                  <a:schemeClr val="bg1"/>
                </a:solidFill>
              </a:rPr>
              <a:t>Emergency operation, including:</a:t>
            </a:r>
            <a:r>
              <a:rPr lang="en-US" sz="2800" dirty="0" smtClean="0">
                <a:solidFill>
                  <a:schemeClr val="bg1"/>
                </a:solidFill>
              </a:rPr>
              <a:t/>
            </a:r>
            <a:br>
              <a:rPr lang="en-US" sz="2800" dirty="0" smtClean="0">
                <a:solidFill>
                  <a:schemeClr val="bg1"/>
                </a:solidFill>
              </a:rPr>
            </a:br>
            <a:r>
              <a:rPr lang="en-US" sz="2800" dirty="0" smtClean="0">
                <a:solidFill>
                  <a:schemeClr val="bg1"/>
                </a:solidFill>
              </a:rPr>
              <a:t>-elimination of the source of peritonitis,</a:t>
            </a:r>
            <a:br>
              <a:rPr lang="en-US" sz="2800" dirty="0" smtClean="0">
                <a:solidFill>
                  <a:schemeClr val="bg1"/>
                </a:solidFill>
              </a:rPr>
            </a:br>
            <a:r>
              <a:rPr lang="en-US" sz="2800" dirty="0" smtClean="0">
                <a:solidFill>
                  <a:schemeClr val="bg1"/>
                </a:solidFill>
              </a:rPr>
              <a:t>-sanitation of the abdominal cavity,</a:t>
            </a:r>
            <a:br>
              <a:rPr lang="en-US" sz="2800" dirty="0" smtClean="0">
                <a:solidFill>
                  <a:schemeClr val="bg1"/>
                </a:solidFill>
              </a:rPr>
            </a:br>
            <a:r>
              <a:rPr lang="en-US" sz="2800" dirty="0" smtClean="0">
                <a:solidFill>
                  <a:schemeClr val="bg1"/>
                </a:solidFill>
              </a:rPr>
              <a:t>-the drainage of the abdominal cavity.</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u="sng" dirty="0" smtClean="0">
                <a:solidFill>
                  <a:schemeClr val="bg1"/>
                </a:solidFill>
              </a:rPr>
              <a:t>Treatment in the postoperative period:</a:t>
            </a:r>
            <a:r>
              <a:rPr lang="en-US" sz="2800" dirty="0" smtClean="0">
                <a:solidFill>
                  <a:schemeClr val="bg1"/>
                </a:solidFill>
              </a:rPr>
              <a:t/>
            </a:r>
            <a:br>
              <a:rPr lang="en-US" sz="2800" dirty="0" smtClean="0">
                <a:solidFill>
                  <a:schemeClr val="bg1"/>
                </a:solidFill>
              </a:rPr>
            </a:br>
            <a:r>
              <a:rPr lang="en-US" sz="2800" dirty="0" smtClean="0">
                <a:solidFill>
                  <a:schemeClr val="bg1"/>
                </a:solidFill>
              </a:rPr>
              <a:t>-</a:t>
            </a:r>
            <a:r>
              <a:rPr lang="en-US" sz="2800" dirty="0" err="1" smtClean="0">
                <a:solidFill>
                  <a:schemeClr val="bg1"/>
                </a:solidFill>
              </a:rPr>
              <a:t>Sanation</a:t>
            </a:r>
            <a:r>
              <a:rPr lang="en-US" sz="2800" dirty="0" smtClean="0">
                <a:solidFill>
                  <a:schemeClr val="bg1"/>
                </a:solidFill>
              </a:rPr>
              <a:t> of abdominal cavity</a:t>
            </a:r>
            <a:br>
              <a:rPr lang="en-US" sz="2800" dirty="0" smtClean="0">
                <a:solidFill>
                  <a:schemeClr val="bg1"/>
                </a:solidFill>
              </a:rPr>
            </a:br>
            <a:r>
              <a:rPr lang="en-US" sz="2800" dirty="0" smtClean="0">
                <a:solidFill>
                  <a:schemeClr val="bg1"/>
                </a:solidFill>
              </a:rPr>
              <a:t>-Antibiotic therapy</a:t>
            </a:r>
            <a:br>
              <a:rPr lang="en-US" sz="2800" dirty="0" smtClean="0">
                <a:solidFill>
                  <a:schemeClr val="bg1"/>
                </a:solidFill>
              </a:rPr>
            </a:br>
            <a:r>
              <a:rPr lang="en-US" sz="2800" dirty="0" smtClean="0">
                <a:solidFill>
                  <a:schemeClr val="bg1"/>
                </a:solidFill>
              </a:rPr>
              <a:t>-Detoxification therapy</a:t>
            </a:r>
            <a:br>
              <a:rPr lang="en-US" sz="2800" dirty="0" smtClean="0">
                <a:solidFill>
                  <a:schemeClr val="bg1"/>
                </a:solidFill>
              </a:rPr>
            </a:br>
            <a:r>
              <a:rPr lang="en-US" sz="2800" dirty="0" smtClean="0">
                <a:solidFill>
                  <a:schemeClr val="bg1"/>
                </a:solidFill>
              </a:rPr>
              <a:t>-Correction of metabolic disorders</a:t>
            </a:r>
            <a:br>
              <a:rPr lang="en-US" sz="2800" dirty="0" smtClean="0">
                <a:solidFill>
                  <a:schemeClr val="bg1"/>
                </a:solidFill>
              </a:rPr>
            </a:br>
            <a:r>
              <a:rPr lang="en-US" sz="2800" dirty="0" smtClean="0">
                <a:solidFill>
                  <a:schemeClr val="bg1"/>
                </a:solidFill>
              </a:rPr>
              <a:t>-Recovery of motor-evacuation function of the intestine</a:t>
            </a:r>
            <a:endParaRPr lang="ru-RU" sz="2800" i="1" dirty="0" smtClean="0">
              <a:solidFill>
                <a:schemeClr val="bg1"/>
              </a:solidFill>
              <a:latin typeface="+mj-lt"/>
            </a:endParaRPr>
          </a:p>
        </p:txBody>
      </p:sp>
      <p:sp>
        <p:nvSpPr>
          <p:cNvPr id="31746" name="Rectangle 2"/>
          <p:cNvSpPr>
            <a:spLocks noGrp="1" noChangeArrowheads="1"/>
          </p:cNvSpPr>
          <p:nvPr>
            <p:ph type="title"/>
          </p:nvPr>
        </p:nvSpPr>
        <p:spPr/>
        <p:txBody>
          <a:bodyPr/>
          <a:lstStyle/>
          <a:p>
            <a:pPr algn="ctr" fontAlgn="auto">
              <a:spcAft>
                <a:spcPts val="0"/>
              </a:spcAft>
              <a:defRPr/>
            </a:pPr>
            <a:r>
              <a:rPr lang="ru-RU" dirty="0" err="1">
                <a:solidFill>
                  <a:schemeClr val="bg1"/>
                </a:solidFill>
              </a:rPr>
              <a:t>Treatment</a:t>
            </a:r>
            <a:r>
              <a:rPr lang="ru-RU" dirty="0">
                <a:solidFill>
                  <a:schemeClr val="bg1"/>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fontAlgn="auto">
              <a:spcAft>
                <a:spcPts val="0"/>
              </a:spcAft>
              <a:defRPr/>
            </a:pPr>
            <a:r>
              <a:rPr lang="ru-RU" dirty="0" err="1">
                <a:solidFill>
                  <a:schemeClr val="bg1"/>
                </a:solidFill>
              </a:rPr>
              <a:t>Classification</a:t>
            </a:r>
            <a:r>
              <a:rPr lang="ru-RU" dirty="0">
                <a:solidFill>
                  <a:schemeClr val="bg1"/>
                </a:solidFill>
              </a:rPr>
              <a:t>:</a:t>
            </a:r>
          </a:p>
        </p:txBody>
      </p:sp>
      <p:sp>
        <p:nvSpPr>
          <p:cNvPr id="11267" name="Rectangle 3"/>
          <p:cNvSpPr>
            <a:spLocks noGrp="1" noChangeArrowheads="1"/>
          </p:cNvSpPr>
          <p:nvPr>
            <p:ph type="body" sz="half" idx="1"/>
          </p:nvPr>
        </p:nvSpPr>
        <p:spPr>
          <a:xfrm>
            <a:off x="755650" y="1484313"/>
            <a:ext cx="3455988" cy="1973262"/>
          </a:xfrm>
        </p:spPr>
        <p:txBody>
          <a:bodyPr>
            <a:normAutofit/>
          </a:bodyPr>
          <a:lstStyle/>
          <a:p>
            <a:pPr marL="274320" indent="-274320" fontAlgn="auto">
              <a:lnSpc>
                <a:spcPct val="90000"/>
              </a:lnSpc>
              <a:spcAft>
                <a:spcPts val="0"/>
              </a:spcAft>
              <a:buFont typeface="Wingdings" pitchFamily="2" charset="2"/>
              <a:buNone/>
              <a:defRPr/>
            </a:pPr>
            <a:r>
              <a:rPr lang="en-US" sz="2000" dirty="0" smtClean="0"/>
              <a:t>Etiology:</a:t>
            </a:r>
            <a:br>
              <a:rPr lang="en-US" sz="2000" dirty="0" smtClean="0"/>
            </a:br>
            <a:r>
              <a:rPr lang="ru-RU" sz="2000" dirty="0" smtClean="0"/>
              <a:t>-</a:t>
            </a:r>
            <a:r>
              <a:rPr lang="en-US" sz="2000" dirty="0" smtClean="0"/>
              <a:t>Streptococcal</a:t>
            </a:r>
            <a:br>
              <a:rPr lang="en-US" sz="2000" dirty="0" smtClean="0"/>
            </a:br>
            <a:r>
              <a:rPr lang="ru-RU" sz="2000" dirty="0" smtClean="0"/>
              <a:t>-</a:t>
            </a:r>
            <a:r>
              <a:rPr lang="en-US" sz="2000" dirty="0" smtClean="0"/>
              <a:t>Pneumococcal</a:t>
            </a:r>
            <a:br>
              <a:rPr lang="en-US" sz="2000" dirty="0" smtClean="0"/>
            </a:br>
            <a:r>
              <a:rPr lang="ru-RU" sz="2000" dirty="0" smtClean="0"/>
              <a:t>-</a:t>
            </a:r>
            <a:r>
              <a:rPr lang="en-US" sz="2000" dirty="0" smtClean="0"/>
              <a:t>Staphylococcal</a:t>
            </a:r>
            <a:br>
              <a:rPr lang="en-US" sz="2000" dirty="0" smtClean="0"/>
            </a:br>
            <a:r>
              <a:rPr lang="ru-RU" sz="2000" dirty="0" smtClean="0"/>
              <a:t>-</a:t>
            </a:r>
            <a:r>
              <a:rPr lang="en-US" sz="2000" dirty="0" smtClean="0"/>
              <a:t>Mixed</a:t>
            </a:r>
            <a:endParaRPr lang="ru-RU" sz="2400" dirty="0"/>
          </a:p>
        </p:txBody>
      </p:sp>
      <p:graphicFrame>
        <p:nvGraphicFramePr>
          <p:cNvPr id="11311" name="Group 47"/>
          <p:cNvGraphicFramePr>
            <a:graphicFrameLocks noGrp="1"/>
          </p:cNvGraphicFramePr>
          <p:nvPr>
            <p:ph sz="half" idx="2"/>
          </p:nvPr>
        </p:nvGraphicFramePr>
        <p:xfrm>
          <a:off x="4211638" y="3573463"/>
          <a:ext cx="4249737" cy="1213104"/>
        </p:xfrm>
        <a:graphic>
          <a:graphicData uri="http://schemas.openxmlformats.org/drawingml/2006/table">
            <a:tbl>
              <a:tblPr/>
              <a:tblGrid>
                <a:gridCol w="1973262"/>
                <a:gridCol w="2276475"/>
              </a:tblGrid>
              <a:tr h="9017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n"/>
                        <a:tabLst/>
                      </a:pPr>
                      <a:r>
                        <a:rPr kumimoji="0" lang="ru-RU" sz="1700" b="0" i="0" u="none" strike="noStrike" cap="none" normalizeH="0" baseline="0" dirty="0" smtClean="0">
                          <a:ln>
                            <a:noFill/>
                          </a:ln>
                          <a:solidFill>
                            <a:schemeClr val="tx1"/>
                          </a:solidFill>
                          <a:effectLst/>
                          <a:latin typeface="Arial" charset="0"/>
                        </a:rPr>
                        <a:t>The multichamber</a:t>
                      </a:r>
                    </a:p>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n"/>
                        <a:tabLst/>
                      </a:pPr>
                      <a:r>
                        <a:rPr kumimoji="0" lang="ru-RU" sz="1700" b="0" i="0" u="none" strike="noStrike" cap="none" normalizeH="0" baseline="0" dirty="0" smtClean="0">
                          <a:ln>
                            <a:noFill/>
                          </a:ln>
                          <a:solidFill>
                            <a:schemeClr val="tx1"/>
                          </a:solidFill>
                          <a:effectLst/>
                          <a:latin typeface="Arial" charset="0"/>
                        </a:rPr>
                        <a:t>The single-chamber</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n"/>
                        <a:tabLst/>
                      </a:pPr>
                      <a:r>
                        <a:rPr kumimoji="0" lang="en-US" sz="1600" b="0" i="0" kern="1200" dirty="0" smtClean="0">
                          <a:solidFill>
                            <a:schemeClr val="tx1"/>
                          </a:solidFill>
                          <a:latin typeface="+mn-lt"/>
                          <a:ea typeface="+mn-ea"/>
                          <a:cs typeface="+mn-cs"/>
                        </a:rPr>
                        <a:t>Basal</a:t>
                      </a:r>
                    </a:p>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n"/>
                        <a:tabLst/>
                      </a:pPr>
                      <a:r>
                        <a:rPr kumimoji="0" lang="en-US" sz="1600" b="0" i="0" kern="1200" dirty="0" smtClean="0">
                          <a:solidFill>
                            <a:schemeClr val="tx1"/>
                          </a:solidFill>
                          <a:latin typeface="+mn-lt"/>
                          <a:ea typeface="+mn-ea"/>
                          <a:cs typeface="+mn-cs"/>
                        </a:rPr>
                        <a:t>Parietal</a:t>
                      </a:r>
                    </a:p>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n"/>
                        <a:tabLst/>
                      </a:pPr>
                      <a:r>
                        <a:rPr kumimoji="0" lang="en-US" sz="1600" b="0" i="0" kern="1200" dirty="0" smtClean="0">
                          <a:solidFill>
                            <a:schemeClr val="tx1"/>
                          </a:solidFill>
                          <a:latin typeface="+mn-lt"/>
                          <a:ea typeface="+mn-ea"/>
                          <a:cs typeface="+mn-cs"/>
                        </a:rPr>
                        <a:t>Midlevel</a:t>
                      </a:r>
                    </a:p>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n"/>
                        <a:tabLst/>
                      </a:pPr>
                      <a:r>
                        <a:rPr kumimoji="0" lang="en-US" sz="1600" b="0" i="0" kern="1200" dirty="0" smtClean="0">
                          <a:solidFill>
                            <a:schemeClr val="tx1"/>
                          </a:solidFill>
                          <a:latin typeface="+mn-lt"/>
                          <a:ea typeface="+mn-ea"/>
                          <a:cs typeface="+mn-cs"/>
                        </a:rPr>
                        <a:t>Apical</a:t>
                      </a:r>
                      <a:endParaRPr kumimoji="0" lang="ru-RU" sz="1700" b="0" i="0" u="none" strike="noStrike" cap="none" normalizeH="0" baseline="0" dirty="0" smtClean="0">
                        <a:ln>
                          <a:noFill/>
                        </a:ln>
                        <a:solidFill>
                          <a:schemeClr val="tx1"/>
                        </a:solidFill>
                        <a:effectLst/>
                        <a:latin typeface="Arial" charset="0"/>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11271" name="Text Box 34"/>
          <p:cNvSpPr txBox="1">
            <a:spLocks noChangeArrowheads="1"/>
          </p:cNvSpPr>
          <p:nvPr/>
        </p:nvSpPr>
        <p:spPr bwMode="auto">
          <a:xfrm>
            <a:off x="3924300" y="1557338"/>
            <a:ext cx="4464050" cy="2631490"/>
          </a:xfrm>
          <a:prstGeom prst="rect">
            <a:avLst/>
          </a:prstGeom>
          <a:noFill/>
          <a:ln w="9525">
            <a:noFill/>
            <a:miter lim="800000"/>
            <a:headEnd/>
            <a:tailEnd/>
          </a:ln>
        </p:spPr>
        <p:txBody>
          <a:bodyPr>
            <a:spAutoFit/>
          </a:bodyPr>
          <a:lstStyle/>
          <a:p>
            <a:r>
              <a:rPr lang="ru-RU" b="1" dirty="0" err="1">
                <a:solidFill>
                  <a:srgbClr val="660066"/>
                </a:solidFill>
              </a:rPr>
              <a:t>On</a:t>
            </a:r>
            <a:r>
              <a:rPr lang="ru-RU" b="1" dirty="0">
                <a:solidFill>
                  <a:srgbClr val="660066"/>
                </a:solidFill>
              </a:rPr>
              <a:t> </a:t>
            </a:r>
            <a:r>
              <a:rPr lang="ru-RU" b="1" dirty="0" err="1">
                <a:solidFill>
                  <a:srgbClr val="660066"/>
                </a:solidFill>
              </a:rPr>
              <a:t>an</a:t>
            </a:r>
            <a:r>
              <a:rPr lang="ru-RU" b="1" dirty="0">
                <a:solidFill>
                  <a:srgbClr val="660066"/>
                </a:solidFill>
              </a:rPr>
              <a:t> </a:t>
            </a:r>
            <a:r>
              <a:rPr lang="ru-RU" b="1" dirty="0" err="1">
                <a:solidFill>
                  <a:srgbClr val="660066"/>
                </a:solidFill>
              </a:rPr>
              <a:t>arrangement</a:t>
            </a:r>
            <a:r>
              <a:rPr lang="ru-RU" b="1" dirty="0">
                <a:solidFill>
                  <a:srgbClr val="660066"/>
                </a:solidFill>
              </a:rPr>
              <a:t> </a:t>
            </a:r>
            <a:r>
              <a:rPr lang="ru-RU" b="1" dirty="0" err="1">
                <a:solidFill>
                  <a:srgbClr val="660066"/>
                </a:solidFill>
              </a:rPr>
              <a:t>pus</a:t>
            </a:r>
            <a:r>
              <a:rPr lang="ru-RU" b="1" dirty="0">
                <a:solidFill>
                  <a:srgbClr val="660066"/>
                </a:solidFill>
              </a:rPr>
              <a:t>:</a:t>
            </a:r>
          </a:p>
          <a:p>
            <a:pPr>
              <a:buClr>
                <a:schemeClr val="folHlink"/>
              </a:buClr>
              <a:buSzPct val="115000"/>
              <a:buFont typeface="Times New Roman" pitchFamily="18" charset="0"/>
              <a:buChar char="■"/>
            </a:pPr>
            <a:r>
              <a:rPr lang="ru-RU" dirty="0"/>
              <a:t> </a:t>
            </a:r>
            <a:r>
              <a:rPr lang="ru-RU" dirty="0" err="1"/>
              <a:t>The</a:t>
            </a:r>
            <a:r>
              <a:rPr lang="ru-RU" dirty="0"/>
              <a:t> </a:t>
            </a:r>
            <a:r>
              <a:rPr lang="ru-RU" dirty="0" err="1"/>
              <a:t>free</a:t>
            </a:r>
            <a:r>
              <a:rPr lang="ru-RU" dirty="0"/>
              <a:t>:</a:t>
            </a:r>
          </a:p>
          <a:p>
            <a:pPr lvl="1">
              <a:buClr>
                <a:schemeClr val="accent1"/>
              </a:buClr>
              <a:buSzPct val="95000"/>
              <a:buFont typeface="Times New Roman" pitchFamily="18" charset="0"/>
              <a:buChar char="■"/>
            </a:pPr>
            <a:r>
              <a:rPr lang="en-US" sz="1600" dirty="0" smtClean="0"/>
              <a:t>Total</a:t>
            </a:r>
            <a:endParaRPr lang="ru-RU" sz="1600" dirty="0" smtClean="0"/>
          </a:p>
          <a:p>
            <a:pPr lvl="1">
              <a:buClr>
                <a:schemeClr val="accent1"/>
              </a:buClr>
              <a:buSzPct val="95000"/>
              <a:buFont typeface="Times New Roman" pitchFamily="18" charset="0"/>
              <a:buChar char="■"/>
            </a:pPr>
            <a:r>
              <a:rPr lang="en-US" sz="1600" dirty="0" smtClean="0"/>
              <a:t>Average</a:t>
            </a:r>
            <a:endParaRPr lang="ru-RU" sz="1600" dirty="0" smtClean="0"/>
          </a:p>
          <a:p>
            <a:pPr lvl="1">
              <a:buClr>
                <a:schemeClr val="accent1"/>
              </a:buClr>
              <a:buSzPct val="95000"/>
              <a:buFont typeface="Times New Roman" pitchFamily="18" charset="0"/>
              <a:buChar char="■"/>
            </a:pPr>
            <a:r>
              <a:rPr lang="en-US" sz="1600" dirty="0" smtClean="0"/>
              <a:t>Small</a:t>
            </a:r>
            <a:endParaRPr lang="en-US" dirty="0" smtClean="0"/>
          </a:p>
          <a:p>
            <a:pPr>
              <a:buClr>
                <a:schemeClr val="folHlink"/>
              </a:buClr>
              <a:buSzPct val="115000"/>
              <a:buFont typeface="Times New Roman" pitchFamily="18" charset="0"/>
              <a:buChar char="■"/>
            </a:pPr>
            <a:endParaRPr lang="ru-RU" dirty="0" smtClean="0"/>
          </a:p>
          <a:p>
            <a:pPr>
              <a:buClr>
                <a:schemeClr val="folHlink"/>
              </a:buClr>
              <a:buSzPct val="115000"/>
              <a:buFont typeface="Times New Roman" pitchFamily="18" charset="0"/>
              <a:buChar char="■"/>
            </a:pPr>
            <a:r>
              <a:rPr lang="en-US" dirty="0" smtClean="0"/>
              <a:t>The encapsulated</a:t>
            </a:r>
            <a:r>
              <a:rPr lang="ru-RU" dirty="0" smtClean="0"/>
              <a:t>:</a:t>
            </a:r>
            <a:endParaRPr lang="ru-RU" dirty="0"/>
          </a:p>
          <a:p>
            <a:pPr>
              <a:spcBef>
                <a:spcPct val="50000"/>
              </a:spcBef>
            </a:pPr>
            <a:endParaRPr lang="ru-RU" dirty="0"/>
          </a:p>
          <a:p>
            <a:pPr>
              <a:buClr>
                <a:schemeClr val="folHlink"/>
              </a:buClr>
              <a:buSzPct val="115000"/>
            </a:pPr>
            <a:endParaRPr lang="ru-RU" dirty="0"/>
          </a:p>
        </p:txBody>
      </p:sp>
      <p:sp>
        <p:nvSpPr>
          <p:cNvPr id="11272" name="Text Box 39"/>
          <p:cNvSpPr txBox="1">
            <a:spLocks noChangeArrowheads="1"/>
          </p:cNvSpPr>
          <p:nvPr/>
        </p:nvSpPr>
        <p:spPr bwMode="auto">
          <a:xfrm>
            <a:off x="755650" y="3357563"/>
            <a:ext cx="3168650" cy="1892826"/>
          </a:xfrm>
          <a:prstGeom prst="rect">
            <a:avLst/>
          </a:prstGeom>
          <a:noFill/>
          <a:ln w="9525">
            <a:noFill/>
            <a:miter lim="800000"/>
            <a:headEnd/>
            <a:tailEnd/>
          </a:ln>
        </p:spPr>
        <p:txBody>
          <a:bodyPr>
            <a:spAutoFit/>
          </a:bodyPr>
          <a:lstStyle/>
          <a:p>
            <a:pPr>
              <a:spcBef>
                <a:spcPct val="50000"/>
              </a:spcBef>
            </a:pPr>
            <a:r>
              <a:rPr lang="ru-RU" b="1" dirty="0" err="1">
                <a:solidFill>
                  <a:srgbClr val="660066"/>
                </a:solidFill>
              </a:rPr>
              <a:t>On</a:t>
            </a:r>
            <a:r>
              <a:rPr lang="ru-RU" b="1" dirty="0">
                <a:solidFill>
                  <a:srgbClr val="660066"/>
                </a:solidFill>
              </a:rPr>
              <a:t> </a:t>
            </a:r>
            <a:r>
              <a:rPr lang="ru-RU" b="1" dirty="0" err="1">
                <a:solidFill>
                  <a:srgbClr val="660066"/>
                </a:solidFill>
              </a:rPr>
              <a:t>character</a:t>
            </a:r>
            <a:r>
              <a:rPr lang="ru-RU" b="1" dirty="0">
                <a:solidFill>
                  <a:srgbClr val="660066"/>
                </a:solidFill>
              </a:rPr>
              <a:t> </a:t>
            </a:r>
            <a:r>
              <a:rPr lang="ru-RU" b="1" dirty="0" err="1">
                <a:solidFill>
                  <a:srgbClr val="660066"/>
                </a:solidFill>
              </a:rPr>
              <a:t>of</a:t>
            </a:r>
            <a:r>
              <a:rPr lang="ru-RU" b="1" dirty="0">
                <a:solidFill>
                  <a:srgbClr val="660066"/>
                </a:solidFill>
              </a:rPr>
              <a:t> </a:t>
            </a:r>
            <a:r>
              <a:rPr lang="ru-RU" b="1" dirty="0" err="1">
                <a:solidFill>
                  <a:srgbClr val="660066"/>
                </a:solidFill>
              </a:rPr>
              <a:t>exudate</a:t>
            </a:r>
            <a:r>
              <a:rPr lang="ru-RU" b="1" dirty="0">
                <a:solidFill>
                  <a:srgbClr val="660066"/>
                </a:solidFill>
              </a:rPr>
              <a:t>:</a:t>
            </a:r>
          </a:p>
          <a:p>
            <a:pPr>
              <a:spcBef>
                <a:spcPct val="10000"/>
              </a:spcBef>
              <a:buClr>
                <a:schemeClr val="folHlink"/>
              </a:buClr>
              <a:buSzPct val="130000"/>
              <a:buFont typeface="Times New Roman" pitchFamily="18" charset="0"/>
              <a:buChar char="■"/>
            </a:pPr>
            <a:r>
              <a:rPr lang="ru-RU" dirty="0"/>
              <a:t> </a:t>
            </a:r>
            <a:r>
              <a:rPr lang="ru-RU" dirty="0" err="1"/>
              <a:t>The</a:t>
            </a:r>
            <a:r>
              <a:rPr lang="ru-RU" dirty="0"/>
              <a:t> </a:t>
            </a:r>
            <a:r>
              <a:rPr lang="ru-RU" dirty="0" err="1"/>
              <a:t>purulent</a:t>
            </a:r>
            <a:endParaRPr lang="ru-RU" dirty="0"/>
          </a:p>
          <a:p>
            <a:pPr>
              <a:spcBef>
                <a:spcPct val="10000"/>
              </a:spcBef>
              <a:buClr>
                <a:schemeClr val="folHlink"/>
              </a:buClr>
              <a:buSzPct val="130000"/>
              <a:buFont typeface="Times New Roman" pitchFamily="18" charset="0"/>
              <a:buChar char="■"/>
            </a:pPr>
            <a:r>
              <a:rPr lang="ru-RU" dirty="0"/>
              <a:t> </a:t>
            </a:r>
            <a:r>
              <a:rPr lang="ru-RU" dirty="0" err="1"/>
              <a:t>The</a:t>
            </a:r>
            <a:r>
              <a:rPr lang="ru-RU" dirty="0"/>
              <a:t> </a:t>
            </a:r>
            <a:r>
              <a:rPr lang="ru-RU" dirty="0" err="1"/>
              <a:t>putrefactive</a:t>
            </a:r>
            <a:endParaRPr lang="ru-RU" dirty="0"/>
          </a:p>
          <a:p>
            <a:pPr>
              <a:spcBef>
                <a:spcPct val="10000"/>
              </a:spcBef>
              <a:buClr>
                <a:schemeClr val="folHlink"/>
              </a:buClr>
              <a:buSzPct val="130000"/>
              <a:buFont typeface="Times New Roman" pitchFamily="18" charset="0"/>
              <a:buChar char="■"/>
            </a:pPr>
            <a:r>
              <a:rPr lang="ru-RU" dirty="0"/>
              <a:t> </a:t>
            </a:r>
            <a:r>
              <a:rPr lang="en-US" dirty="0" smtClean="0"/>
              <a:t>The p</a:t>
            </a:r>
            <a:r>
              <a:rPr lang="ru-RU" dirty="0" err="1" smtClean="0"/>
              <a:t>urulent</a:t>
            </a:r>
            <a:r>
              <a:rPr lang="ru-RU" dirty="0" smtClean="0"/>
              <a:t> </a:t>
            </a:r>
            <a:r>
              <a:rPr lang="ru-RU" dirty="0"/>
              <a:t>- </a:t>
            </a:r>
            <a:r>
              <a:rPr lang="ru-RU" dirty="0" err="1"/>
              <a:t>putrefactive</a:t>
            </a:r>
            <a:endParaRPr lang="ru-RU" dirty="0"/>
          </a:p>
          <a:p>
            <a:pPr>
              <a:spcBef>
                <a:spcPct val="10000"/>
              </a:spcBef>
              <a:buClr>
                <a:schemeClr val="folHlink"/>
              </a:buClr>
              <a:buSzPct val="130000"/>
              <a:buFont typeface="Times New Roman" pitchFamily="18" charset="0"/>
              <a:buChar char="■"/>
            </a:pPr>
            <a:r>
              <a:rPr lang="ru-RU" dirty="0"/>
              <a:t> </a:t>
            </a:r>
            <a:r>
              <a:rPr lang="en-US" dirty="0" err="1" smtClean="0"/>
              <a:t>Pyopneumothorax</a:t>
            </a:r>
            <a:endParaRPr lang="ru-RU" dirty="0"/>
          </a:p>
          <a:p>
            <a:pPr>
              <a:spcBef>
                <a:spcPct val="10000"/>
              </a:spcBef>
              <a:buClr>
                <a:schemeClr val="folHlink"/>
              </a:buClr>
              <a:buSzPct val="130000"/>
              <a:buFont typeface="Times New Roman" pitchFamily="18" charset="0"/>
              <a:buChar char="■"/>
            </a:pPr>
            <a:r>
              <a:rPr lang="ru-RU" dirty="0"/>
              <a:t> </a:t>
            </a:r>
            <a:r>
              <a:rPr lang="en-US" dirty="0" err="1" smtClean="0"/>
              <a:t>Haemopyothorax</a:t>
            </a:r>
            <a:endParaRPr lang="ru-RU" dirty="0"/>
          </a:p>
        </p:txBody>
      </p:sp>
      <p:sp>
        <p:nvSpPr>
          <p:cNvPr id="11273" name="Text Box 40"/>
          <p:cNvSpPr txBox="1">
            <a:spLocks noChangeArrowheads="1"/>
          </p:cNvSpPr>
          <p:nvPr/>
        </p:nvSpPr>
        <p:spPr bwMode="auto">
          <a:xfrm>
            <a:off x="827088" y="5229225"/>
            <a:ext cx="3887787" cy="969963"/>
          </a:xfrm>
          <a:prstGeom prst="rect">
            <a:avLst/>
          </a:prstGeom>
          <a:noFill/>
          <a:ln w="9525">
            <a:noFill/>
            <a:miter lim="800000"/>
            <a:headEnd/>
            <a:tailEnd/>
          </a:ln>
        </p:spPr>
        <p:txBody>
          <a:bodyPr>
            <a:spAutoFit/>
          </a:bodyPr>
          <a:lstStyle/>
          <a:p>
            <a:pPr>
              <a:spcBef>
                <a:spcPct val="10000"/>
              </a:spcBef>
            </a:pPr>
            <a:r>
              <a:rPr lang="ru-RU" b="1" dirty="0" err="1">
                <a:solidFill>
                  <a:srgbClr val="660066"/>
                </a:solidFill>
              </a:rPr>
              <a:t>On</a:t>
            </a:r>
            <a:r>
              <a:rPr lang="ru-RU" b="1" dirty="0">
                <a:solidFill>
                  <a:srgbClr val="660066"/>
                </a:solidFill>
              </a:rPr>
              <a:t> </a:t>
            </a:r>
            <a:r>
              <a:rPr lang="ru-RU" b="1" dirty="0" err="1">
                <a:solidFill>
                  <a:srgbClr val="660066"/>
                </a:solidFill>
              </a:rPr>
              <a:t>a</a:t>
            </a:r>
            <a:r>
              <a:rPr lang="ru-RU" b="1" dirty="0">
                <a:solidFill>
                  <a:srgbClr val="660066"/>
                </a:solidFill>
              </a:rPr>
              <a:t> </a:t>
            </a:r>
            <a:r>
              <a:rPr lang="ru-RU" b="1" dirty="0" err="1">
                <a:solidFill>
                  <a:srgbClr val="660066"/>
                </a:solidFill>
              </a:rPr>
              <a:t>clinical</a:t>
            </a:r>
            <a:r>
              <a:rPr lang="ru-RU" b="1" dirty="0">
                <a:solidFill>
                  <a:srgbClr val="660066"/>
                </a:solidFill>
              </a:rPr>
              <a:t> </a:t>
            </a:r>
            <a:r>
              <a:rPr lang="ru-RU" b="1" dirty="0" err="1">
                <a:solidFill>
                  <a:srgbClr val="660066"/>
                </a:solidFill>
              </a:rPr>
              <a:t>current</a:t>
            </a:r>
            <a:r>
              <a:rPr lang="ru-RU" b="1" dirty="0">
                <a:solidFill>
                  <a:srgbClr val="660066"/>
                </a:solidFill>
              </a:rPr>
              <a:t>:</a:t>
            </a:r>
          </a:p>
          <a:p>
            <a:pPr>
              <a:spcBef>
                <a:spcPct val="10000"/>
              </a:spcBef>
              <a:buClr>
                <a:schemeClr val="folHlink"/>
              </a:buClr>
              <a:buSzPct val="130000"/>
              <a:buFont typeface="Times New Roman" pitchFamily="18" charset="0"/>
              <a:buChar char="■"/>
            </a:pPr>
            <a:r>
              <a:rPr lang="ru-RU" dirty="0" err="1"/>
              <a:t>The</a:t>
            </a:r>
            <a:r>
              <a:rPr lang="ru-RU" dirty="0"/>
              <a:t> </a:t>
            </a:r>
            <a:r>
              <a:rPr lang="en-US" dirty="0" smtClean="0"/>
              <a:t>acute</a:t>
            </a:r>
            <a:endParaRPr lang="ru-RU" dirty="0"/>
          </a:p>
          <a:p>
            <a:pPr>
              <a:spcBef>
                <a:spcPct val="10000"/>
              </a:spcBef>
              <a:buClr>
                <a:schemeClr val="folHlink"/>
              </a:buClr>
              <a:buSzPct val="130000"/>
              <a:buFont typeface="Times New Roman" pitchFamily="18" charset="0"/>
              <a:buChar char="■"/>
            </a:pPr>
            <a:r>
              <a:rPr lang="en-US" dirty="0" smtClean="0"/>
              <a:t>T</a:t>
            </a:r>
            <a:r>
              <a:rPr lang="ru-RU" dirty="0" err="1" smtClean="0"/>
              <a:t>he</a:t>
            </a:r>
            <a:r>
              <a:rPr lang="ru-RU" dirty="0" smtClean="0"/>
              <a:t> </a:t>
            </a:r>
            <a:r>
              <a:rPr lang="ru-RU" dirty="0" err="1"/>
              <a:t>chronic</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179512" y="1524000"/>
            <a:ext cx="8640960" cy="4572000"/>
          </a:xfrm>
        </p:spPr>
        <p:txBody>
          <a:bodyPr/>
          <a:lstStyle/>
          <a:p>
            <a:pPr algn="just">
              <a:lnSpc>
                <a:spcPct val="90000"/>
              </a:lnSpc>
              <a:spcBef>
                <a:spcPct val="50000"/>
              </a:spcBef>
            </a:pPr>
            <a:r>
              <a:rPr lang="en-US" sz="2400" dirty="0" smtClean="0">
                <a:solidFill>
                  <a:schemeClr val="bg1"/>
                </a:solidFill>
              </a:rPr>
              <a:t>Acute</a:t>
            </a:r>
            <a:r>
              <a:rPr lang="ru-RU" sz="2400" dirty="0" smtClean="0">
                <a:solidFill>
                  <a:schemeClr val="bg1"/>
                </a:solidFill>
              </a:rPr>
              <a:t> </a:t>
            </a:r>
            <a:r>
              <a:rPr lang="ru-RU" sz="2400" dirty="0" err="1" smtClean="0">
                <a:solidFill>
                  <a:schemeClr val="bg1"/>
                </a:solidFill>
              </a:rPr>
              <a:t>purulent</a:t>
            </a:r>
            <a:r>
              <a:rPr lang="ru-RU" sz="2400" dirty="0" smtClean="0">
                <a:solidFill>
                  <a:schemeClr val="bg1"/>
                </a:solidFill>
              </a:rPr>
              <a:t> </a:t>
            </a:r>
            <a:r>
              <a:rPr lang="ru-RU" sz="2400" dirty="0" err="1" smtClean="0">
                <a:solidFill>
                  <a:schemeClr val="bg1"/>
                </a:solidFill>
              </a:rPr>
              <a:t>pleurisy</a:t>
            </a:r>
            <a:r>
              <a:rPr lang="ru-RU" sz="2400" dirty="0" smtClean="0">
                <a:solidFill>
                  <a:schemeClr val="bg1"/>
                </a:solidFill>
              </a:rPr>
              <a:t> </a:t>
            </a:r>
            <a:r>
              <a:rPr lang="ru-RU" sz="2400" dirty="0" err="1" smtClean="0">
                <a:solidFill>
                  <a:schemeClr val="bg1"/>
                </a:solidFill>
              </a:rPr>
              <a:t>is</a:t>
            </a:r>
            <a:r>
              <a:rPr lang="ru-RU" sz="2400" dirty="0" smtClean="0">
                <a:solidFill>
                  <a:schemeClr val="bg1"/>
                </a:solidFill>
              </a:rPr>
              <a:t> </a:t>
            </a:r>
            <a:r>
              <a:rPr lang="ru-RU" sz="2400" dirty="0" err="1" smtClean="0">
                <a:solidFill>
                  <a:schemeClr val="bg1"/>
                </a:solidFill>
              </a:rPr>
              <a:t>complication</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abscess</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lung</a:t>
            </a:r>
            <a:r>
              <a:rPr lang="ru-RU" sz="2400" dirty="0" smtClean="0">
                <a:solidFill>
                  <a:schemeClr val="bg1"/>
                </a:solidFill>
              </a:rPr>
              <a:t>, </a:t>
            </a:r>
            <a:r>
              <a:rPr lang="en-US" sz="2400" dirty="0" err="1" smtClean="0">
                <a:solidFill>
                  <a:schemeClr val="bg1"/>
                </a:solidFill>
              </a:rPr>
              <a:t>pleuropneumonia</a:t>
            </a:r>
            <a:r>
              <a:rPr lang="ru-RU" sz="2400" dirty="0" smtClean="0">
                <a:solidFill>
                  <a:schemeClr val="bg1"/>
                </a:solidFill>
              </a:rPr>
              <a:t>, </a:t>
            </a:r>
            <a:r>
              <a:rPr lang="ru-RU" sz="2400" dirty="0" err="1" smtClean="0">
                <a:solidFill>
                  <a:schemeClr val="bg1"/>
                </a:solidFill>
              </a:rPr>
              <a:t>influenzal</a:t>
            </a:r>
            <a:r>
              <a:rPr lang="ru-RU" sz="2400" dirty="0" smtClean="0">
                <a:solidFill>
                  <a:schemeClr val="bg1"/>
                </a:solidFill>
              </a:rPr>
              <a:t> </a:t>
            </a:r>
            <a:r>
              <a:rPr lang="ru-RU" sz="2400" dirty="0" err="1" smtClean="0">
                <a:solidFill>
                  <a:schemeClr val="bg1"/>
                </a:solidFill>
              </a:rPr>
              <a:t>pneumonia</a:t>
            </a:r>
            <a:r>
              <a:rPr lang="ru-RU" sz="2400" dirty="0" smtClean="0">
                <a:solidFill>
                  <a:schemeClr val="bg1"/>
                </a:solidFill>
              </a:rPr>
              <a:t>, </a:t>
            </a:r>
            <a:r>
              <a:rPr lang="ru-RU" sz="2400" dirty="0" err="1" smtClean="0">
                <a:solidFill>
                  <a:schemeClr val="bg1"/>
                </a:solidFill>
              </a:rPr>
              <a:t>gangrenes</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lung</a:t>
            </a:r>
            <a:r>
              <a:rPr lang="ru-RU" sz="2400" dirty="0" smtClean="0">
                <a:solidFill>
                  <a:schemeClr val="bg1"/>
                </a:solidFill>
              </a:rPr>
              <a:t>, </a:t>
            </a:r>
            <a:r>
              <a:rPr lang="ru-RU" sz="2400" dirty="0" err="1" smtClean="0">
                <a:solidFill>
                  <a:schemeClr val="bg1"/>
                </a:solidFill>
              </a:rPr>
              <a:t>the</a:t>
            </a:r>
            <a:r>
              <a:rPr lang="ru-RU" sz="2400" dirty="0" smtClean="0">
                <a:solidFill>
                  <a:schemeClr val="bg1"/>
                </a:solidFill>
              </a:rPr>
              <a:t> </a:t>
            </a:r>
            <a:r>
              <a:rPr lang="ru-RU" sz="2400" dirty="0" err="1" smtClean="0">
                <a:solidFill>
                  <a:schemeClr val="bg1"/>
                </a:solidFill>
              </a:rPr>
              <a:t>wounds</a:t>
            </a:r>
            <a:r>
              <a:rPr lang="ru-RU" sz="2400" dirty="0" smtClean="0">
                <a:solidFill>
                  <a:schemeClr val="bg1"/>
                </a:solidFill>
              </a:rPr>
              <a:t> </a:t>
            </a:r>
            <a:r>
              <a:rPr lang="ru-RU" sz="2400" dirty="0" err="1" smtClean="0">
                <a:solidFill>
                  <a:schemeClr val="bg1"/>
                </a:solidFill>
              </a:rPr>
              <a:t>getting</a:t>
            </a:r>
            <a:r>
              <a:rPr lang="ru-RU" sz="2400" dirty="0" smtClean="0">
                <a:solidFill>
                  <a:schemeClr val="bg1"/>
                </a:solidFill>
              </a:rPr>
              <a:t> </a:t>
            </a:r>
            <a:r>
              <a:rPr lang="ru-RU" sz="2400" dirty="0" err="1" smtClean="0">
                <a:solidFill>
                  <a:schemeClr val="bg1"/>
                </a:solidFill>
              </a:rPr>
              <a:t>into</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pleura</a:t>
            </a:r>
            <a:r>
              <a:rPr lang="ru-RU" sz="2400" dirty="0" smtClean="0">
                <a:solidFill>
                  <a:schemeClr val="bg1"/>
                </a:solidFill>
              </a:rPr>
              <a:t>. </a:t>
            </a:r>
            <a:r>
              <a:rPr lang="ru-RU" sz="2400" dirty="0" err="1" smtClean="0">
                <a:solidFill>
                  <a:schemeClr val="bg1"/>
                </a:solidFill>
              </a:rPr>
              <a:t>Develops</a:t>
            </a:r>
            <a:r>
              <a:rPr lang="ru-RU" sz="2400" dirty="0" smtClean="0">
                <a:solidFill>
                  <a:schemeClr val="bg1"/>
                </a:solidFill>
              </a:rPr>
              <a:t> </a:t>
            </a:r>
            <a:r>
              <a:rPr lang="ru-RU" sz="2400" dirty="0" err="1" smtClean="0">
                <a:solidFill>
                  <a:schemeClr val="bg1"/>
                </a:solidFill>
              </a:rPr>
              <a:t>at</a:t>
            </a:r>
            <a:r>
              <a:rPr lang="ru-RU" sz="2400" dirty="0" smtClean="0">
                <a:solidFill>
                  <a:schemeClr val="bg1"/>
                </a:solidFill>
              </a:rPr>
              <a:t> </a:t>
            </a:r>
            <a:r>
              <a:rPr lang="ru-RU" sz="2400" dirty="0" err="1" smtClean="0">
                <a:solidFill>
                  <a:schemeClr val="bg1"/>
                </a:solidFill>
              </a:rPr>
              <a:t>infection</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parasitic</a:t>
            </a:r>
            <a:r>
              <a:rPr lang="ru-RU" sz="2400" dirty="0" smtClean="0">
                <a:solidFill>
                  <a:schemeClr val="bg1"/>
                </a:solidFill>
              </a:rPr>
              <a:t> </a:t>
            </a:r>
            <a:r>
              <a:rPr lang="ru-RU" sz="2400" dirty="0" err="1" smtClean="0">
                <a:solidFill>
                  <a:schemeClr val="bg1"/>
                </a:solidFill>
              </a:rPr>
              <a:t>or</a:t>
            </a:r>
            <a:r>
              <a:rPr lang="ru-RU" sz="2400" dirty="0" smtClean="0">
                <a:solidFill>
                  <a:schemeClr val="bg1"/>
                </a:solidFill>
              </a:rPr>
              <a:t> </a:t>
            </a:r>
            <a:r>
              <a:rPr lang="ru-RU" sz="2400" dirty="0" err="1" smtClean="0">
                <a:solidFill>
                  <a:schemeClr val="bg1"/>
                </a:solidFill>
              </a:rPr>
              <a:t>congenital</a:t>
            </a:r>
            <a:r>
              <a:rPr lang="ru-RU" sz="2400" dirty="0" smtClean="0">
                <a:solidFill>
                  <a:schemeClr val="bg1"/>
                </a:solidFill>
              </a:rPr>
              <a:t> </a:t>
            </a:r>
            <a:r>
              <a:rPr lang="ru-RU" sz="2400" dirty="0" err="1" smtClean="0">
                <a:solidFill>
                  <a:schemeClr val="bg1"/>
                </a:solidFill>
              </a:rPr>
              <a:t>cyst</a:t>
            </a:r>
            <a:r>
              <a:rPr lang="ru-RU" sz="2400" dirty="0" smtClean="0">
                <a:solidFill>
                  <a:schemeClr val="bg1"/>
                </a:solidFill>
              </a:rPr>
              <a:t>, </a:t>
            </a:r>
            <a:r>
              <a:rPr lang="ru-RU" sz="2400" dirty="0" err="1" smtClean="0">
                <a:solidFill>
                  <a:schemeClr val="bg1"/>
                </a:solidFill>
              </a:rPr>
              <a:t>disintegration</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malignant</a:t>
            </a:r>
            <a:r>
              <a:rPr lang="ru-RU" sz="2400" dirty="0" smtClean="0">
                <a:solidFill>
                  <a:schemeClr val="bg1"/>
                </a:solidFill>
              </a:rPr>
              <a:t> </a:t>
            </a:r>
            <a:r>
              <a:rPr lang="ru-RU" sz="2400" dirty="0" err="1" smtClean="0">
                <a:solidFill>
                  <a:schemeClr val="bg1"/>
                </a:solidFill>
              </a:rPr>
              <a:t>tumour</a:t>
            </a:r>
            <a:r>
              <a:rPr lang="ru-RU" sz="2400" dirty="0" smtClean="0">
                <a:solidFill>
                  <a:schemeClr val="bg1"/>
                </a:solidFill>
              </a:rPr>
              <a:t>, </a:t>
            </a:r>
            <a:r>
              <a:rPr lang="ru-RU" sz="2400" dirty="0" err="1" smtClean="0">
                <a:solidFill>
                  <a:schemeClr val="bg1"/>
                </a:solidFill>
              </a:rPr>
              <a:t>break</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tubercular</a:t>
            </a:r>
            <a:r>
              <a:rPr lang="ru-RU" sz="2400" dirty="0" smtClean="0">
                <a:solidFill>
                  <a:schemeClr val="bg1"/>
                </a:solidFill>
              </a:rPr>
              <a:t> </a:t>
            </a:r>
            <a:r>
              <a:rPr lang="ru-RU" sz="2400" dirty="0" err="1" smtClean="0">
                <a:solidFill>
                  <a:schemeClr val="bg1"/>
                </a:solidFill>
              </a:rPr>
              <a:t>cavity</a:t>
            </a:r>
            <a:r>
              <a:rPr lang="ru-RU" sz="2400" dirty="0" smtClean="0">
                <a:solidFill>
                  <a:schemeClr val="bg1"/>
                </a:solidFill>
              </a:rPr>
              <a:t> </a:t>
            </a:r>
            <a:r>
              <a:rPr lang="ru-RU" sz="2400" dirty="0" err="1" smtClean="0">
                <a:solidFill>
                  <a:schemeClr val="bg1"/>
                </a:solidFill>
              </a:rPr>
              <a:t>in</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pleural</a:t>
            </a:r>
            <a:r>
              <a:rPr lang="ru-RU" sz="2400" dirty="0" smtClean="0">
                <a:solidFill>
                  <a:schemeClr val="bg1"/>
                </a:solidFill>
              </a:rPr>
              <a:t> </a:t>
            </a:r>
            <a:r>
              <a:rPr lang="ru-RU" sz="2400" dirty="0" err="1" smtClean="0">
                <a:solidFill>
                  <a:schemeClr val="bg1"/>
                </a:solidFill>
              </a:rPr>
              <a:t>cavity</a:t>
            </a:r>
            <a:r>
              <a:rPr lang="ru-RU" sz="2400" dirty="0" smtClean="0">
                <a:solidFill>
                  <a:schemeClr val="bg1"/>
                </a:solidFill>
              </a:rPr>
              <a:t> </a:t>
            </a:r>
            <a:r>
              <a:rPr lang="ru-RU" sz="2400" dirty="0" err="1" smtClean="0">
                <a:solidFill>
                  <a:schemeClr val="bg1"/>
                </a:solidFill>
              </a:rPr>
              <a:t>etc</a:t>
            </a:r>
            <a:r>
              <a:rPr lang="ru-RU" sz="2400" dirty="0" smtClean="0">
                <a:solidFill>
                  <a:schemeClr val="bg1"/>
                </a:solidFill>
              </a:rPr>
              <a:t>.</a:t>
            </a:r>
          </a:p>
          <a:p>
            <a:pPr algn="just">
              <a:lnSpc>
                <a:spcPct val="90000"/>
              </a:lnSpc>
              <a:spcBef>
                <a:spcPct val="50000"/>
              </a:spcBef>
            </a:pPr>
            <a:r>
              <a:rPr lang="ru-RU" sz="2400" dirty="0" err="1" smtClean="0">
                <a:solidFill>
                  <a:schemeClr val="bg1"/>
                </a:solidFill>
              </a:rPr>
              <a:t>Infection</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pleura</a:t>
            </a:r>
            <a:r>
              <a:rPr lang="ru-RU" sz="2400" dirty="0" smtClean="0">
                <a:solidFill>
                  <a:schemeClr val="bg1"/>
                </a:solidFill>
              </a:rPr>
              <a:t> </a:t>
            </a:r>
            <a:r>
              <a:rPr lang="ru-RU" sz="2400" dirty="0" err="1" smtClean="0">
                <a:solidFill>
                  <a:schemeClr val="bg1"/>
                </a:solidFill>
              </a:rPr>
              <a:t>can</a:t>
            </a:r>
            <a:r>
              <a:rPr lang="ru-RU" sz="2400" dirty="0" smtClean="0">
                <a:solidFill>
                  <a:schemeClr val="bg1"/>
                </a:solidFill>
              </a:rPr>
              <a:t> </a:t>
            </a:r>
            <a:r>
              <a:rPr lang="ru-RU" sz="2400" dirty="0" err="1" smtClean="0">
                <a:solidFill>
                  <a:schemeClr val="bg1"/>
                </a:solidFill>
              </a:rPr>
              <a:t>occur</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en-US" sz="2400" dirty="0" err="1" smtClean="0">
                <a:solidFill>
                  <a:schemeClr val="bg1"/>
                </a:solidFill>
              </a:rPr>
              <a:t>hematogenous</a:t>
            </a:r>
            <a:r>
              <a:rPr lang="en-US" sz="2400" dirty="0" smtClean="0">
                <a:solidFill>
                  <a:schemeClr val="bg1"/>
                </a:solidFill>
              </a:rPr>
              <a:t> or </a:t>
            </a:r>
            <a:r>
              <a:rPr lang="en-US" sz="2400" dirty="0" err="1" smtClean="0">
                <a:solidFill>
                  <a:schemeClr val="bg1"/>
                </a:solidFill>
              </a:rPr>
              <a:t>lymphogenous</a:t>
            </a:r>
            <a:r>
              <a:rPr lang="en-US" sz="2400" dirty="0" smtClean="0">
                <a:solidFill>
                  <a:schemeClr val="bg1"/>
                </a:solidFill>
              </a:rPr>
              <a:t> </a:t>
            </a:r>
            <a:r>
              <a:rPr lang="ru-RU" sz="2400" dirty="0" err="1" smtClean="0">
                <a:solidFill>
                  <a:schemeClr val="bg1"/>
                </a:solidFill>
              </a:rPr>
              <a:t>way</a:t>
            </a:r>
            <a:r>
              <a:rPr lang="ru-RU" sz="2400" dirty="0" smtClean="0">
                <a:solidFill>
                  <a:schemeClr val="bg1"/>
                </a:solidFill>
              </a:rPr>
              <a:t> </a:t>
            </a:r>
            <a:r>
              <a:rPr lang="ru-RU" sz="2400" dirty="0" err="1" smtClean="0">
                <a:solidFill>
                  <a:schemeClr val="bg1"/>
                </a:solidFill>
              </a:rPr>
              <a:t>from</a:t>
            </a:r>
            <a:r>
              <a:rPr lang="ru-RU" sz="2400" dirty="0" smtClean="0">
                <a:solidFill>
                  <a:schemeClr val="bg1"/>
                </a:solidFill>
              </a:rPr>
              <a:t> </a:t>
            </a:r>
            <a:r>
              <a:rPr lang="ru-RU" sz="2400" dirty="0" err="1" smtClean="0">
                <a:solidFill>
                  <a:schemeClr val="bg1"/>
                </a:solidFill>
              </a:rPr>
              <a:t>the</a:t>
            </a:r>
            <a:r>
              <a:rPr lang="ru-RU" sz="2400" dirty="0" smtClean="0">
                <a:solidFill>
                  <a:schemeClr val="bg1"/>
                </a:solidFill>
              </a:rPr>
              <a:t> </a:t>
            </a:r>
            <a:r>
              <a:rPr lang="ru-RU" sz="2400" dirty="0" err="1" smtClean="0">
                <a:solidFill>
                  <a:schemeClr val="bg1"/>
                </a:solidFill>
              </a:rPr>
              <a:t>infection</a:t>
            </a:r>
            <a:r>
              <a:rPr lang="ru-RU" sz="2400" dirty="0" smtClean="0">
                <a:solidFill>
                  <a:schemeClr val="bg1"/>
                </a:solidFill>
              </a:rPr>
              <a:t> </a:t>
            </a:r>
            <a:r>
              <a:rPr lang="ru-RU" sz="2400" dirty="0" err="1" smtClean="0">
                <a:solidFill>
                  <a:schemeClr val="bg1"/>
                </a:solidFill>
              </a:rPr>
              <a:t>centres</a:t>
            </a:r>
            <a:r>
              <a:rPr lang="ru-RU" sz="2400" dirty="0" smtClean="0">
                <a:solidFill>
                  <a:schemeClr val="bg1"/>
                </a:solidFill>
              </a:rPr>
              <a:t>.</a:t>
            </a:r>
          </a:p>
          <a:p>
            <a:pPr algn="just">
              <a:lnSpc>
                <a:spcPct val="90000"/>
              </a:lnSpc>
              <a:spcBef>
                <a:spcPct val="50000"/>
              </a:spcBef>
            </a:pPr>
            <a:r>
              <a:rPr lang="ru-RU" sz="2400" dirty="0" err="1" smtClean="0">
                <a:solidFill>
                  <a:schemeClr val="bg1"/>
                </a:solidFill>
              </a:rPr>
              <a:t>The</a:t>
            </a:r>
            <a:r>
              <a:rPr lang="ru-RU" sz="2400" dirty="0" smtClean="0">
                <a:solidFill>
                  <a:schemeClr val="bg1"/>
                </a:solidFill>
              </a:rPr>
              <a:t> </a:t>
            </a:r>
            <a:r>
              <a:rPr lang="en-US" sz="2400" dirty="0" smtClean="0">
                <a:solidFill>
                  <a:schemeClr val="bg1"/>
                </a:solidFill>
              </a:rPr>
              <a:t>weakly virulent</a:t>
            </a:r>
            <a:r>
              <a:rPr lang="ru-RU" sz="2400" dirty="0" smtClean="0">
                <a:solidFill>
                  <a:schemeClr val="bg1"/>
                </a:solidFill>
              </a:rPr>
              <a:t> </a:t>
            </a:r>
            <a:r>
              <a:rPr lang="ru-RU" sz="2400" dirty="0" err="1" smtClean="0">
                <a:solidFill>
                  <a:schemeClr val="bg1"/>
                </a:solidFill>
              </a:rPr>
              <a:t>flora</a:t>
            </a:r>
            <a:r>
              <a:rPr lang="ru-RU" sz="2400" dirty="0" smtClean="0">
                <a:solidFill>
                  <a:schemeClr val="bg1"/>
                </a:solidFill>
              </a:rPr>
              <a:t> </a:t>
            </a:r>
            <a:r>
              <a:rPr lang="ru-RU" sz="2400" dirty="0" err="1" smtClean="0">
                <a:solidFill>
                  <a:schemeClr val="bg1"/>
                </a:solidFill>
              </a:rPr>
              <a:t>causes</a:t>
            </a:r>
            <a:r>
              <a:rPr lang="ru-RU" sz="2400" dirty="0" smtClean="0">
                <a:solidFill>
                  <a:schemeClr val="bg1"/>
                </a:solidFill>
              </a:rPr>
              <a:t> </a:t>
            </a:r>
            <a:r>
              <a:rPr lang="ru-RU" sz="2400" dirty="0" err="1" smtClean="0">
                <a:solidFill>
                  <a:schemeClr val="bg1"/>
                </a:solidFill>
              </a:rPr>
              <a:t>formation</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small</a:t>
            </a:r>
            <a:r>
              <a:rPr lang="ru-RU" sz="2400" dirty="0" smtClean="0">
                <a:solidFill>
                  <a:schemeClr val="bg1"/>
                </a:solidFill>
              </a:rPr>
              <a:t> </a:t>
            </a:r>
            <a:r>
              <a:rPr lang="en-US" sz="2400" dirty="0" err="1" smtClean="0">
                <a:solidFill>
                  <a:schemeClr val="bg1"/>
                </a:solidFill>
              </a:rPr>
              <a:t>fibrinogenous</a:t>
            </a:r>
            <a:r>
              <a:rPr lang="en-US" sz="2400" dirty="0" smtClean="0">
                <a:solidFill>
                  <a:schemeClr val="bg1"/>
                </a:solidFill>
              </a:rPr>
              <a:t> </a:t>
            </a:r>
            <a:r>
              <a:rPr lang="ru-RU" sz="2400" dirty="0" err="1" smtClean="0">
                <a:solidFill>
                  <a:schemeClr val="bg1"/>
                </a:solidFill>
              </a:rPr>
              <a:t>exudate</a:t>
            </a:r>
            <a:r>
              <a:rPr lang="ru-RU" sz="2400" dirty="0" smtClean="0">
                <a:solidFill>
                  <a:schemeClr val="bg1"/>
                </a:solidFill>
              </a:rPr>
              <a:t> </a:t>
            </a:r>
            <a:r>
              <a:rPr lang="ru-RU" sz="2400" dirty="0" err="1" smtClean="0">
                <a:solidFill>
                  <a:schemeClr val="bg1"/>
                </a:solidFill>
              </a:rPr>
              <a:t>that</a:t>
            </a:r>
            <a:r>
              <a:rPr lang="ru-RU" sz="2400" dirty="0" smtClean="0">
                <a:solidFill>
                  <a:schemeClr val="bg1"/>
                </a:solidFill>
              </a:rPr>
              <a:t> </a:t>
            </a:r>
            <a:r>
              <a:rPr lang="ru-RU" sz="2400" dirty="0" err="1" smtClean="0">
                <a:solidFill>
                  <a:schemeClr val="bg1"/>
                </a:solidFill>
              </a:rPr>
              <a:t>promotes</a:t>
            </a:r>
            <a:r>
              <a:rPr lang="ru-RU" sz="2400" dirty="0" smtClean="0">
                <a:solidFill>
                  <a:schemeClr val="bg1"/>
                </a:solidFill>
              </a:rPr>
              <a:t> </a:t>
            </a:r>
            <a:r>
              <a:rPr lang="ru-RU" sz="2400" dirty="0" err="1" smtClean="0">
                <a:solidFill>
                  <a:schemeClr val="bg1"/>
                </a:solidFill>
              </a:rPr>
              <a:t>formation</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solderings</a:t>
            </a:r>
            <a:r>
              <a:rPr lang="ru-RU" sz="2400" dirty="0" smtClean="0">
                <a:solidFill>
                  <a:schemeClr val="bg1"/>
                </a:solidFill>
              </a:rPr>
              <a:t> (</a:t>
            </a:r>
            <a:r>
              <a:rPr lang="ru-RU" sz="2400" dirty="0" err="1" smtClean="0">
                <a:solidFill>
                  <a:schemeClr val="bg1"/>
                </a:solidFill>
              </a:rPr>
              <a:t>dry</a:t>
            </a:r>
            <a:r>
              <a:rPr lang="ru-RU" sz="2400" dirty="0" smtClean="0">
                <a:solidFill>
                  <a:schemeClr val="bg1"/>
                </a:solidFill>
              </a:rPr>
              <a:t> </a:t>
            </a:r>
            <a:r>
              <a:rPr lang="ru-RU" sz="2400" dirty="0" err="1" smtClean="0">
                <a:solidFill>
                  <a:schemeClr val="bg1"/>
                </a:solidFill>
              </a:rPr>
              <a:t>pleurisy</a:t>
            </a:r>
            <a:r>
              <a:rPr lang="ru-RU" sz="2400" dirty="0" smtClean="0">
                <a:solidFill>
                  <a:schemeClr val="bg1"/>
                </a:solidFill>
              </a:rPr>
              <a:t>). </a:t>
            </a:r>
            <a:r>
              <a:rPr lang="ru-RU" sz="2400" dirty="0" err="1" smtClean="0">
                <a:solidFill>
                  <a:schemeClr val="bg1"/>
                </a:solidFill>
              </a:rPr>
              <a:t>More</a:t>
            </a:r>
            <a:r>
              <a:rPr lang="ru-RU" sz="2400" dirty="0" smtClean="0">
                <a:solidFill>
                  <a:schemeClr val="bg1"/>
                </a:solidFill>
              </a:rPr>
              <a:t> </a:t>
            </a:r>
            <a:r>
              <a:rPr lang="ru-RU" sz="2400" dirty="0" err="1" smtClean="0">
                <a:solidFill>
                  <a:schemeClr val="bg1"/>
                </a:solidFill>
              </a:rPr>
              <a:t>virulent</a:t>
            </a:r>
            <a:r>
              <a:rPr lang="ru-RU" sz="2400" dirty="0" smtClean="0">
                <a:solidFill>
                  <a:schemeClr val="bg1"/>
                </a:solidFill>
              </a:rPr>
              <a:t> </a:t>
            </a:r>
            <a:r>
              <a:rPr lang="ru-RU" sz="2400" dirty="0" err="1" smtClean="0">
                <a:solidFill>
                  <a:schemeClr val="bg1"/>
                </a:solidFill>
              </a:rPr>
              <a:t>microbes</a:t>
            </a:r>
            <a:r>
              <a:rPr lang="ru-RU" sz="2400" dirty="0" smtClean="0">
                <a:solidFill>
                  <a:schemeClr val="bg1"/>
                </a:solidFill>
              </a:rPr>
              <a:t> </a:t>
            </a:r>
            <a:r>
              <a:rPr lang="ru-RU" sz="2400" dirty="0" err="1" smtClean="0">
                <a:solidFill>
                  <a:schemeClr val="bg1"/>
                </a:solidFill>
              </a:rPr>
              <a:t>cause</a:t>
            </a:r>
            <a:r>
              <a:rPr lang="ru-RU" sz="2400" dirty="0" smtClean="0">
                <a:solidFill>
                  <a:schemeClr val="bg1"/>
                </a:solidFill>
              </a:rPr>
              <a:t> </a:t>
            </a:r>
            <a:r>
              <a:rPr lang="ru-RU" sz="2400" dirty="0" err="1" smtClean="0">
                <a:solidFill>
                  <a:schemeClr val="bg1"/>
                </a:solidFill>
              </a:rPr>
              <a:t>an</a:t>
            </a:r>
            <a:r>
              <a:rPr lang="ru-RU" sz="2400" dirty="0" smtClean="0">
                <a:solidFill>
                  <a:schemeClr val="bg1"/>
                </a:solidFill>
              </a:rPr>
              <a:t> </a:t>
            </a:r>
            <a:r>
              <a:rPr lang="ru-RU" sz="2400" dirty="0" err="1" smtClean="0">
                <a:solidFill>
                  <a:schemeClr val="bg1"/>
                </a:solidFill>
              </a:rPr>
              <a:t>active</a:t>
            </a:r>
            <a:r>
              <a:rPr lang="ru-RU" sz="2400" dirty="0" smtClean="0">
                <a:solidFill>
                  <a:schemeClr val="bg1"/>
                </a:solidFill>
              </a:rPr>
              <a:t> </a:t>
            </a:r>
            <a:r>
              <a:rPr lang="en-US" sz="2400" dirty="0" smtClean="0">
                <a:solidFill>
                  <a:schemeClr val="bg1"/>
                </a:solidFill>
              </a:rPr>
              <a:t>exudation</a:t>
            </a:r>
            <a:r>
              <a:rPr lang="ru-RU" sz="2400" dirty="0" smtClean="0">
                <a:solidFill>
                  <a:schemeClr val="bg1"/>
                </a:solidFill>
              </a:rPr>
              <a:t>- </a:t>
            </a:r>
            <a:r>
              <a:rPr lang="en-US" sz="2400" dirty="0" err="1" smtClean="0">
                <a:solidFill>
                  <a:schemeClr val="bg1"/>
                </a:solidFill>
              </a:rPr>
              <a:t>exudative</a:t>
            </a:r>
            <a:r>
              <a:rPr lang="en-US" sz="2400" dirty="0" smtClean="0">
                <a:solidFill>
                  <a:schemeClr val="bg1"/>
                </a:solidFill>
              </a:rPr>
              <a:t> </a:t>
            </a:r>
            <a:r>
              <a:rPr lang="ru-RU" sz="2400" dirty="0" err="1" smtClean="0">
                <a:solidFill>
                  <a:schemeClr val="bg1"/>
                </a:solidFill>
              </a:rPr>
              <a:t>pleurisy</a:t>
            </a:r>
            <a:r>
              <a:rPr lang="ru-RU" sz="2400" dirty="0" smtClean="0">
                <a:solidFill>
                  <a:schemeClr val="bg1"/>
                </a:solidFill>
              </a:rPr>
              <a:t> </a:t>
            </a:r>
            <a:r>
              <a:rPr lang="ru-RU" sz="2400" dirty="0" err="1" smtClean="0">
                <a:solidFill>
                  <a:schemeClr val="bg1"/>
                </a:solidFill>
              </a:rPr>
              <a:t>which</a:t>
            </a:r>
            <a:r>
              <a:rPr lang="ru-RU" sz="2400" dirty="0" smtClean="0">
                <a:solidFill>
                  <a:schemeClr val="bg1"/>
                </a:solidFill>
              </a:rPr>
              <a:t> </a:t>
            </a:r>
            <a:r>
              <a:rPr lang="ru-RU" sz="2400" dirty="0" err="1" smtClean="0">
                <a:solidFill>
                  <a:schemeClr val="bg1"/>
                </a:solidFill>
              </a:rPr>
              <a:t>can</a:t>
            </a:r>
            <a:r>
              <a:rPr lang="ru-RU" sz="2400" dirty="0" smtClean="0">
                <a:solidFill>
                  <a:schemeClr val="bg1"/>
                </a:solidFill>
              </a:rPr>
              <a:t> </a:t>
            </a:r>
            <a:r>
              <a:rPr lang="ru-RU" sz="2400" dirty="0" err="1" smtClean="0">
                <a:solidFill>
                  <a:schemeClr val="bg1"/>
                </a:solidFill>
              </a:rPr>
              <a:t>gain</a:t>
            </a:r>
            <a:r>
              <a:rPr lang="ru-RU" sz="2400" dirty="0" smtClean="0">
                <a:solidFill>
                  <a:schemeClr val="bg1"/>
                </a:solidFill>
              </a:rPr>
              <a:t> </a:t>
            </a:r>
            <a:r>
              <a:rPr lang="ru-RU" sz="2400" dirty="0" err="1" smtClean="0">
                <a:solidFill>
                  <a:schemeClr val="bg1"/>
                </a:solidFill>
              </a:rPr>
              <a:t>purulent</a:t>
            </a:r>
            <a:r>
              <a:rPr lang="ru-RU" sz="2400" dirty="0" smtClean="0">
                <a:solidFill>
                  <a:schemeClr val="bg1"/>
                </a:solidFill>
              </a:rPr>
              <a:t> </a:t>
            </a:r>
            <a:r>
              <a:rPr lang="ru-RU" sz="2400" dirty="0" err="1" smtClean="0">
                <a:solidFill>
                  <a:schemeClr val="bg1"/>
                </a:solidFill>
              </a:rPr>
              <a:t>character</a:t>
            </a:r>
            <a:r>
              <a:rPr lang="ru-RU" sz="2400" dirty="0" smtClean="0">
                <a:solidFill>
                  <a:schemeClr val="bg1"/>
                </a:solidFill>
              </a:rPr>
              <a:t>.</a:t>
            </a:r>
          </a:p>
        </p:txBody>
      </p:sp>
      <p:sp>
        <p:nvSpPr>
          <p:cNvPr id="13314" name="Rectangle 2"/>
          <p:cNvSpPr>
            <a:spLocks noGrp="1" noChangeArrowheads="1"/>
          </p:cNvSpPr>
          <p:nvPr>
            <p:ph type="title"/>
          </p:nvPr>
        </p:nvSpPr>
        <p:spPr/>
        <p:txBody>
          <a:bodyPr/>
          <a:lstStyle/>
          <a:p>
            <a:pPr algn="ctr" fontAlgn="auto">
              <a:spcAft>
                <a:spcPts val="0"/>
              </a:spcAft>
              <a:defRPr/>
            </a:pPr>
            <a:r>
              <a:rPr lang="ru-RU" b="1" dirty="0" err="1">
                <a:solidFill>
                  <a:schemeClr val="bg1"/>
                </a:solidFill>
              </a:rPr>
              <a:t>Patogenez</a:t>
            </a:r>
            <a:r>
              <a:rPr lang="ru-RU" b="1" dirty="0">
                <a:solidFill>
                  <a:schemeClr val="bg1"/>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683568" y="1600200"/>
            <a:ext cx="7992888" cy="3916363"/>
          </a:xfrm>
        </p:spPr>
        <p:txBody>
          <a:bodyPr/>
          <a:lstStyle/>
          <a:p>
            <a:pPr algn="just">
              <a:lnSpc>
                <a:spcPct val="80000"/>
              </a:lnSpc>
              <a:spcBef>
                <a:spcPct val="50000"/>
              </a:spcBef>
            </a:pPr>
            <a:r>
              <a:rPr lang="ru-RU" sz="2800" dirty="0" err="1" smtClean="0">
                <a:solidFill>
                  <a:schemeClr val="bg1"/>
                </a:solidFill>
              </a:rPr>
              <a:t>The</a:t>
            </a:r>
            <a:r>
              <a:rPr lang="ru-RU" sz="2800" dirty="0" smtClean="0">
                <a:solidFill>
                  <a:schemeClr val="bg1"/>
                </a:solidFill>
              </a:rPr>
              <a:t> </a:t>
            </a:r>
            <a:r>
              <a:rPr lang="ru-RU" sz="2800" dirty="0" err="1" smtClean="0">
                <a:solidFill>
                  <a:schemeClr val="bg1"/>
                </a:solidFill>
              </a:rPr>
              <a:t>inflammation</a:t>
            </a:r>
            <a:r>
              <a:rPr lang="ru-RU" sz="2800" dirty="0" smtClean="0">
                <a:solidFill>
                  <a:schemeClr val="bg1"/>
                </a:solidFill>
              </a:rPr>
              <a:t> </a:t>
            </a:r>
            <a:r>
              <a:rPr lang="ru-RU" sz="2800" dirty="0" err="1" smtClean="0">
                <a:solidFill>
                  <a:schemeClr val="bg1"/>
                </a:solidFill>
              </a:rPr>
              <a:t>begins</a:t>
            </a:r>
            <a:r>
              <a:rPr lang="ru-RU" sz="2800" dirty="0" smtClean="0">
                <a:solidFill>
                  <a:schemeClr val="bg1"/>
                </a:solidFill>
              </a:rPr>
              <a:t> </a:t>
            </a:r>
            <a:r>
              <a:rPr lang="ru-RU" sz="2800" dirty="0" err="1" smtClean="0">
                <a:solidFill>
                  <a:schemeClr val="bg1"/>
                </a:solidFill>
              </a:rPr>
              <a:t>with</a:t>
            </a:r>
            <a:r>
              <a:rPr lang="ru-RU" sz="2800" dirty="0" smtClean="0">
                <a:solidFill>
                  <a:schemeClr val="bg1"/>
                </a:solidFill>
              </a:rPr>
              <a:t> </a:t>
            </a:r>
            <a:r>
              <a:rPr lang="ru-RU" sz="2800" dirty="0" err="1" smtClean="0">
                <a:solidFill>
                  <a:schemeClr val="bg1"/>
                </a:solidFill>
              </a:rPr>
              <a:t>a</a:t>
            </a:r>
            <a:r>
              <a:rPr lang="ru-RU" sz="2800" dirty="0" smtClean="0">
                <a:solidFill>
                  <a:schemeClr val="bg1"/>
                </a:solidFill>
              </a:rPr>
              <a:t> </a:t>
            </a:r>
            <a:r>
              <a:rPr lang="en-US" sz="2800" dirty="0" smtClean="0">
                <a:solidFill>
                  <a:schemeClr val="bg1"/>
                </a:solidFill>
              </a:rPr>
              <a:t>hyperemia</a:t>
            </a:r>
            <a:r>
              <a:rPr lang="ru-RU" sz="2800" dirty="0" smtClean="0">
                <a:solidFill>
                  <a:schemeClr val="bg1"/>
                </a:solidFill>
              </a:rPr>
              <a:t>, </a:t>
            </a:r>
            <a:r>
              <a:rPr lang="ru-RU" sz="2800" dirty="0" err="1" smtClean="0">
                <a:solidFill>
                  <a:schemeClr val="bg1"/>
                </a:solidFill>
              </a:rPr>
              <a:t>hypostasis</a:t>
            </a:r>
            <a:r>
              <a:rPr lang="ru-RU" sz="2800" dirty="0" smtClean="0">
                <a:solidFill>
                  <a:schemeClr val="bg1"/>
                </a:solidFill>
              </a:rPr>
              <a:t>, </a:t>
            </a:r>
            <a:r>
              <a:rPr lang="ru-RU" sz="2800" dirty="0" err="1" smtClean="0">
                <a:solidFill>
                  <a:schemeClr val="bg1"/>
                </a:solidFill>
              </a:rPr>
              <a:t>an</a:t>
            </a:r>
            <a:r>
              <a:rPr lang="ru-RU" sz="2800" dirty="0" smtClean="0">
                <a:solidFill>
                  <a:schemeClr val="bg1"/>
                </a:solidFill>
              </a:rPr>
              <a:t> </a:t>
            </a:r>
            <a:r>
              <a:rPr lang="ru-RU" sz="2800" dirty="0" err="1" smtClean="0">
                <a:solidFill>
                  <a:schemeClr val="bg1"/>
                </a:solidFill>
              </a:rPr>
              <a:t>ekssudat</a:t>
            </a:r>
            <a:r>
              <a:rPr lang="en-US" sz="2800" dirty="0" smtClean="0">
                <a:solidFill>
                  <a:schemeClr val="bg1"/>
                </a:solidFill>
              </a:rPr>
              <a:t>ion</a:t>
            </a:r>
            <a:r>
              <a:rPr lang="ru-RU" sz="2800" dirty="0" smtClean="0">
                <a:solidFill>
                  <a:schemeClr val="bg1"/>
                </a:solidFill>
              </a:rPr>
              <a:t>, </a:t>
            </a:r>
            <a:r>
              <a:rPr lang="ru-RU" sz="2800" dirty="0" err="1" smtClean="0">
                <a:solidFill>
                  <a:schemeClr val="bg1"/>
                </a:solidFill>
              </a:rPr>
              <a:t>dot</a:t>
            </a:r>
            <a:r>
              <a:rPr lang="ru-RU" sz="2800" dirty="0" smtClean="0">
                <a:solidFill>
                  <a:schemeClr val="bg1"/>
                </a:solidFill>
              </a:rPr>
              <a:t> </a:t>
            </a:r>
            <a:r>
              <a:rPr lang="en-US" sz="2800" dirty="0" smtClean="0">
                <a:solidFill>
                  <a:schemeClr val="bg1"/>
                </a:solidFill>
              </a:rPr>
              <a:t>hemorrhage</a:t>
            </a:r>
            <a:r>
              <a:rPr lang="ru-RU" sz="2800" dirty="0" smtClean="0">
                <a:solidFill>
                  <a:schemeClr val="bg1"/>
                </a:solidFill>
              </a:rPr>
              <a:t>, </a:t>
            </a:r>
            <a:r>
              <a:rPr lang="ru-RU" sz="2800" dirty="0" err="1" smtClean="0">
                <a:solidFill>
                  <a:schemeClr val="bg1"/>
                </a:solidFill>
              </a:rPr>
              <a:t>fibrin</a:t>
            </a:r>
            <a:r>
              <a:rPr lang="ru-RU" sz="2800" dirty="0" smtClean="0">
                <a:solidFill>
                  <a:schemeClr val="bg1"/>
                </a:solidFill>
              </a:rPr>
              <a:t> </a:t>
            </a:r>
            <a:r>
              <a:rPr lang="ru-RU" sz="2800" dirty="0" err="1" smtClean="0">
                <a:solidFill>
                  <a:schemeClr val="bg1"/>
                </a:solidFill>
              </a:rPr>
              <a:t>adjournment</a:t>
            </a:r>
            <a:r>
              <a:rPr lang="ru-RU" sz="2800" dirty="0" smtClean="0">
                <a:solidFill>
                  <a:schemeClr val="bg1"/>
                </a:solidFill>
              </a:rPr>
              <a:t>. </a:t>
            </a:r>
          </a:p>
          <a:p>
            <a:pPr algn="just">
              <a:lnSpc>
                <a:spcPct val="80000"/>
              </a:lnSpc>
              <a:spcBef>
                <a:spcPct val="50000"/>
              </a:spcBef>
            </a:pPr>
            <a:r>
              <a:rPr lang="ru-RU" sz="2800" dirty="0" err="1" smtClean="0">
                <a:solidFill>
                  <a:schemeClr val="bg1"/>
                </a:solidFill>
              </a:rPr>
              <a:t>Pleura</a:t>
            </a:r>
            <a:r>
              <a:rPr lang="ru-RU" sz="2800" dirty="0" smtClean="0">
                <a:solidFill>
                  <a:schemeClr val="bg1"/>
                </a:solidFill>
              </a:rPr>
              <a:t> </a:t>
            </a:r>
            <a:r>
              <a:rPr lang="en-US" sz="2800" dirty="0" smtClean="0">
                <a:solidFill>
                  <a:schemeClr val="bg1"/>
                </a:solidFill>
              </a:rPr>
              <a:t>infiltrating</a:t>
            </a:r>
            <a:r>
              <a:rPr lang="ru-RU" sz="2800" dirty="0" smtClean="0">
                <a:solidFill>
                  <a:schemeClr val="bg1"/>
                </a:solidFill>
              </a:rPr>
              <a:t> </a:t>
            </a:r>
            <a:r>
              <a:rPr lang="ru-RU" sz="2800" dirty="0" err="1" smtClean="0">
                <a:solidFill>
                  <a:schemeClr val="bg1"/>
                </a:solidFill>
              </a:rPr>
              <a:t>the</a:t>
            </a:r>
            <a:r>
              <a:rPr lang="ru-RU" sz="2800" dirty="0" smtClean="0">
                <a:solidFill>
                  <a:schemeClr val="bg1"/>
                </a:solidFill>
              </a:rPr>
              <a:t> </a:t>
            </a:r>
            <a:r>
              <a:rPr lang="ru-RU" sz="2800" dirty="0" err="1" smtClean="0">
                <a:solidFill>
                  <a:schemeClr val="bg1"/>
                </a:solidFill>
              </a:rPr>
              <a:t>leukocytes</a:t>
            </a:r>
            <a:r>
              <a:rPr lang="ru-RU" sz="2800" dirty="0" smtClean="0">
                <a:solidFill>
                  <a:schemeClr val="bg1"/>
                </a:solidFill>
              </a:rPr>
              <a:t> </a:t>
            </a:r>
            <a:r>
              <a:rPr lang="ru-RU" sz="2800" dirty="0" err="1" smtClean="0">
                <a:solidFill>
                  <a:schemeClr val="bg1"/>
                </a:solidFill>
              </a:rPr>
              <a:t>forming</a:t>
            </a:r>
            <a:r>
              <a:rPr lang="ru-RU" sz="2800" dirty="0" smtClean="0">
                <a:solidFill>
                  <a:schemeClr val="bg1"/>
                </a:solidFill>
              </a:rPr>
              <a:t> </a:t>
            </a:r>
            <a:r>
              <a:rPr lang="ru-RU" sz="2800" dirty="0" err="1" smtClean="0">
                <a:solidFill>
                  <a:schemeClr val="bg1"/>
                </a:solidFill>
              </a:rPr>
              <a:t>pus</a:t>
            </a:r>
            <a:r>
              <a:rPr lang="ru-RU" sz="2800" dirty="0" smtClean="0">
                <a:solidFill>
                  <a:schemeClr val="bg1"/>
                </a:solidFill>
              </a:rPr>
              <a:t>. </a:t>
            </a:r>
            <a:r>
              <a:rPr lang="ru-RU" sz="2800" dirty="0" err="1" smtClean="0">
                <a:solidFill>
                  <a:schemeClr val="bg1"/>
                </a:solidFill>
              </a:rPr>
              <a:t>At</a:t>
            </a:r>
            <a:r>
              <a:rPr lang="ru-RU" sz="2800" dirty="0" smtClean="0">
                <a:solidFill>
                  <a:schemeClr val="bg1"/>
                </a:solidFill>
              </a:rPr>
              <a:t> </a:t>
            </a:r>
            <a:r>
              <a:rPr lang="ru-RU" sz="2800" dirty="0" err="1" smtClean="0">
                <a:solidFill>
                  <a:schemeClr val="bg1"/>
                </a:solidFill>
              </a:rPr>
              <a:t>the</a:t>
            </a:r>
            <a:r>
              <a:rPr lang="ru-RU" sz="2800" dirty="0" smtClean="0">
                <a:solidFill>
                  <a:schemeClr val="bg1"/>
                </a:solidFill>
              </a:rPr>
              <a:t> </a:t>
            </a:r>
            <a:r>
              <a:rPr lang="ru-RU" sz="2800" dirty="0" err="1" smtClean="0">
                <a:solidFill>
                  <a:schemeClr val="bg1"/>
                </a:solidFill>
              </a:rPr>
              <a:t>bottom</a:t>
            </a:r>
            <a:r>
              <a:rPr lang="ru-RU" sz="2800" dirty="0" smtClean="0">
                <a:solidFill>
                  <a:schemeClr val="bg1"/>
                </a:solidFill>
              </a:rPr>
              <a:t> </a:t>
            </a:r>
            <a:r>
              <a:rPr lang="ru-RU" sz="2800" dirty="0" err="1" smtClean="0">
                <a:solidFill>
                  <a:schemeClr val="bg1"/>
                </a:solidFill>
              </a:rPr>
              <a:t>of</a:t>
            </a:r>
            <a:r>
              <a:rPr lang="ru-RU" sz="2800" dirty="0" smtClean="0">
                <a:solidFill>
                  <a:schemeClr val="bg1"/>
                </a:solidFill>
              </a:rPr>
              <a:t> </a:t>
            </a:r>
            <a:r>
              <a:rPr lang="ru-RU" sz="2800" dirty="0" err="1" smtClean="0">
                <a:solidFill>
                  <a:schemeClr val="bg1"/>
                </a:solidFill>
              </a:rPr>
              <a:t>a</a:t>
            </a:r>
            <a:r>
              <a:rPr lang="ru-RU" sz="2800" dirty="0" smtClean="0">
                <a:solidFill>
                  <a:schemeClr val="bg1"/>
                </a:solidFill>
              </a:rPr>
              <a:t> </a:t>
            </a:r>
            <a:r>
              <a:rPr lang="ru-RU" sz="2800" dirty="0" err="1" smtClean="0">
                <a:solidFill>
                  <a:schemeClr val="bg1"/>
                </a:solidFill>
              </a:rPr>
              <a:t>pleural</a:t>
            </a:r>
            <a:r>
              <a:rPr lang="ru-RU" sz="2800" dirty="0" smtClean="0">
                <a:solidFill>
                  <a:schemeClr val="bg1"/>
                </a:solidFill>
              </a:rPr>
              <a:t> </a:t>
            </a:r>
            <a:r>
              <a:rPr lang="ru-RU" sz="2800" dirty="0" err="1" smtClean="0">
                <a:solidFill>
                  <a:schemeClr val="bg1"/>
                </a:solidFill>
              </a:rPr>
              <a:t>cavity</a:t>
            </a:r>
            <a:r>
              <a:rPr lang="ru-RU" sz="2800" dirty="0" smtClean="0">
                <a:solidFill>
                  <a:schemeClr val="bg1"/>
                </a:solidFill>
              </a:rPr>
              <a:t> </a:t>
            </a:r>
            <a:r>
              <a:rPr lang="ru-RU" sz="2800" dirty="0" err="1" smtClean="0">
                <a:solidFill>
                  <a:schemeClr val="bg1"/>
                </a:solidFill>
              </a:rPr>
              <a:t>pus</a:t>
            </a:r>
            <a:r>
              <a:rPr lang="ru-RU" sz="2800" dirty="0" smtClean="0">
                <a:solidFill>
                  <a:schemeClr val="bg1"/>
                </a:solidFill>
              </a:rPr>
              <a:t> </a:t>
            </a:r>
            <a:r>
              <a:rPr lang="ru-RU" sz="2800" dirty="0" err="1" smtClean="0">
                <a:solidFill>
                  <a:schemeClr val="bg1"/>
                </a:solidFill>
              </a:rPr>
              <a:t>dense</a:t>
            </a:r>
            <a:r>
              <a:rPr lang="ru-RU" sz="2800" dirty="0" smtClean="0">
                <a:solidFill>
                  <a:schemeClr val="bg1"/>
                </a:solidFill>
              </a:rPr>
              <a:t>, </a:t>
            </a:r>
            <a:r>
              <a:rPr lang="ru-RU" sz="2800" dirty="0" err="1" smtClean="0">
                <a:solidFill>
                  <a:schemeClr val="bg1"/>
                </a:solidFill>
              </a:rPr>
              <a:t>with</a:t>
            </a:r>
            <a:r>
              <a:rPr lang="ru-RU" sz="2800" dirty="0" smtClean="0">
                <a:solidFill>
                  <a:schemeClr val="bg1"/>
                </a:solidFill>
              </a:rPr>
              <a:t> </a:t>
            </a:r>
            <a:r>
              <a:rPr lang="en-US" sz="2800" dirty="0" smtClean="0">
                <a:solidFill>
                  <a:schemeClr val="bg1"/>
                </a:solidFill>
              </a:rPr>
              <a:t>granulated</a:t>
            </a:r>
            <a:r>
              <a:rPr lang="ru-RU" sz="2800" dirty="0" smtClean="0">
                <a:solidFill>
                  <a:schemeClr val="bg1"/>
                </a:solidFill>
              </a:rPr>
              <a:t> </a:t>
            </a:r>
            <a:r>
              <a:rPr lang="ru-RU" sz="2800" dirty="0" err="1" smtClean="0">
                <a:solidFill>
                  <a:schemeClr val="bg1"/>
                </a:solidFill>
              </a:rPr>
              <a:t>masses</a:t>
            </a:r>
            <a:r>
              <a:rPr lang="ru-RU" sz="2800" dirty="0" smtClean="0">
                <a:solidFill>
                  <a:schemeClr val="bg1"/>
                </a:solidFill>
              </a:rPr>
              <a:t>, </a:t>
            </a:r>
            <a:r>
              <a:rPr lang="ru-RU" sz="2800" dirty="0" err="1" smtClean="0">
                <a:solidFill>
                  <a:schemeClr val="bg1"/>
                </a:solidFill>
              </a:rPr>
              <a:t>in</a:t>
            </a:r>
            <a:r>
              <a:rPr lang="ru-RU" sz="2800" dirty="0" smtClean="0">
                <a:solidFill>
                  <a:schemeClr val="bg1"/>
                </a:solidFill>
              </a:rPr>
              <a:t> </a:t>
            </a:r>
            <a:r>
              <a:rPr lang="ru-RU" sz="2800" dirty="0" err="1" smtClean="0">
                <a:solidFill>
                  <a:schemeClr val="bg1"/>
                </a:solidFill>
              </a:rPr>
              <a:t>more</a:t>
            </a:r>
            <a:r>
              <a:rPr lang="ru-RU" sz="2800" dirty="0" smtClean="0">
                <a:solidFill>
                  <a:schemeClr val="bg1"/>
                </a:solidFill>
              </a:rPr>
              <a:t> </a:t>
            </a:r>
            <a:r>
              <a:rPr lang="ru-RU" sz="2800" dirty="0" err="1" smtClean="0">
                <a:solidFill>
                  <a:schemeClr val="bg1"/>
                </a:solidFill>
              </a:rPr>
              <a:t>blankets</a:t>
            </a:r>
            <a:r>
              <a:rPr lang="ru-RU" sz="2800" dirty="0" smtClean="0">
                <a:solidFill>
                  <a:schemeClr val="bg1"/>
                </a:solidFill>
              </a:rPr>
              <a:t> – </a:t>
            </a:r>
            <a:r>
              <a:rPr lang="ru-RU" sz="2800" dirty="0" err="1" smtClean="0">
                <a:solidFill>
                  <a:schemeClr val="bg1"/>
                </a:solidFill>
              </a:rPr>
              <a:t>liquid</a:t>
            </a:r>
            <a:r>
              <a:rPr lang="ru-RU" sz="2800" dirty="0" smtClean="0">
                <a:solidFill>
                  <a:schemeClr val="bg1"/>
                </a:solidFill>
              </a:rPr>
              <a:t>. </a:t>
            </a:r>
            <a:r>
              <a:rPr lang="ru-RU" sz="2800" dirty="0" err="1" smtClean="0">
                <a:solidFill>
                  <a:schemeClr val="bg1"/>
                </a:solidFill>
              </a:rPr>
              <a:t>In</a:t>
            </a:r>
            <a:r>
              <a:rPr lang="ru-RU" sz="2800" dirty="0" smtClean="0">
                <a:solidFill>
                  <a:schemeClr val="bg1"/>
                </a:solidFill>
              </a:rPr>
              <a:t> </a:t>
            </a:r>
            <a:r>
              <a:rPr lang="ru-RU" sz="2800" dirty="0" err="1" smtClean="0">
                <a:solidFill>
                  <a:schemeClr val="bg1"/>
                </a:solidFill>
              </a:rPr>
              <a:t>the</a:t>
            </a:r>
            <a:r>
              <a:rPr lang="ru-RU" sz="2800" dirty="0" smtClean="0">
                <a:solidFill>
                  <a:schemeClr val="bg1"/>
                </a:solidFill>
              </a:rPr>
              <a:t> </a:t>
            </a:r>
            <a:r>
              <a:rPr lang="ru-RU" sz="2800" dirty="0" err="1" smtClean="0">
                <a:solidFill>
                  <a:schemeClr val="bg1"/>
                </a:solidFill>
              </a:rPr>
              <a:t>most</a:t>
            </a:r>
            <a:r>
              <a:rPr lang="ru-RU" sz="2800" dirty="0" smtClean="0">
                <a:solidFill>
                  <a:schemeClr val="bg1"/>
                </a:solidFill>
              </a:rPr>
              <a:t> </a:t>
            </a:r>
            <a:r>
              <a:rPr lang="ru-RU" sz="2800" dirty="0" err="1" smtClean="0">
                <a:solidFill>
                  <a:schemeClr val="bg1"/>
                </a:solidFill>
              </a:rPr>
              <a:t>top</a:t>
            </a:r>
            <a:r>
              <a:rPr lang="ru-RU" sz="2800" dirty="0" smtClean="0">
                <a:solidFill>
                  <a:schemeClr val="bg1"/>
                </a:solidFill>
              </a:rPr>
              <a:t> </a:t>
            </a:r>
            <a:r>
              <a:rPr lang="ru-RU" sz="2800" dirty="0" err="1" smtClean="0">
                <a:solidFill>
                  <a:schemeClr val="bg1"/>
                </a:solidFill>
              </a:rPr>
              <a:t>layer</a:t>
            </a:r>
            <a:r>
              <a:rPr lang="ru-RU" sz="2800" dirty="0" smtClean="0">
                <a:solidFill>
                  <a:schemeClr val="bg1"/>
                </a:solidFill>
              </a:rPr>
              <a:t> – </a:t>
            </a:r>
            <a:r>
              <a:rPr lang="ru-RU" sz="2800" dirty="0" err="1" smtClean="0">
                <a:solidFill>
                  <a:schemeClr val="bg1"/>
                </a:solidFill>
              </a:rPr>
              <a:t>transparent</a:t>
            </a:r>
            <a:r>
              <a:rPr lang="ru-RU" sz="2800" dirty="0" smtClean="0">
                <a:solidFill>
                  <a:schemeClr val="bg1"/>
                </a:solidFill>
              </a:rPr>
              <a:t> </a:t>
            </a:r>
            <a:r>
              <a:rPr lang="ru-RU" sz="2800" dirty="0" err="1" smtClean="0">
                <a:solidFill>
                  <a:schemeClr val="bg1"/>
                </a:solidFill>
              </a:rPr>
              <a:t>exudate</a:t>
            </a:r>
            <a:r>
              <a:rPr lang="ru-RU" sz="2800" dirty="0" smtClean="0">
                <a:solidFill>
                  <a:schemeClr val="bg1"/>
                </a:solidFill>
              </a:rPr>
              <a:t>.</a:t>
            </a:r>
          </a:p>
          <a:p>
            <a:pPr algn="just">
              <a:lnSpc>
                <a:spcPct val="80000"/>
              </a:lnSpc>
              <a:spcBef>
                <a:spcPct val="50000"/>
              </a:spcBef>
            </a:pPr>
            <a:r>
              <a:rPr lang="ru-RU" sz="2800" dirty="0" err="1" smtClean="0">
                <a:solidFill>
                  <a:schemeClr val="bg1"/>
                </a:solidFill>
              </a:rPr>
              <a:t>Upon</a:t>
            </a:r>
            <a:r>
              <a:rPr lang="ru-RU" sz="2800" dirty="0" smtClean="0">
                <a:solidFill>
                  <a:schemeClr val="bg1"/>
                </a:solidFill>
              </a:rPr>
              <a:t> </a:t>
            </a:r>
            <a:r>
              <a:rPr lang="ru-RU" sz="2800" dirty="0" err="1" smtClean="0">
                <a:solidFill>
                  <a:schemeClr val="bg1"/>
                </a:solidFill>
              </a:rPr>
              <a:t>transition</a:t>
            </a:r>
            <a:r>
              <a:rPr lang="ru-RU" sz="2800" dirty="0" smtClean="0">
                <a:solidFill>
                  <a:schemeClr val="bg1"/>
                </a:solidFill>
              </a:rPr>
              <a:t> </a:t>
            </a:r>
            <a:r>
              <a:rPr lang="ru-RU" sz="2800" dirty="0" err="1" smtClean="0">
                <a:solidFill>
                  <a:schemeClr val="bg1"/>
                </a:solidFill>
              </a:rPr>
              <a:t>of</a:t>
            </a:r>
            <a:r>
              <a:rPr lang="ru-RU" sz="2800" dirty="0" smtClean="0">
                <a:solidFill>
                  <a:schemeClr val="bg1"/>
                </a:solidFill>
              </a:rPr>
              <a:t> </a:t>
            </a:r>
            <a:r>
              <a:rPr lang="ru-RU" sz="2800" dirty="0" err="1" smtClean="0">
                <a:solidFill>
                  <a:schemeClr val="bg1"/>
                </a:solidFill>
              </a:rPr>
              <a:t>process</a:t>
            </a:r>
            <a:r>
              <a:rPr lang="ru-RU" sz="2800" dirty="0" smtClean="0">
                <a:solidFill>
                  <a:schemeClr val="bg1"/>
                </a:solidFill>
              </a:rPr>
              <a:t> </a:t>
            </a:r>
            <a:r>
              <a:rPr lang="ru-RU" sz="2800" dirty="0" err="1" smtClean="0">
                <a:solidFill>
                  <a:schemeClr val="bg1"/>
                </a:solidFill>
              </a:rPr>
              <a:t>to</a:t>
            </a:r>
            <a:r>
              <a:rPr lang="ru-RU" sz="2800" dirty="0" smtClean="0">
                <a:solidFill>
                  <a:schemeClr val="bg1"/>
                </a:solidFill>
              </a:rPr>
              <a:t> </a:t>
            </a:r>
            <a:r>
              <a:rPr lang="ru-RU" sz="2800" dirty="0" err="1" smtClean="0">
                <a:solidFill>
                  <a:schemeClr val="bg1"/>
                </a:solidFill>
              </a:rPr>
              <a:t>a</a:t>
            </a:r>
            <a:r>
              <a:rPr lang="ru-RU" sz="2800" dirty="0" smtClean="0">
                <a:solidFill>
                  <a:schemeClr val="bg1"/>
                </a:solidFill>
              </a:rPr>
              <a:t> </a:t>
            </a:r>
            <a:r>
              <a:rPr lang="ru-RU" sz="2800" dirty="0" err="1" smtClean="0">
                <a:solidFill>
                  <a:schemeClr val="bg1"/>
                </a:solidFill>
              </a:rPr>
              <a:t>productive</a:t>
            </a:r>
            <a:r>
              <a:rPr lang="ru-RU" sz="2800" dirty="0" smtClean="0">
                <a:solidFill>
                  <a:schemeClr val="bg1"/>
                </a:solidFill>
              </a:rPr>
              <a:t> </a:t>
            </a:r>
            <a:r>
              <a:rPr lang="ru-RU" sz="2800" dirty="0" err="1" smtClean="0">
                <a:solidFill>
                  <a:schemeClr val="bg1"/>
                </a:solidFill>
              </a:rPr>
              <a:t>phase</a:t>
            </a:r>
            <a:r>
              <a:rPr lang="ru-RU" sz="2800" dirty="0" smtClean="0">
                <a:solidFill>
                  <a:schemeClr val="bg1"/>
                </a:solidFill>
              </a:rPr>
              <a:t> </a:t>
            </a:r>
            <a:r>
              <a:rPr lang="ru-RU" sz="2800" dirty="0" err="1" smtClean="0">
                <a:solidFill>
                  <a:schemeClr val="bg1"/>
                </a:solidFill>
              </a:rPr>
              <a:t>solderings</a:t>
            </a:r>
            <a:r>
              <a:rPr lang="ru-RU" sz="2800" dirty="0" smtClean="0">
                <a:solidFill>
                  <a:schemeClr val="bg1"/>
                </a:solidFill>
              </a:rPr>
              <a:t>, </a:t>
            </a:r>
            <a:r>
              <a:rPr lang="en-US" sz="2800" dirty="0" smtClean="0">
                <a:solidFill>
                  <a:schemeClr val="bg1"/>
                </a:solidFill>
              </a:rPr>
              <a:t>adhesions</a:t>
            </a:r>
            <a:r>
              <a:rPr lang="ru-RU" sz="2800" dirty="0" smtClean="0">
                <a:solidFill>
                  <a:schemeClr val="bg1"/>
                </a:solidFill>
              </a:rPr>
              <a:t>, </a:t>
            </a:r>
            <a:r>
              <a:rPr lang="ru-RU" sz="2800" dirty="0" err="1" smtClean="0">
                <a:solidFill>
                  <a:schemeClr val="bg1"/>
                </a:solidFill>
              </a:rPr>
              <a:t>bringing</a:t>
            </a:r>
            <a:r>
              <a:rPr lang="ru-RU" sz="2800" dirty="0" smtClean="0">
                <a:solidFill>
                  <a:schemeClr val="bg1"/>
                </a:solidFill>
              </a:rPr>
              <a:t> </a:t>
            </a:r>
            <a:r>
              <a:rPr lang="ru-RU" sz="2800" dirty="0" err="1" smtClean="0">
                <a:solidFill>
                  <a:schemeClr val="bg1"/>
                </a:solidFill>
              </a:rPr>
              <a:t>to</a:t>
            </a:r>
            <a:r>
              <a:rPr lang="ru-RU" sz="2800" dirty="0" smtClean="0">
                <a:solidFill>
                  <a:schemeClr val="bg1"/>
                </a:solidFill>
              </a:rPr>
              <a:t> </a:t>
            </a:r>
            <a:r>
              <a:rPr lang="ru-RU" sz="2800" dirty="0" err="1" smtClean="0">
                <a:solidFill>
                  <a:schemeClr val="bg1"/>
                </a:solidFill>
              </a:rPr>
              <a:t>an</a:t>
            </a:r>
            <a:r>
              <a:rPr lang="ru-RU" sz="2800" dirty="0" smtClean="0">
                <a:solidFill>
                  <a:schemeClr val="bg1"/>
                </a:solidFill>
              </a:rPr>
              <a:t> </a:t>
            </a:r>
            <a:r>
              <a:rPr lang="en-US" sz="2800" dirty="0" smtClean="0">
                <a:solidFill>
                  <a:schemeClr val="bg1"/>
                </a:solidFill>
              </a:rPr>
              <a:t>encysted </a:t>
            </a:r>
            <a:r>
              <a:rPr lang="en-US" sz="2800" dirty="0" err="1" smtClean="0">
                <a:solidFill>
                  <a:schemeClr val="bg1"/>
                </a:solidFill>
              </a:rPr>
              <a:t>empyema</a:t>
            </a:r>
            <a:r>
              <a:rPr lang="ru-RU" sz="2800" dirty="0" err="1" smtClean="0">
                <a:solidFill>
                  <a:schemeClr val="bg1"/>
                </a:solidFill>
              </a:rPr>
              <a:t>are</a:t>
            </a:r>
            <a:r>
              <a:rPr lang="ru-RU" sz="2800" dirty="0" smtClean="0">
                <a:solidFill>
                  <a:schemeClr val="bg1"/>
                </a:solidFill>
              </a:rPr>
              <a:t> </a:t>
            </a:r>
            <a:r>
              <a:rPr lang="ru-RU" sz="2800" dirty="0" err="1" smtClean="0">
                <a:solidFill>
                  <a:schemeClr val="bg1"/>
                </a:solidFill>
              </a:rPr>
              <a:t>formed</a:t>
            </a:r>
            <a:r>
              <a:rPr lang="ru-RU" sz="2800" dirty="0" smtClean="0">
                <a:solidFill>
                  <a:schemeClr val="bg1"/>
                </a:solidFill>
              </a:rPr>
              <a:t>.</a:t>
            </a:r>
          </a:p>
        </p:txBody>
      </p:sp>
      <p:sp>
        <p:nvSpPr>
          <p:cNvPr id="14338" name="Rectangle 2"/>
          <p:cNvSpPr>
            <a:spLocks noGrp="1" noChangeArrowheads="1"/>
          </p:cNvSpPr>
          <p:nvPr>
            <p:ph type="title"/>
          </p:nvPr>
        </p:nvSpPr>
        <p:spPr/>
        <p:txBody>
          <a:bodyPr/>
          <a:lstStyle/>
          <a:p>
            <a:pPr algn="ctr" fontAlgn="auto">
              <a:spcAft>
                <a:spcPts val="0"/>
              </a:spcAft>
              <a:defRPr/>
            </a:pPr>
            <a:r>
              <a:rPr lang="ru-RU" dirty="0" err="1">
                <a:solidFill>
                  <a:schemeClr val="bg1"/>
                </a:solidFill>
              </a:rPr>
              <a:t>Patogenez</a:t>
            </a:r>
            <a:r>
              <a:rPr lang="ru-RU" dirty="0">
                <a:solidFill>
                  <a:schemeClr val="bg1"/>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b4_040"/>
          <p:cNvPicPr>
            <a:picLocks noChangeAspect="1" noChangeArrowheads="1"/>
          </p:cNvPicPr>
          <p:nvPr/>
        </p:nvPicPr>
        <p:blipFill>
          <a:blip r:embed="rId2" cstate="print"/>
          <a:srcRect/>
          <a:stretch>
            <a:fillRect/>
          </a:stretch>
        </p:blipFill>
        <p:spPr bwMode="auto">
          <a:xfrm>
            <a:off x="1331640" y="841664"/>
            <a:ext cx="6367298" cy="525163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79512" y="836712"/>
            <a:ext cx="8784976" cy="5259288"/>
          </a:xfrm>
        </p:spPr>
        <p:txBody>
          <a:bodyPr/>
          <a:lstStyle/>
          <a:p>
            <a:pPr>
              <a:lnSpc>
                <a:spcPct val="80000"/>
              </a:lnSpc>
            </a:pPr>
            <a:r>
              <a:rPr lang="ru-RU" sz="2400" dirty="0" err="1" smtClean="0">
                <a:solidFill>
                  <a:schemeClr val="bg1"/>
                </a:solidFill>
              </a:rPr>
              <a:t>Stitch</a:t>
            </a:r>
            <a:r>
              <a:rPr lang="ru-RU" sz="2400" dirty="0" smtClean="0">
                <a:solidFill>
                  <a:schemeClr val="bg1"/>
                </a:solidFill>
              </a:rPr>
              <a:t>, </a:t>
            </a:r>
            <a:r>
              <a:rPr lang="ru-RU" sz="2400" dirty="0" err="1" smtClean="0">
                <a:solidFill>
                  <a:schemeClr val="bg1"/>
                </a:solidFill>
              </a:rPr>
              <a:t>heavy</a:t>
            </a:r>
            <a:r>
              <a:rPr lang="ru-RU" sz="2400" dirty="0" smtClean="0">
                <a:solidFill>
                  <a:schemeClr val="bg1"/>
                </a:solidFill>
              </a:rPr>
              <a:t> </a:t>
            </a:r>
            <a:r>
              <a:rPr lang="ru-RU" sz="2400" dirty="0" err="1" smtClean="0">
                <a:solidFill>
                  <a:schemeClr val="bg1"/>
                </a:solidFill>
              </a:rPr>
              <a:t>feeling</a:t>
            </a:r>
            <a:r>
              <a:rPr lang="ru-RU" sz="2400" dirty="0" smtClean="0">
                <a:solidFill>
                  <a:schemeClr val="bg1"/>
                </a:solidFill>
              </a:rPr>
              <a:t>.</a:t>
            </a:r>
          </a:p>
          <a:p>
            <a:pPr>
              <a:lnSpc>
                <a:spcPct val="80000"/>
              </a:lnSpc>
            </a:pPr>
            <a:r>
              <a:rPr lang="ru-RU" sz="2400" dirty="0" err="1" smtClean="0">
                <a:solidFill>
                  <a:schemeClr val="bg1"/>
                </a:solidFill>
              </a:rPr>
              <a:t>The</a:t>
            </a:r>
            <a:r>
              <a:rPr lang="ru-RU" sz="2400" dirty="0" smtClean="0">
                <a:solidFill>
                  <a:schemeClr val="bg1"/>
                </a:solidFill>
              </a:rPr>
              <a:t> </a:t>
            </a:r>
            <a:r>
              <a:rPr lang="ru-RU" sz="2400" dirty="0" err="1" smtClean="0">
                <a:solidFill>
                  <a:schemeClr val="bg1"/>
                </a:solidFill>
              </a:rPr>
              <a:t>cough</a:t>
            </a:r>
            <a:r>
              <a:rPr lang="ru-RU" sz="2400" dirty="0" smtClean="0">
                <a:solidFill>
                  <a:schemeClr val="bg1"/>
                </a:solidFill>
              </a:rPr>
              <a:t>, </a:t>
            </a:r>
            <a:r>
              <a:rPr lang="ru-RU" sz="2400" dirty="0" err="1" smtClean="0">
                <a:solidFill>
                  <a:schemeClr val="bg1"/>
                </a:solidFill>
              </a:rPr>
              <a:t>the</a:t>
            </a:r>
            <a:r>
              <a:rPr lang="ru-RU" sz="2400" dirty="0" smtClean="0">
                <a:solidFill>
                  <a:schemeClr val="bg1"/>
                </a:solidFill>
              </a:rPr>
              <a:t> </a:t>
            </a:r>
            <a:r>
              <a:rPr lang="ru-RU" sz="2400" dirty="0" err="1" smtClean="0">
                <a:solidFill>
                  <a:schemeClr val="bg1"/>
                </a:solidFill>
              </a:rPr>
              <a:t>complicated</a:t>
            </a:r>
            <a:r>
              <a:rPr lang="ru-RU" sz="2400" dirty="0" smtClean="0">
                <a:solidFill>
                  <a:schemeClr val="bg1"/>
                </a:solidFill>
              </a:rPr>
              <a:t> </a:t>
            </a:r>
            <a:r>
              <a:rPr lang="ru-RU" sz="2400" dirty="0" err="1" smtClean="0">
                <a:solidFill>
                  <a:schemeClr val="bg1"/>
                </a:solidFill>
              </a:rPr>
              <a:t>breath</a:t>
            </a:r>
            <a:r>
              <a:rPr lang="ru-RU" sz="2400" dirty="0" smtClean="0">
                <a:solidFill>
                  <a:schemeClr val="bg1"/>
                </a:solidFill>
              </a:rPr>
              <a:t>, </a:t>
            </a:r>
            <a:r>
              <a:rPr lang="ru-RU" sz="2400" dirty="0" err="1" smtClean="0">
                <a:solidFill>
                  <a:schemeClr val="bg1"/>
                </a:solidFill>
              </a:rPr>
              <a:t>short</a:t>
            </a:r>
            <a:r>
              <a:rPr lang="ru-RU" sz="2400" dirty="0" smtClean="0">
                <a:solidFill>
                  <a:schemeClr val="bg1"/>
                </a:solidFill>
              </a:rPr>
              <a:t> </a:t>
            </a:r>
            <a:r>
              <a:rPr lang="ru-RU" sz="2400" dirty="0" err="1" smtClean="0">
                <a:solidFill>
                  <a:schemeClr val="bg1"/>
                </a:solidFill>
              </a:rPr>
              <a:t>wind</a:t>
            </a:r>
            <a:r>
              <a:rPr lang="ru-RU" sz="2400" dirty="0" smtClean="0">
                <a:solidFill>
                  <a:schemeClr val="bg1"/>
                </a:solidFill>
              </a:rPr>
              <a:t>.</a:t>
            </a:r>
          </a:p>
          <a:p>
            <a:pPr>
              <a:lnSpc>
                <a:spcPct val="80000"/>
              </a:lnSpc>
            </a:pPr>
            <a:r>
              <a:rPr lang="ru-RU" sz="2400" dirty="0" err="1" smtClean="0">
                <a:solidFill>
                  <a:schemeClr val="bg1"/>
                </a:solidFill>
              </a:rPr>
              <a:t>Body</a:t>
            </a:r>
            <a:r>
              <a:rPr lang="ru-RU" sz="2400" dirty="0" smtClean="0">
                <a:solidFill>
                  <a:schemeClr val="bg1"/>
                </a:solidFill>
              </a:rPr>
              <a:t> </a:t>
            </a:r>
            <a:r>
              <a:rPr lang="ru-RU" sz="2400" dirty="0" err="1" smtClean="0">
                <a:solidFill>
                  <a:schemeClr val="bg1"/>
                </a:solidFill>
              </a:rPr>
              <a:t>temperature</a:t>
            </a:r>
            <a:r>
              <a:rPr lang="ru-RU" sz="2400" dirty="0" smtClean="0">
                <a:solidFill>
                  <a:schemeClr val="bg1"/>
                </a:solidFill>
              </a:rPr>
              <a:t> </a:t>
            </a:r>
            <a:r>
              <a:rPr lang="ru-RU" sz="2400" dirty="0" err="1" smtClean="0">
                <a:solidFill>
                  <a:schemeClr val="bg1"/>
                </a:solidFill>
              </a:rPr>
              <a:t>increase</a:t>
            </a:r>
            <a:r>
              <a:rPr lang="ru-RU" sz="2400" dirty="0" smtClean="0">
                <a:solidFill>
                  <a:schemeClr val="bg1"/>
                </a:solidFill>
              </a:rPr>
              <a:t> (39-40</a:t>
            </a:r>
            <a:r>
              <a:rPr lang="ru-RU" sz="2400" baseline="30000" dirty="0" smtClean="0">
                <a:solidFill>
                  <a:schemeClr val="bg1"/>
                </a:solidFill>
              </a:rPr>
              <a:t>0</a:t>
            </a:r>
            <a:r>
              <a:rPr lang="ru-RU" sz="2400" dirty="0" smtClean="0">
                <a:solidFill>
                  <a:schemeClr val="bg1"/>
                </a:solidFill>
              </a:rPr>
              <a:t>С), </a:t>
            </a:r>
            <a:r>
              <a:rPr lang="en-US" sz="2400" dirty="0" smtClean="0">
                <a:solidFill>
                  <a:schemeClr val="bg1"/>
                </a:solidFill>
              </a:rPr>
              <a:t>tachycardia</a:t>
            </a:r>
            <a:r>
              <a:rPr lang="ru-RU" sz="2400" dirty="0" smtClean="0">
                <a:solidFill>
                  <a:schemeClr val="bg1"/>
                </a:solidFill>
              </a:rPr>
              <a:t> (120-130 </a:t>
            </a:r>
            <a:r>
              <a:rPr lang="ru-RU" sz="2400" dirty="0" err="1" smtClean="0">
                <a:solidFill>
                  <a:schemeClr val="bg1"/>
                </a:solidFill>
              </a:rPr>
              <a:t>in</a:t>
            </a:r>
            <a:r>
              <a:rPr lang="ru-RU" sz="2400" dirty="0" smtClean="0">
                <a:solidFill>
                  <a:schemeClr val="bg1"/>
                </a:solidFill>
              </a:rPr>
              <a:t> </a:t>
            </a:r>
            <a:r>
              <a:rPr lang="ru-RU" sz="2400" dirty="0" err="1" smtClean="0">
                <a:solidFill>
                  <a:schemeClr val="bg1"/>
                </a:solidFill>
              </a:rPr>
              <a:t>mines</a:t>
            </a:r>
            <a:r>
              <a:rPr lang="ru-RU" sz="2400" dirty="0" smtClean="0">
                <a:solidFill>
                  <a:schemeClr val="bg1"/>
                </a:solidFill>
              </a:rPr>
              <a:t>), </a:t>
            </a:r>
            <a:r>
              <a:rPr lang="ru-RU" sz="2400" dirty="0" err="1" smtClean="0">
                <a:solidFill>
                  <a:schemeClr val="bg1"/>
                </a:solidFill>
              </a:rPr>
              <a:t>weakness</a:t>
            </a:r>
            <a:r>
              <a:rPr lang="ru-RU" sz="2400" dirty="0" smtClean="0">
                <a:solidFill>
                  <a:schemeClr val="bg1"/>
                </a:solidFill>
              </a:rPr>
              <a:t>.</a:t>
            </a:r>
          </a:p>
          <a:p>
            <a:pPr algn="just">
              <a:lnSpc>
                <a:spcPct val="80000"/>
              </a:lnSpc>
            </a:pPr>
            <a:r>
              <a:rPr lang="ru-RU" sz="2400" dirty="0" err="1" smtClean="0">
                <a:solidFill>
                  <a:schemeClr val="bg1"/>
                </a:solidFill>
              </a:rPr>
              <a:t>Restriction</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excursion</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thorax</a:t>
            </a:r>
            <a:r>
              <a:rPr lang="ru-RU" sz="2400" dirty="0" smtClean="0">
                <a:solidFill>
                  <a:schemeClr val="bg1"/>
                </a:solidFill>
              </a:rPr>
              <a:t>, </a:t>
            </a:r>
            <a:r>
              <a:rPr lang="ru-RU" sz="2400" dirty="0" err="1" smtClean="0">
                <a:solidFill>
                  <a:schemeClr val="bg1"/>
                </a:solidFill>
              </a:rPr>
              <a:t>backlog</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the</a:t>
            </a:r>
            <a:r>
              <a:rPr lang="ru-RU" sz="2400" dirty="0" smtClean="0">
                <a:solidFill>
                  <a:schemeClr val="bg1"/>
                </a:solidFill>
              </a:rPr>
              <a:t> </a:t>
            </a:r>
            <a:r>
              <a:rPr lang="ru-RU" sz="2400" dirty="0" err="1" smtClean="0">
                <a:solidFill>
                  <a:schemeClr val="bg1"/>
                </a:solidFill>
              </a:rPr>
              <a:t>sick</a:t>
            </a:r>
            <a:r>
              <a:rPr lang="ru-RU" sz="2400" dirty="0" smtClean="0">
                <a:solidFill>
                  <a:schemeClr val="bg1"/>
                </a:solidFill>
              </a:rPr>
              <a:t> </a:t>
            </a:r>
            <a:r>
              <a:rPr lang="ru-RU" sz="2400" dirty="0" err="1" smtClean="0">
                <a:solidFill>
                  <a:schemeClr val="bg1"/>
                </a:solidFill>
              </a:rPr>
              <a:t>party</a:t>
            </a:r>
            <a:r>
              <a:rPr lang="ru-RU" sz="2400" dirty="0" smtClean="0">
                <a:solidFill>
                  <a:schemeClr val="bg1"/>
                </a:solidFill>
              </a:rPr>
              <a:t> </a:t>
            </a:r>
            <a:r>
              <a:rPr lang="ru-RU" sz="2400" dirty="0" err="1" smtClean="0">
                <a:solidFill>
                  <a:schemeClr val="bg1"/>
                </a:solidFill>
              </a:rPr>
              <a:t>from</a:t>
            </a:r>
            <a:r>
              <a:rPr lang="ru-RU" sz="2400" dirty="0" smtClean="0">
                <a:solidFill>
                  <a:schemeClr val="bg1"/>
                </a:solidFill>
              </a:rPr>
              <a:t> </a:t>
            </a:r>
            <a:r>
              <a:rPr lang="ru-RU" sz="2400" dirty="0" err="1" smtClean="0">
                <a:solidFill>
                  <a:schemeClr val="bg1"/>
                </a:solidFill>
              </a:rPr>
              <a:t>the</a:t>
            </a:r>
            <a:r>
              <a:rPr lang="ru-RU" sz="2400" dirty="0" smtClean="0">
                <a:solidFill>
                  <a:schemeClr val="bg1"/>
                </a:solidFill>
              </a:rPr>
              <a:t> </a:t>
            </a:r>
            <a:r>
              <a:rPr lang="ru-RU" sz="2400" dirty="0" err="1" smtClean="0">
                <a:solidFill>
                  <a:schemeClr val="bg1"/>
                </a:solidFill>
              </a:rPr>
              <a:t>healthy</a:t>
            </a:r>
            <a:r>
              <a:rPr lang="ru-RU" sz="2400" dirty="0" smtClean="0">
                <a:solidFill>
                  <a:schemeClr val="bg1"/>
                </a:solidFill>
              </a:rPr>
              <a:t>. </a:t>
            </a:r>
            <a:r>
              <a:rPr lang="ru-RU" sz="2400" dirty="0" err="1" smtClean="0">
                <a:solidFill>
                  <a:schemeClr val="bg1"/>
                </a:solidFill>
              </a:rPr>
              <a:t>At</a:t>
            </a:r>
            <a:r>
              <a:rPr lang="ru-RU" sz="2400" dirty="0" smtClean="0">
                <a:solidFill>
                  <a:schemeClr val="bg1"/>
                </a:solidFill>
              </a:rPr>
              <a:t> </a:t>
            </a:r>
            <a:r>
              <a:rPr lang="ru-RU" sz="2400" dirty="0" err="1" smtClean="0">
                <a:solidFill>
                  <a:schemeClr val="bg1"/>
                </a:solidFill>
              </a:rPr>
              <a:t>an</a:t>
            </a:r>
            <a:r>
              <a:rPr lang="ru-RU" sz="2400" dirty="0" smtClean="0">
                <a:solidFill>
                  <a:schemeClr val="bg1"/>
                </a:solidFill>
              </a:rPr>
              <a:t> </a:t>
            </a:r>
            <a:r>
              <a:rPr lang="ru-RU" sz="2400" dirty="0" err="1" smtClean="0">
                <a:solidFill>
                  <a:schemeClr val="bg1"/>
                </a:solidFill>
              </a:rPr>
              <a:t>exudate</a:t>
            </a:r>
            <a:r>
              <a:rPr lang="ru-RU" sz="2400" dirty="0" smtClean="0">
                <a:solidFill>
                  <a:schemeClr val="bg1"/>
                </a:solidFill>
              </a:rPr>
              <a:t> </a:t>
            </a:r>
            <a:r>
              <a:rPr lang="ru-RU" sz="2400" dirty="0" err="1" smtClean="0">
                <a:solidFill>
                  <a:schemeClr val="bg1"/>
                </a:solidFill>
              </a:rPr>
              <a:t>congestion</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thorax</a:t>
            </a:r>
            <a:r>
              <a:rPr lang="ru-RU" sz="2400" dirty="0" smtClean="0">
                <a:solidFill>
                  <a:schemeClr val="bg1"/>
                </a:solidFill>
              </a:rPr>
              <a:t> </a:t>
            </a:r>
            <a:r>
              <a:rPr lang="en-US" sz="2400" dirty="0" smtClean="0">
                <a:solidFill>
                  <a:schemeClr val="bg1"/>
                </a:solidFill>
              </a:rPr>
              <a:t>bulging</a:t>
            </a:r>
            <a:r>
              <a:rPr lang="ru-RU" sz="2400" dirty="0" smtClean="0">
                <a:solidFill>
                  <a:schemeClr val="bg1"/>
                </a:solidFill>
              </a:rPr>
              <a:t> </a:t>
            </a:r>
            <a:r>
              <a:rPr lang="ru-RU" sz="2400" dirty="0" err="1" smtClean="0">
                <a:solidFill>
                  <a:schemeClr val="bg1"/>
                </a:solidFill>
              </a:rPr>
              <a:t>in</a:t>
            </a:r>
            <a:r>
              <a:rPr lang="ru-RU" sz="2400" dirty="0" smtClean="0">
                <a:solidFill>
                  <a:schemeClr val="bg1"/>
                </a:solidFill>
              </a:rPr>
              <a:t> </a:t>
            </a:r>
            <a:r>
              <a:rPr lang="en-US" sz="2400" dirty="0" smtClean="0">
                <a:solidFill>
                  <a:schemeClr val="bg1"/>
                </a:solidFill>
              </a:rPr>
              <a:t>back-lower </a:t>
            </a:r>
            <a:r>
              <a:rPr lang="ru-RU" sz="2400" dirty="0" err="1" smtClean="0">
                <a:solidFill>
                  <a:schemeClr val="bg1"/>
                </a:solidFill>
              </a:rPr>
              <a:t>departments</a:t>
            </a:r>
            <a:r>
              <a:rPr lang="ru-RU" sz="2400" dirty="0" smtClean="0">
                <a:solidFill>
                  <a:schemeClr val="bg1"/>
                </a:solidFill>
              </a:rPr>
              <a:t>, </a:t>
            </a:r>
            <a:r>
              <a:rPr lang="ru-RU" sz="2400" dirty="0" err="1" smtClean="0">
                <a:solidFill>
                  <a:schemeClr val="bg1"/>
                </a:solidFill>
              </a:rPr>
              <a:t>intercostal</a:t>
            </a:r>
            <a:r>
              <a:rPr lang="ru-RU" sz="2400" dirty="0" smtClean="0">
                <a:solidFill>
                  <a:schemeClr val="bg1"/>
                </a:solidFill>
              </a:rPr>
              <a:t> </a:t>
            </a:r>
            <a:r>
              <a:rPr lang="ru-RU" sz="2400" dirty="0" err="1" smtClean="0">
                <a:solidFill>
                  <a:schemeClr val="bg1"/>
                </a:solidFill>
              </a:rPr>
              <a:t>intervals</a:t>
            </a:r>
            <a:r>
              <a:rPr lang="ru-RU" sz="2400" dirty="0" smtClean="0">
                <a:solidFill>
                  <a:schemeClr val="bg1"/>
                </a:solidFill>
              </a:rPr>
              <a:t> </a:t>
            </a:r>
            <a:r>
              <a:rPr lang="ru-RU" sz="2400" dirty="0" err="1" smtClean="0">
                <a:solidFill>
                  <a:schemeClr val="bg1"/>
                </a:solidFill>
              </a:rPr>
              <a:t>are</a:t>
            </a:r>
            <a:r>
              <a:rPr lang="ru-RU" sz="2400" dirty="0" smtClean="0">
                <a:solidFill>
                  <a:schemeClr val="bg1"/>
                </a:solidFill>
              </a:rPr>
              <a:t> </a:t>
            </a:r>
            <a:r>
              <a:rPr lang="ru-RU" sz="2400" dirty="0" err="1" smtClean="0">
                <a:solidFill>
                  <a:schemeClr val="bg1"/>
                </a:solidFill>
              </a:rPr>
              <a:t>maleficiated</a:t>
            </a:r>
            <a:r>
              <a:rPr lang="ru-RU" sz="2400" dirty="0" smtClean="0">
                <a:solidFill>
                  <a:schemeClr val="bg1"/>
                </a:solidFill>
              </a:rPr>
              <a:t>.</a:t>
            </a:r>
          </a:p>
          <a:p>
            <a:pPr>
              <a:lnSpc>
                <a:spcPct val="80000"/>
              </a:lnSpc>
            </a:pPr>
            <a:r>
              <a:rPr lang="ru-RU" sz="2400" dirty="0" err="1" smtClean="0">
                <a:solidFill>
                  <a:schemeClr val="bg1"/>
                </a:solidFill>
              </a:rPr>
              <a:t>Voice</a:t>
            </a:r>
            <a:r>
              <a:rPr lang="ru-RU" sz="2400" dirty="0" smtClean="0">
                <a:solidFill>
                  <a:schemeClr val="bg1"/>
                </a:solidFill>
              </a:rPr>
              <a:t> </a:t>
            </a:r>
            <a:r>
              <a:rPr lang="ru-RU" sz="2400" dirty="0" err="1" smtClean="0">
                <a:solidFill>
                  <a:schemeClr val="bg1"/>
                </a:solidFill>
              </a:rPr>
              <a:t>trembling</a:t>
            </a:r>
            <a:r>
              <a:rPr lang="ru-RU" sz="2400" dirty="0" smtClean="0">
                <a:solidFill>
                  <a:schemeClr val="bg1"/>
                </a:solidFill>
              </a:rPr>
              <a:t> </a:t>
            </a:r>
            <a:r>
              <a:rPr lang="ru-RU" sz="2400" dirty="0" err="1" smtClean="0">
                <a:solidFill>
                  <a:schemeClr val="bg1"/>
                </a:solidFill>
              </a:rPr>
              <a:t>is</a:t>
            </a:r>
            <a:r>
              <a:rPr lang="ru-RU" sz="2400" dirty="0" smtClean="0">
                <a:solidFill>
                  <a:schemeClr val="bg1"/>
                </a:solidFill>
              </a:rPr>
              <a:t> </a:t>
            </a:r>
            <a:r>
              <a:rPr lang="ru-RU" sz="2400" dirty="0" err="1" smtClean="0">
                <a:solidFill>
                  <a:schemeClr val="bg1"/>
                </a:solidFill>
              </a:rPr>
              <a:t>weakened</a:t>
            </a:r>
            <a:r>
              <a:rPr lang="ru-RU" sz="2400" dirty="0" smtClean="0">
                <a:solidFill>
                  <a:schemeClr val="bg1"/>
                </a:solidFill>
              </a:rPr>
              <a:t> </a:t>
            </a:r>
            <a:r>
              <a:rPr lang="ru-RU" sz="2400" dirty="0" err="1" smtClean="0">
                <a:solidFill>
                  <a:schemeClr val="bg1"/>
                </a:solidFill>
              </a:rPr>
              <a:t>or</a:t>
            </a:r>
            <a:r>
              <a:rPr lang="ru-RU" sz="2400" dirty="0" smtClean="0">
                <a:solidFill>
                  <a:schemeClr val="bg1"/>
                </a:solidFill>
              </a:rPr>
              <a:t> </a:t>
            </a:r>
            <a:r>
              <a:rPr lang="ru-RU" sz="2400" dirty="0" err="1" smtClean="0">
                <a:solidFill>
                  <a:schemeClr val="bg1"/>
                </a:solidFill>
              </a:rPr>
              <a:t>is</a:t>
            </a:r>
            <a:r>
              <a:rPr lang="ru-RU" sz="2400" dirty="0" smtClean="0">
                <a:solidFill>
                  <a:schemeClr val="bg1"/>
                </a:solidFill>
              </a:rPr>
              <a:t> </a:t>
            </a:r>
            <a:r>
              <a:rPr lang="ru-RU" sz="2400" dirty="0" err="1" smtClean="0">
                <a:solidFill>
                  <a:schemeClr val="bg1"/>
                </a:solidFill>
              </a:rPr>
              <a:t>not</a:t>
            </a:r>
            <a:r>
              <a:rPr lang="ru-RU" sz="2400" dirty="0" smtClean="0">
                <a:solidFill>
                  <a:schemeClr val="bg1"/>
                </a:solidFill>
              </a:rPr>
              <a:t> </a:t>
            </a:r>
            <a:r>
              <a:rPr lang="ru-RU" sz="2400" dirty="0" err="1" smtClean="0">
                <a:solidFill>
                  <a:schemeClr val="bg1"/>
                </a:solidFill>
              </a:rPr>
              <a:t>carried</a:t>
            </a:r>
            <a:r>
              <a:rPr lang="ru-RU" sz="2400" dirty="0" smtClean="0">
                <a:solidFill>
                  <a:schemeClr val="bg1"/>
                </a:solidFill>
              </a:rPr>
              <a:t> </a:t>
            </a:r>
            <a:r>
              <a:rPr lang="ru-RU" sz="2400" dirty="0" err="1" smtClean="0">
                <a:solidFill>
                  <a:schemeClr val="bg1"/>
                </a:solidFill>
              </a:rPr>
              <a:t>out</a:t>
            </a:r>
            <a:r>
              <a:rPr lang="ru-RU" sz="2400" dirty="0" smtClean="0">
                <a:solidFill>
                  <a:schemeClr val="bg1"/>
                </a:solidFill>
              </a:rPr>
              <a:t>.</a:t>
            </a:r>
          </a:p>
          <a:p>
            <a:pPr>
              <a:lnSpc>
                <a:spcPct val="80000"/>
              </a:lnSpc>
            </a:pPr>
            <a:r>
              <a:rPr lang="ru-RU" sz="2400" dirty="0" err="1" smtClean="0">
                <a:solidFill>
                  <a:schemeClr val="bg1"/>
                </a:solidFill>
              </a:rPr>
              <a:t>At</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perkussi</a:t>
            </a:r>
            <a:r>
              <a:rPr lang="en-US" sz="2400" dirty="0" smtClean="0">
                <a:solidFill>
                  <a:schemeClr val="bg1"/>
                </a:solidFill>
              </a:rPr>
              <a:t>on</a:t>
            </a:r>
            <a:r>
              <a:rPr lang="ru-RU" sz="2400" dirty="0" smtClean="0">
                <a:solidFill>
                  <a:schemeClr val="bg1"/>
                </a:solidFill>
              </a:rPr>
              <a:t> – </a:t>
            </a:r>
            <a:r>
              <a:rPr lang="ru-RU" sz="2400" dirty="0" err="1" smtClean="0">
                <a:solidFill>
                  <a:schemeClr val="bg1"/>
                </a:solidFill>
              </a:rPr>
              <a:t>sound</a:t>
            </a:r>
            <a:r>
              <a:rPr lang="ru-RU" sz="2400" dirty="0" smtClean="0">
                <a:solidFill>
                  <a:schemeClr val="bg1"/>
                </a:solidFill>
              </a:rPr>
              <a:t> </a:t>
            </a:r>
            <a:r>
              <a:rPr lang="ru-RU" sz="2400" dirty="0" err="1" smtClean="0">
                <a:solidFill>
                  <a:schemeClr val="bg1"/>
                </a:solidFill>
              </a:rPr>
              <a:t>shortening</a:t>
            </a:r>
            <a:r>
              <a:rPr lang="ru-RU" sz="2400" dirty="0" smtClean="0">
                <a:solidFill>
                  <a:schemeClr val="bg1"/>
                </a:solidFill>
              </a:rPr>
              <a:t> </a:t>
            </a:r>
            <a:r>
              <a:rPr lang="ru-RU" sz="2400" dirty="0" err="1" smtClean="0">
                <a:solidFill>
                  <a:schemeClr val="bg1"/>
                </a:solidFill>
              </a:rPr>
              <a:t>over</a:t>
            </a:r>
            <a:r>
              <a:rPr lang="ru-RU" sz="2400" dirty="0" smtClean="0">
                <a:solidFill>
                  <a:schemeClr val="bg1"/>
                </a:solidFill>
              </a:rPr>
              <a:t> </a:t>
            </a:r>
            <a:r>
              <a:rPr lang="ru-RU" sz="2400" dirty="0" err="1" smtClean="0">
                <a:solidFill>
                  <a:schemeClr val="bg1"/>
                </a:solidFill>
              </a:rPr>
              <a:t>exudate</a:t>
            </a:r>
            <a:r>
              <a:rPr lang="ru-RU" sz="2400" dirty="0" smtClean="0">
                <a:solidFill>
                  <a:schemeClr val="bg1"/>
                </a:solidFill>
              </a:rPr>
              <a:t>. </a:t>
            </a:r>
            <a:r>
              <a:rPr lang="ru-RU" sz="2400" dirty="0" err="1" smtClean="0">
                <a:solidFill>
                  <a:schemeClr val="bg1"/>
                </a:solidFill>
              </a:rPr>
              <a:t>At</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considerable</a:t>
            </a:r>
            <a:r>
              <a:rPr lang="ru-RU" sz="2400" dirty="0" smtClean="0">
                <a:solidFill>
                  <a:schemeClr val="bg1"/>
                </a:solidFill>
              </a:rPr>
              <a:t> </a:t>
            </a:r>
            <a:r>
              <a:rPr lang="ru-RU" sz="2400" dirty="0" err="1" smtClean="0">
                <a:solidFill>
                  <a:schemeClr val="bg1"/>
                </a:solidFill>
              </a:rPr>
              <a:t>congestion</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exudate</a:t>
            </a:r>
            <a:r>
              <a:rPr lang="ru-RU" sz="2400" dirty="0" smtClean="0">
                <a:solidFill>
                  <a:schemeClr val="bg1"/>
                </a:solidFill>
              </a:rPr>
              <a:t> – </a:t>
            </a:r>
            <a:r>
              <a:rPr lang="ru-RU" sz="2400" dirty="0" err="1" smtClean="0">
                <a:solidFill>
                  <a:schemeClr val="bg1"/>
                </a:solidFill>
              </a:rPr>
              <a:t>Demuazo's</a:t>
            </a:r>
            <a:r>
              <a:rPr lang="ru-RU" sz="2400" dirty="0" smtClean="0">
                <a:solidFill>
                  <a:schemeClr val="bg1"/>
                </a:solidFill>
              </a:rPr>
              <a:t> </a:t>
            </a:r>
            <a:r>
              <a:rPr lang="ru-RU" sz="2400" dirty="0" err="1" smtClean="0">
                <a:solidFill>
                  <a:schemeClr val="bg1"/>
                </a:solidFill>
              </a:rPr>
              <a:t>line</a:t>
            </a:r>
            <a:r>
              <a:rPr lang="ru-RU" sz="2400" dirty="0" smtClean="0">
                <a:solidFill>
                  <a:schemeClr val="bg1"/>
                </a:solidFill>
              </a:rPr>
              <a:t>, </a:t>
            </a:r>
            <a:r>
              <a:rPr lang="ru-RU" sz="2400" dirty="0" err="1" smtClean="0">
                <a:solidFill>
                  <a:schemeClr val="bg1"/>
                </a:solidFill>
              </a:rPr>
              <a:t>Garlend</a:t>
            </a:r>
            <a:r>
              <a:rPr lang="ru-RU" sz="2400" dirty="0" smtClean="0">
                <a:solidFill>
                  <a:schemeClr val="bg1"/>
                </a:solidFill>
              </a:rPr>
              <a:t> </a:t>
            </a:r>
            <a:r>
              <a:rPr lang="ru-RU" sz="2400" dirty="0" err="1" smtClean="0">
                <a:solidFill>
                  <a:schemeClr val="bg1"/>
                </a:solidFill>
              </a:rPr>
              <a:t>and</a:t>
            </a:r>
            <a:r>
              <a:rPr lang="ru-RU" sz="2400" dirty="0" smtClean="0">
                <a:solidFill>
                  <a:schemeClr val="bg1"/>
                </a:solidFill>
              </a:rPr>
              <a:t> </a:t>
            </a:r>
            <a:r>
              <a:rPr lang="ru-RU" sz="2400" dirty="0" err="1" smtClean="0">
                <a:solidFill>
                  <a:schemeClr val="bg1"/>
                </a:solidFill>
              </a:rPr>
              <a:t>Grokko-Raukhfusa's</a:t>
            </a:r>
            <a:r>
              <a:rPr lang="ru-RU" sz="2400" dirty="0" smtClean="0">
                <a:solidFill>
                  <a:schemeClr val="bg1"/>
                </a:solidFill>
              </a:rPr>
              <a:t> </a:t>
            </a:r>
            <a:r>
              <a:rPr lang="ru-RU" sz="2400" dirty="0" err="1" smtClean="0">
                <a:solidFill>
                  <a:schemeClr val="bg1"/>
                </a:solidFill>
              </a:rPr>
              <a:t>triangles</a:t>
            </a:r>
            <a:r>
              <a:rPr lang="ru-RU" sz="2400" dirty="0" smtClean="0">
                <a:solidFill>
                  <a:schemeClr val="bg1"/>
                </a:solidFill>
              </a:rPr>
              <a:t>. </a:t>
            </a:r>
            <a:r>
              <a:rPr lang="en-US" sz="2400" dirty="0" err="1" smtClean="0">
                <a:solidFill>
                  <a:schemeClr val="bg1"/>
                </a:solidFill>
              </a:rPr>
              <a:t>Mediastinum</a:t>
            </a:r>
            <a:r>
              <a:rPr lang="ru-RU" sz="2400" dirty="0" smtClean="0">
                <a:solidFill>
                  <a:schemeClr val="bg1"/>
                </a:solidFill>
              </a:rPr>
              <a:t> </a:t>
            </a:r>
            <a:r>
              <a:rPr lang="ru-RU" sz="2400" dirty="0" err="1" smtClean="0">
                <a:solidFill>
                  <a:schemeClr val="bg1"/>
                </a:solidFill>
              </a:rPr>
              <a:t>shift</a:t>
            </a:r>
            <a:r>
              <a:rPr lang="ru-RU" sz="2400" dirty="0" smtClean="0">
                <a:solidFill>
                  <a:schemeClr val="bg1"/>
                </a:solidFill>
              </a:rPr>
              <a:t> </a:t>
            </a:r>
            <a:r>
              <a:rPr lang="ru-RU" sz="2400" dirty="0" err="1" smtClean="0">
                <a:solidFill>
                  <a:schemeClr val="bg1"/>
                </a:solidFill>
              </a:rPr>
              <a:t>in</a:t>
            </a:r>
            <a:r>
              <a:rPr lang="ru-RU" sz="2400" dirty="0" smtClean="0">
                <a:solidFill>
                  <a:schemeClr val="bg1"/>
                </a:solidFill>
              </a:rPr>
              <a:t> </a:t>
            </a:r>
            <a:r>
              <a:rPr lang="ru-RU" sz="2400" dirty="0" err="1" smtClean="0">
                <a:solidFill>
                  <a:schemeClr val="bg1"/>
                </a:solidFill>
              </a:rPr>
              <a:t>the</a:t>
            </a:r>
            <a:r>
              <a:rPr lang="ru-RU" sz="2400" dirty="0" smtClean="0">
                <a:solidFill>
                  <a:schemeClr val="bg1"/>
                </a:solidFill>
              </a:rPr>
              <a:t> </a:t>
            </a:r>
            <a:r>
              <a:rPr lang="ru-RU" sz="2400" dirty="0" err="1" smtClean="0">
                <a:solidFill>
                  <a:schemeClr val="bg1"/>
                </a:solidFill>
              </a:rPr>
              <a:t>healthy</a:t>
            </a:r>
            <a:r>
              <a:rPr lang="ru-RU" sz="2400" dirty="0" smtClean="0">
                <a:solidFill>
                  <a:schemeClr val="bg1"/>
                </a:solidFill>
              </a:rPr>
              <a:t> </a:t>
            </a:r>
            <a:r>
              <a:rPr lang="ru-RU" sz="2400" dirty="0" err="1" smtClean="0">
                <a:solidFill>
                  <a:schemeClr val="bg1"/>
                </a:solidFill>
              </a:rPr>
              <a:t>party</a:t>
            </a:r>
            <a:r>
              <a:rPr lang="ru-RU" sz="2400" dirty="0" smtClean="0">
                <a:solidFill>
                  <a:schemeClr val="bg1"/>
                </a:solidFill>
              </a:rPr>
              <a:t>.</a:t>
            </a:r>
          </a:p>
          <a:p>
            <a:pPr>
              <a:lnSpc>
                <a:spcPct val="80000"/>
              </a:lnSpc>
            </a:pPr>
            <a:r>
              <a:rPr lang="ru-RU" sz="2400" dirty="0" err="1" smtClean="0">
                <a:solidFill>
                  <a:schemeClr val="bg1"/>
                </a:solidFill>
              </a:rPr>
              <a:t>Auskultati</a:t>
            </a:r>
            <a:r>
              <a:rPr lang="en-US" sz="2400" dirty="0" smtClean="0">
                <a:solidFill>
                  <a:schemeClr val="bg1"/>
                </a:solidFill>
              </a:rPr>
              <a:t>on</a:t>
            </a:r>
            <a:r>
              <a:rPr lang="ru-RU" sz="2400" dirty="0" smtClean="0">
                <a:solidFill>
                  <a:schemeClr val="bg1"/>
                </a:solidFill>
              </a:rPr>
              <a:t> – </a:t>
            </a:r>
            <a:r>
              <a:rPr lang="ru-RU" sz="2400" dirty="0" err="1" smtClean="0">
                <a:solidFill>
                  <a:schemeClr val="bg1"/>
                </a:solidFill>
              </a:rPr>
              <a:t>considerable</a:t>
            </a:r>
            <a:r>
              <a:rPr lang="ru-RU" sz="2400" dirty="0" smtClean="0">
                <a:solidFill>
                  <a:schemeClr val="bg1"/>
                </a:solidFill>
              </a:rPr>
              <a:t> </a:t>
            </a:r>
            <a:r>
              <a:rPr lang="ru-RU" sz="2400" dirty="0" err="1" smtClean="0">
                <a:solidFill>
                  <a:schemeClr val="bg1"/>
                </a:solidFill>
              </a:rPr>
              <a:t>easing</a:t>
            </a:r>
            <a:r>
              <a:rPr lang="ru-RU" sz="2400" dirty="0" smtClean="0">
                <a:solidFill>
                  <a:schemeClr val="bg1"/>
                </a:solidFill>
              </a:rPr>
              <a:t> </a:t>
            </a:r>
            <a:r>
              <a:rPr lang="ru-RU" sz="2400" dirty="0" err="1" smtClean="0">
                <a:solidFill>
                  <a:schemeClr val="bg1"/>
                </a:solidFill>
              </a:rPr>
              <a:t>or</a:t>
            </a:r>
            <a:r>
              <a:rPr lang="ru-RU" sz="2400" dirty="0" smtClean="0">
                <a:solidFill>
                  <a:schemeClr val="bg1"/>
                </a:solidFill>
              </a:rPr>
              <a:t> </a:t>
            </a:r>
            <a:r>
              <a:rPr lang="ru-RU" sz="2400" dirty="0" err="1" smtClean="0">
                <a:solidFill>
                  <a:schemeClr val="bg1"/>
                </a:solidFill>
              </a:rPr>
              <a:t>total</a:t>
            </a:r>
            <a:r>
              <a:rPr lang="ru-RU" sz="2400" dirty="0" smtClean="0">
                <a:solidFill>
                  <a:schemeClr val="bg1"/>
                </a:solidFill>
              </a:rPr>
              <a:t> </a:t>
            </a:r>
            <a:r>
              <a:rPr lang="ru-RU" sz="2400" dirty="0" err="1" smtClean="0">
                <a:solidFill>
                  <a:schemeClr val="bg1"/>
                </a:solidFill>
              </a:rPr>
              <a:t>absence</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respiratory</a:t>
            </a:r>
            <a:r>
              <a:rPr lang="ru-RU" sz="2400" dirty="0" smtClean="0">
                <a:solidFill>
                  <a:schemeClr val="bg1"/>
                </a:solidFill>
              </a:rPr>
              <a:t> </a:t>
            </a:r>
            <a:r>
              <a:rPr lang="ru-RU" sz="2400" dirty="0" err="1" smtClean="0">
                <a:solidFill>
                  <a:schemeClr val="bg1"/>
                </a:solidFill>
              </a:rPr>
              <a:t>noise</a:t>
            </a:r>
            <a:r>
              <a:rPr lang="ru-RU" sz="2400" dirty="0" smtClean="0">
                <a:solidFill>
                  <a:schemeClr val="bg1"/>
                </a:solidFill>
              </a:rPr>
              <a:t> </a:t>
            </a:r>
            <a:r>
              <a:rPr lang="ru-RU" sz="2400" dirty="0" err="1" smtClean="0">
                <a:solidFill>
                  <a:schemeClr val="bg1"/>
                </a:solidFill>
              </a:rPr>
              <a:t>over</a:t>
            </a:r>
            <a:r>
              <a:rPr lang="ru-RU" sz="2400" dirty="0" smtClean="0">
                <a:solidFill>
                  <a:schemeClr val="bg1"/>
                </a:solidFill>
              </a:rPr>
              <a:t> </a:t>
            </a:r>
            <a:r>
              <a:rPr lang="ru-RU" sz="2400" dirty="0" err="1" smtClean="0">
                <a:solidFill>
                  <a:schemeClr val="bg1"/>
                </a:solidFill>
              </a:rPr>
              <a:t>exudate</a:t>
            </a:r>
            <a:r>
              <a:rPr lang="ru-RU" sz="2400" dirty="0" smtClean="0">
                <a:solidFill>
                  <a:schemeClr val="bg1"/>
                </a:solidFill>
              </a:rPr>
              <a:t>.</a:t>
            </a:r>
          </a:p>
          <a:p>
            <a:pPr>
              <a:lnSpc>
                <a:spcPct val="80000"/>
              </a:lnSpc>
            </a:pPr>
            <a:r>
              <a:rPr lang="ru-RU" sz="2400" dirty="0" err="1" smtClean="0">
                <a:solidFill>
                  <a:schemeClr val="bg1"/>
                </a:solidFill>
              </a:rPr>
              <a:t>In</a:t>
            </a:r>
            <a:r>
              <a:rPr lang="ru-RU" sz="2400" dirty="0" smtClean="0">
                <a:solidFill>
                  <a:schemeClr val="bg1"/>
                </a:solidFill>
              </a:rPr>
              <a:t> </a:t>
            </a:r>
            <a:r>
              <a:rPr lang="ru-RU" sz="2400" dirty="0" err="1" smtClean="0">
                <a:solidFill>
                  <a:schemeClr val="bg1"/>
                </a:solidFill>
              </a:rPr>
              <a:t>blood</a:t>
            </a:r>
            <a:r>
              <a:rPr lang="ru-RU" sz="2400" dirty="0" smtClean="0">
                <a:solidFill>
                  <a:schemeClr val="bg1"/>
                </a:solidFill>
              </a:rPr>
              <a:t>: </a:t>
            </a:r>
            <a:r>
              <a:rPr lang="en-US" sz="2400" dirty="0" err="1" smtClean="0">
                <a:solidFill>
                  <a:schemeClr val="bg1"/>
                </a:solidFill>
              </a:rPr>
              <a:t>leukocytosis</a:t>
            </a:r>
            <a:r>
              <a:rPr lang="ru-RU" sz="2400" dirty="0" smtClean="0">
                <a:solidFill>
                  <a:schemeClr val="bg1"/>
                </a:solidFill>
              </a:rPr>
              <a:t>, </a:t>
            </a:r>
            <a:r>
              <a:rPr lang="ru-RU" sz="2400" dirty="0" err="1" smtClean="0">
                <a:solidFill>
                  <a:schemeClr val="bg1"/>
                </a:solidFill>
              </a:rPr>
              <a:t>shift</a:t>
            </a:r>
            <a:r>
              <a:rPr lang="ru-RU" sz="2400" dirty="0" smtClean="0">
                <a:solidFill>
                  <a:schemeClr val="bg1"/>
                </a:solidFill>
              </a:rPr>
              <a:t> </a:t>
            </a:r>
            <a:r>
              <a:rPr lang="ru-RU" sz="2400" dirty="0" err="1" smtClean="0">
                <a:solidFill>
                  <a:schemeClr val="bg1"/>
                </a:solidFill>
              </a:rPr>
              <a:t>of</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en-US" sz="2400" dirty="0" err="1" smtClean="0">
                <a:solidFill>
                  <a:schemeClr val="bg1"/>
                </a:solidFill>
              </a:rPr>
              <a:t>leukocytic</a:t>
            </a:r>
            <a:r>
              <a:rPr lang="en-US" sz="2400" dirty="0" smtClean="0">
                <a:solidFill>
                  <a:schemeClr val="bg1"/>
                </a:solidFill>
              </a:rPr>
              <a:t> formula </a:t>
            </a:r>
            <a:r>
              <a:rPr lang="ru-RU" sz="2400" dirty="0" err="1" smtClean="0">
                <a:solidFill>
                  <a:schemeClr val="bg1"/>
                </a:solidFill>
              </a:rPr>
              <a:t>to</a:t>
            </a:r>
            <a:r>
              <a:rPr lang="ru-RU" sz="2400" dirty="0" smtClean="0">
                <a:solidFill>
                  <a:schemeClr val="bg1"/>
                </a:solidFill>
              </a:rPr>
              <a:t> </a:t>
            </a:r>
            <a:r>
              <a:rPr lang="ru-RU" sz="2400" dirty="0" err="1" smtClean="0">
                <a:solidFill>
                  <a:schemeClr val="bg1"/>
                </a:solidFill>
              </a:rPr>
              <a:t>the</a:t>
            </a:r>
            <a:r>
              <a:rPr lang="ru-RU" sz="2400" dirty="0" smtClean="0">
                <a:solidFill>
                  <a:schemeClr val="bg1"/>
                </a:solidFill>
              </a:rPr>
              <a:t> </a:t>
            </a:r>
            <a:r>
              <a:rPr lang="ru-RU" sz="2400" dirty="0" err="1" smtClean="0">
                <a:solidFill>
                  <a:schemeClr val="bg1"/>
                </a:solidFill>
              </a:rPr>
              <a:t>left</a:t>
            </a:r>
            <a:r>
              <a:rPr lang="ru-RU" sz="2400" dirty="0" smtClean="0">
                <a:solidFill>
                  <a:schemeClr val="bg1"/>
                </a:solidFill>
              </a:rPr>
              <a:t>, </a:t>
            </a:r>
            <a:r>
              <a:rPr lang="ru-RU" sz="2400" dirty="0" err="1" smtClean="0">
                <a:solidFill>
                  <a:schemeClr val="bg1"/>
                </a:solidFill>
              </a:rPr>
              <a:t>increase</a:t>
            </a:r>
            <a:r>
              <a:rPr lang="ru-RU" sz="2400" dirty="0" smtClean="0">
                <a:solidFill>
                  <a:schemeClr val="bg1"/>
                </a:solidFill>
              </a:rPr>
              <a:t> </a:t>
            </a:r>
            <a:r>
              <a:rPr lang="ru-RU" sz="2400" dirty="0" err="1" smtClean="0">
                <a:solidFill>
                  <a:schemeClr val="bg1"/>
                </a:solidFill>
              </a:rPr>
              <a:t>in</a:t>
            </a:r>
            <a:r>
              <a:rPr lang="ru-RU" sz="2400" dirty="0" smtClean="0">
                <a:solidFill>
                  <a:schemeClr val="bg1"/>
                </a:solidFill>
              </a:rPr>
              <a:t> </a:t>
            </a:r>
            <a:r>
              <a:rPr lang="en-US" sz="2400" dirty="0" smtClean="0">
                <a:solidFill>
                  <a:schemeClr val="bg1"/>
                </a:solidFill>
              </a:rPr>
              <a:t>erythrocyte sedimentation rate</a:t>
            </a:r>
            <a:endParaRPr lang="ru-RU" sz="2400" dirty="0" smtClean="0">
              <a:solidFill>
                <a:schemeClr val="bg1"/>
              </a:solidFill>
            </a:endParaRPr>
          </a:p>
          <a:p>
            <a:pPr>
              <a:lnSpc>
                <a:spcPct val="80000"/>
              </a:lnSpc>
            </a:pPr>
            <a:r>
              <a:rPr lang="en-US" sz="2400" dirty="0" smtClean="0">
                <a:solidFill>
                  <a:schemeClr val="bg1"/>
                </a:solidFill>
              </a:rPr>
              <a:t>Roentgenogram</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liquid</a:t>
            </a:r>
            <a:r>
              <a:rPr lang="ru-RU" sz="2400" dirty="0" smtClean="0">
                <a:solidFill>
                  <a:schemeClr val="bg1"/>
                </a:solidFill>
              </a:rPr>
              <a:t> </a:t>
            </a:r>
            <a:r>
              <a:rPr lang="ru-RU" sz="2400" dirty="0" err="1" smtClean="0">
                <a:solidFill>
                  <a:schemeClr val="bg1"/>
                </a:solidFill>
              </a:rPr>
              <a:t>congestion</a:t>
            </a:r>
            <a:r>
              <a:rPr lang="ru-RU" sz="2400" dirty="0" smtClean="0">
                <a:solidFill>
                  <a:schemeClr val="bg1"/>
                </a:solidFill>
              </a:rPr>
              <a:t> </a:t>
            </a:r>
            <a:r>
              <a:rPr lang="ru-RU" sz="2400" dirty="0" err="1" smtClean="0">
                <a:solidFill>
                  <a:schemeClr val="bg1"/>
                </a:solidFill>
              </a:rPr>
              <a:t>in</a:t>
            </a:r>
            <a:r>
              <a:rPr lang="ru-RU" sz="2400" dirty="0" smtClean="0">
                <a:solidFill>
                  <a:schemeClr val="bg1"/>
                </a:solidFill>
              </a:rPr>
              <a:t> </a:t>
            </a:r>
            <a:r>
              <a:rPr lang="ru-RU" sz="2400" dirty="0" err="1" smtClean="0">
                <a:solidFill>
                  <a:schemeClr val="bg1"/>
                </a:solidFill>
              </a:rPr>
              <a:t>a</a:t>
            </a:r>
            <a:r>
              <a:rPr lang="ru-RU" sz="2400" dirty="0" smtClean="0">
                <a:solidFill>
                  <a:schemeClr val="bg1"/>
                </a:solidFill>
              </a:rPr>
              <a:t> </a:t>
            </a:r>
            <a:r>
              <a:rPr lang="ru-RU" sz="2400" dirty="0" err="1" smtClean="0">
                <a:solidFill>
                  <a:schemeClr val="bg1"/>
                </a:solidFill>
              </a:rPr>
              <a:t>pleural</a:t>
            </a:r>
            <a:r>
              <a:rPr lang="ru-RU" sz="2400" dirty="0" smtClean="0">
                <a:solidFill>
                  <a:schemeClr val="bg1"/>
                </a:solidFill>
              </a:rPr>
              <a:t> </a:t>
            </a:r>
            <a:r>
              <a:rPr lang="ru-RU" sz="2400" dirty="0" err="1" smtClean="0">
                <a:solidFill>
                  <a:schemeClr val="bg1"/>
                </a:solidFill>
              </a:rPr>
              <a:t>cavity</a:t>
            </a:r>
            <a:r>
              <a:rPr lang="ru-RU" sz="2400" dirty="0" smtClean="0">
                <a:solidFill>
                  <a:schemeClr val="bg1"/>
                </a:solidFill>
              </a:rPr>
              <a:t>.</a:t>
            </a:r>
          </a:p>
        </p:txBody>
      </p:sp>
      <p:sp>
        <p:nvSpPr>
          <p:cNvPr id="15362" name="Rectangle 2"/>
          <p:cNvSpPr>
            <a:spLocks noGrp="1" noChangeArrowheads="1"/>
          </p:cNvSpPr>
          <p:nvPr>
            <p:ph type="title"/>
          </p:nvPr>
        </p:nvSpPr>
        <p:spPr>
          <a:xfrm>
            <a:off x="457200" y="152400"/>
            <a:ext cx="8229600" cy="756320"/>
          </a:xfrm>
        </p:spPr>
        <p:txBody>
          <a:bodyPr>
            <a:normAutofit/>
          </a:bodyPr>
          <a:lstStyle/>
          <a:p>
            <a:pPr algn="ctr" fontAlgn="auto">
              <a:spcAft>
                <a:spcPts val="0"/>
              </a:spcAft>
              <a:defRPr/>
            </a:pPr>
            <a:r>
              <a:rPr lang="ru-RU" sz="4000" dirty="0" err="1">
                <a:solidFill>
                  <a:schemeClr val="bg1"/>
                </a:solidFill>
              </a:rPr>
              <a:t>Clinic</a:t>
            </a:r>
            <a:r>
              <a:rPr lang="ru-RU" sz="4000" dirty="0">
                <a:solidFill>
                  <a:schemeClr val="bg1"/>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620688"/>
            <a:ext cx="8496944" cy="5475312"/>
          </a:xfrm>
        </p:spPr>
        <p:txBody>
          <a:bodyPr/>
          <a:lstStyle/>
          <a:p>
            <a:pPr algn="just"/>
            <a:r>
              <a:rPr lang="en-US" sz="2800" dirty="0" smtClean="0">
                <a:solidFill>
                  <a:schemeClr val="bg1"/>
                </a:solidFill>
              </a:rPr>
              <a:t>Patients purulent pleurisy complain of pain in his side, coughing, feeling of heaviness or fullness in the side, shortness of breath, inability to take a deep breath, shortness of breath, fever, weakness. Pain in the chest is more pronounced at the beginning of the disease, is an itchy in nature, and as the spread of inflammation and accumulation of </a:t>
            </a:r>
            <a:r>
              <a:rPr lang="en-US" sz="2800" dirty="0" err="1" smtClean="0">
                <a:solidFill>
                  <a:schemeClr val="bg1"/>
                </a:solidFill>
              </a:rPr>
              <a:t>exudate</a:t>
            </a:r>
            <a:r>
              <a:rPr lang="en-US" sz="2800" dirty="0" smtClean="0">
                <a:solidFill>
                  <a:schemeClr val="bg1"/>
                </a:solidFill>
              </a:rPr>
              <a:t> weakened, joins a feeling of heaviness or fullness in the side. Gradually increasing shortness of breath. Cough, usually dry, and when the secondary pleurisy on the grounds of pneumonia or lung abscess - with sputum </a:t>
            </a:r>
            <a:r>
              <a:rPr lang="en-US" sz="2800" dirty="0" err="1" smtClean="0">
                <a:solidFill>
                  <a:schemeClr val="bg1"/>
                </a:solidFill>
              </a:rPr>
              <a:t>mucoid</a:t>
            </a:r>
            <a:r>
              <a:rPr lang="en-US" sz="2800" dirty="0" smtClean="0">
                <a:solidFill>
                  <a:schemeClr val="bg1"/>
                </a:solidFill>
              </a:rPr>
              <a:t> or purulent character, sometimes with copious amounts of purulent sputum. </a:t>
            </a:r>
            <a:endParaRPr lang="ru-RU" sz="2800"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419</TotalTime>
  <Words>1753</Words>
  <Application>Microsoft Office PowerPoint</Application>
  <PresentationFormat>Экран (4:3)</PresentationFormat>
  <Paragraphs>149</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Бумажная</vt:lpstr>
      <vt:lpstr>Слайд 1</vt:lpstr>
      <vt:lpstr>Purulent pleurisy, empyema pleurae</vt:lpstr>
      <vt:lpstr>Слайд 3</vt:lpstr>
      <vt:lpstr>Classification:</vt:lpstr>
      <vt:lpstr>Patogenez:</vt:lpstr>
      <vt:lpstr>Patogenez:</vt:lpstr>
      <vt:lpstr>Слайд 7</vt:lpstr>
      <vt:lpstr>Clinic:</vt:lpstr>
      <vt:lpstr>Слайд 9</vt:lpstr>
      <vt:lpstr>Pleurisy. Direct projection</vt:lpstr>
      <vt:lpstr>Pleurisy. Lateral projection</vt:lpstr>
      <vt:lpstr>Pleural shock</vt:lpstr>
      <vt:lpstr>Scheme of a puncture of a pleural cavity and possible complications</vt:lpstr>
      <vt:lpstr>Treatment</vt:lpstr>
      <vt:lpstr>Слайд 15</vt:lpstr>
      <vt:lpstr>Treatment:</vt:lpstr>
      <vt:lpstr>Слайд 17</vt:lpstr>
      <vt:lpstr>Слайд 18</vt:lpstr>
      <vt:lpstr>Purulent pericarditis </vt:lpstr>
      <vt:lpstr>Clinic and diagnostics</vt:lpstr>
      <vt:lpstr>Pericardium puncture</vt:lpstr>
      <vt:lpstr>Treatment:</vt:lpstr>
      <vt:lpstr>Peritonitis:</vt:lpstr>
      <vt:lpstr>Слайд 24</vt:lpstr>
      <vt:lpstr>Classification:</vt:lpstr>
      <vt:lpstr>Etiology and sources of infection</vt:lpstr>
      <vt:lpstr>Patogenez of purulent peritonitis</vt:lpstr>
      <vt:lpstr>Clinical manifestations</vt:lpstr>
      <vt:lpstr>Mannheim  index of peritonitis (MIP)</vt:lpstr>
      <vt:lpstr>Severity on MIP:</vt:lpstr>
      <vt:lpstr>Treatment: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37</cp:revision>
  <dcterms:created xsi:type="dcterms:W3CDTF">1601-01-01T00:00:00Z</dcterms:created>
  <dcterms:modified xsi:type="dcterms:W3CDTF">2015-03-04T04:00:50Z</dcterms:modified>
</cp:coreProperties>
</file>