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7"/>
  </p:notesMasterIdLst>
  <p:handoutMasterIdLst>
    <p:handoutMasterId r:id="rId28"/>
  </p:handoutMasterIdLst>
  <p:sldIdLst>
    <p:sldId id="265" r:id="rId5"/>
    <p:sldId id="322" r:id="rId6"/>
    <p:sldId id="291" r:id="rId7"/>
    <p:sldId id="321" r:id="rId8"/>
    <p:sldId id="292" r:id="rId9"/>
    <p:sldId id="323" r:id="rId10"/>
    <p:sldId id="324" r:id="rId11"/>
    <p:sldId id="325" r:id="rId12"/>
    <p:sldId id="326" r:id="rId13"/>
    <p:sldId id="327" r:id="rId14"/>
    <p:sldId id="293" r:id="rId15"/>
    <p:sldId id="295" r:id="rId16"/>
    <p:sldId id="328" r:id="rId17"/>
    <p:sldId id="329" r:id="rId18"/>
    <p:sldId id="330" r:id="rId19"/>
    <p:sldId id="290" r:id="rId20"/>
    <p:sldId id="280" r:id="rId21"/>
    <p:sldId id="279" r:id="rId22"/>
    <p:sldId id="281" r:id="rId23"/>
    <p:sldId id="282" r:id="rId24"/>
    <p:sldId id="283" r:id="rId25"/>
    <p:sldId id="271" r:id="rId2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843" autoAdjust="0"/>
  </p:normalViewPr>
  <p:slideViewPr>
    <p:cSldViewPr snapToGrid="0" showGuides="1">
      <p:cViewPr varScale="1">
        <p:scale>
          <a:sx n="76" d="100"/>
          <a:sy n="76" d="100"/>
        </p:scale>
        <p:origin x="4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27.05.2020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27.05.2020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18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AAF71-7088-4082-A4B5-5D2286FF71AE}" type="datetime1">
              <a:rPr lang="ru-RU" noProof="0" smtClean="0"/>
              <a:t>27.05.2020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5DDED-C00D-420D-BCCC-88709E63D747}" type="datetime1">
              <a:rPr lang="ru-RU" noProof="0" smtClean="0"/>
              <a:t>27.05.2020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CCF59-F12C-4B22-A0B5-0569E7EBF814}" type="datetime1">
              <a:rPr lang="ru-RU" noProof="0" smtClean="0"/>
              <a:t>27.05.2020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t>27.05.2020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0B887-75E0-4C5B-AF37-E33049182621}" type="datetime1">
              <a:rPr lang="ru-RU" noProof="0" smtClean="0"/>
              <a:t>27.05.2020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79668-2161-488D-96B8-6A859D0F15B4}" type="datetime1">
              <a:rPr lang="ru-RU" noProof="0" smtClean="0"/>
              <a:t>27.05.2020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39C50-7762-4792-95E1-E7874CF6E4AE}" type="datetime1">
              <a:rPr lang="ru-RU" noProof="0" smtClean="0"/>
              <a:t>27.05.2020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01220-6B3C-4719-8281-16AA8BA3EF64}" type="datetime1">
              <a:rPr lang="ru-RU" noProof="0" smtClean="0"/>
              <a:t>27.05.2020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7245F-B3C7-4358-926A-1EE496656B67}" type="datetime1">
              <a:rPr lang="ru-RU" noProof="0" smtClean="0"/>
              <a:t>27.05.2020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A9D0-FD05-4374-8990-9A13D81CB546}" type="datetime1">
              <a:rPr lang="ru-RU" noProof="0" smtClean="0"/>
              <a:t>27.05.2020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70C57-C6EC-43E3-AE3A-40D83CDB2BD6}" type="datetime1">
              <a:rPr lang="ru-RU" noProof="0" smtClean="0"/>
              <a:t>27.05.2020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24B01-8CDF-43F1-A896-03E2F79CCBAE}" type="datetime1">
              <a:rPr lang="ru-RU" noProof="0" smtClean="0"/>
              <a:t>27.05.2020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t>27.05.2020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2675" y="1756030"/>
            <a:ext cx="9918700" cy="2942969"/>
          </a:xfrm>
        </p:spPr>
        <p:txBody>
          <a:bodyPr rtlCol="0">
            <a:normAutofit fontScale="90000"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РОССИЙСКОЙ ФЕДЕРАЦИИ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«АСТРАХАНСКИЙ ГОСУДАРСТВЕННЫЙ МЕДИЦИНСКИЙ УНИВЕРСИТЕТ »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/>
              <a:t>Первичные противоэпидемические мероприятия при выявлении больных или лиц с подозрением на COVID-19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38600"/>
            <a:ext cx="9144000" cy="22479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перинатологии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курсом сестринского дела</a:t>
            </a:r>
          </a:p>
          <a:p>
            <a:pPr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доцент кафедры </a:t>
            </a:r>
          </a:p>
          <a:p>
            <a:pPr algn="r" rtl="0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к.м.н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Э.И.Джальмухамедова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Компьютерная модель вируса COVID-19 (коронавирус)"/>
          <p:cNvSpPr>
            <a:spLocks noChangeAspect="1" noChangeArrowheads="1"/>
          </p:cNvSpPr>
          <p:nvPr/>
        </p:nvSpPr>
        <p:spPr bwMode="auto">
          <a:xfrm>
            <a:off x="1082675" y="268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edu.rosminzdrav.ru/fileadmin/_processed_/d/b/csm_i-CoV-130_7b90c8d5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8" y="4130480"/>
            <a:ext cx="3034528" cy="27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0" y="365125"/>
            <a:ext cx="10769600" cy="203517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Масштабное распространение без прослеживания эпидемиологической связи </a:t>
            </a:r>
            <a:r>
              <a:rPr lang="ru-RU" sz="3200" dirty="0" smtClean="0"/>
              <a:t>случаев(2)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500" y="3111500"/>
            <a:ext cx="11430000" cy="364489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Введение карантина на пораженные административные территории с эпидемическими очагами (</a:t>
            </a:r>
            <a:r>
              <a:rPr lang="ru-RU" dirty="0" smtClean="0"/>
              <a:t>ограничение выезда).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22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</a:t>
            </a:r>
            <a:r>
              <a:rPr lang="ru-RU" sz="2800" dirty="0" smtClean="0"/>
              <a:t>бор и хранение медицинских отходов в соответствии с санитарно- эпидемическими требованиями в условиях инфекции covid-19 внутри организации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300" y="1690688"/>
            <a:ext cx="10464800" cy="481171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0" indent="0" algn="ctr">
              <a:buNone/>
            </a:pPr>
            <a:r>
              <a:rPr lang="ru-RU" sz="2400" dirty="0" smtClean="0"/>
              <a:t>Постановление Главного государственного санитарного врача Российской Федерации от 9 декабря 2010 г. N 163 "Об утверждении СанПиН 2.1.7.2790-10 "Санитарно-эпидемиологические требования к обращению с медицинскими отходами" </a:t>
            </a:r>
            <a:endParaRPr lang="ru-RU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Медицинские </a:t>
            </a:r>
            <a:r>
              <a:rPr lang="ru-RU" dirty="0"/>
              <a:t>отходы, в том числе биологические выделения пациентов (мокрота, моча, кал и др.) с инфекцией COVID-19, утилизируются в соответствии с </a:t>
            </a:r>
            <a:r>
              <a:rPr lang="ru-RU" dirty="0" err="1"/>
              <a:t>санитарноэпидемиологическими</a:t>
            </a:r>
            <a:r>
              <a:rPr lang="ru-RU" dirty="0"/>
              <a:t> требованиями к обращению с медицинскими отходами класса В (в соответствии с требованиями к работе с возбудителями 1-2 групп патогенности).</a:t>
            </a:r>
          </a:p>
        </p:txBody>
      </p:sp>
    </p:spTree>
    <p:extLst>
      <p:ext uri="{BB962C8B-B14F-4D97-AF65-F5344CB8AC3E}">
        <p14:creationId xmlns:p14="http://schemas.microsoft.com/office/powerpoint/2010/main" val="353375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0" y="0"/>
            <a:ext cx="10960100" cy="133350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Сбор и хранение медицинских отходов в соответствии с санитарно- эпидемическими требованиями в условиях инфекции covid-19 внутри </a:t>
            </a:r>
            <a:r>
              <a:rPr lang="ru-RU" sz="2400" dirty="0" smtClean="0"/>
              <a:t>организации(2)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422400"/>
            <a:ext cx="11531600" cy="5181599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1. </a:t>
            </a:r>
            <a:r>
              <a:rPr lang="ru-RU" sz="2600" dirty="0" smtClean="0"/>
              <a:t>Подлежат обязательному обеззараживанию (дезинфекции) материалы, контактировавшие с больными, медицинские отходы, в том числе биологические выделения пациентов (мокрота, моча, кал и др.) с инфекцией COVID-19, отходы лабораторий, фармацевтических и иммунобиологических производств, работающих с микроорганизмами 1-2 групп патогенности. Выбор метода обеззараживания (дезинфекции) осуществляется при разработке схемы сбора и удаления отходов. Вывоз необеззараженных отходов класса В за пределы территории организации не допускается. </a:t>
            </a:r>
          </a:p>
          <a:p>
            <a:pPr algn="just"/>
            <a:r>
              <a:rPr lang="ru-RU" sz="2600" dirty="0" smtClean="0"/>
              <a:t>2</a:t>
            </a:r>
            <a:r>
              <a:rPr lang="ru-RU" sz="2600" dirty="0"/>
              <a:t>. Собирают в одноразовую мягкую (пакеты) или твердую (</a:t>
            </a:r>
            <a:r>
              <a:rPr lang="ru-RU" sz="2600" dirty="0" err="1"/>
              <a:t>непрокалываемую</a:t>
            </a:r>
            <a:r>
              <a:rPr lang="ru-RU" sz="2600" dirty="0"/>
              <a:t>) упаковку (контейнеры) красного цвета или имеющую красную маркировку и должны обеспечивать возможность безопасного сбора в них не более 10 кг отходов. Выбор упаковки зависит от морфологического состава отходов. Жидкие биологические отходы, использованные одноразовые колющие (режущие) инструменты и другие изделия медицинского назначения помещают в твердую (</a:t>
            </a:r>
            <a:r>
              <a:rPr lang="ru-RU" sz="2600" dirty="0" err="1"/>
              <a:t>непрокалываемую</a:t>
            </a:r>
            <a:r>
              <a:rPr lang="ru-RU" sz="2600" dirty="0"/>
              <a:t>) влагостойкую герметичную упаковку (контейнеры). </a:t>
            </a: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30463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0" y="0"/>
            <a:ext cx="10960100" cy="163830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Сбор и хранение медицинских отходов в соответствии с санитарно- эпидемическими требованиями в условиях инфекции covid-19 внутри </a:t>
            </a:r>
            <a:r>
              <a:rPr lang="ru-RU" sz="2400" dirty="0" smtClean="0"/>
              <a:t>организации(3)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638300"/>
            <a:ext cx="11531600" cy="496569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3</a:t>
            </a:r>
            <a:r>
              <a:rPr lang="ru-RU" sz="2400" dirty="0"/>
              <a:t>. Завязывают пакет или закрывают с использованием бирок-стяжек или других приспособлений, исключающих высыпание отходов класса В, с соблюдением требований биологической безопасности, после заполнения пакета не более чем на 3/4 сотрудник, ответственный за сбор отходов в данном медицинском </a:t>
            </a:r>
            <a:r>
              <a:rPr lang="ru-RU" sz="2400" smtClean="0"/>
              <a:t>подразделении. Твердые </a:t>
            </a:r>
            <a:r>
              <a:rPr lang="ru-RU" sz="2400" dirty="0"/>
              <a:t>(</a:t>
            </a:r>
            <a:r>
              <a:rPr lang="ru-RU" sz="2400" dirty="0" err="1"/>
              <a:t>непрокалываемые</a:t>
            </a:r>
            <a:r>
              <a:rPr lang="ru-RU" sz="2400" dirty="0"/>
              <a:t>) емкости закрывают крышками. Перемещение отходов класса В за пределами подразделения в открытых емкостях не </a:t>
            </a:r>
            <a:r>
              <a:rPr lang="ru-RU" sz="2400" dirty="0" smtClean="0"/>
              <a:t>допускается.</a:t>
            </a:r>
          </a:p>
          <a:p>
            <a:pPr algn="just"/>
            <a:r>
              <a:rPr lang="ru-RU" sz="2400" dirty="0"/>
              <a:t>4. Маркируют надписью "Отходы. Класс В" при окончательной упаковке одноразовые емкости (пакеты, баки) с отходами класса В, для удаления их из подразделения с нанесением названия организации, подразделения, даты и фамилии ответственного за сбор отходов лица.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60092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0" y="0"/>
            <a:ext cx="10960100" cy="154940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Сбор и хранение медицинских отходов в соответствии с санитарно- эпидемическими требованиями в условиях инфекции covid-19 внутри </a:t>
            </a:r>
            <a:r>
              <a:rPr lang="ru-RU" sz="2400" dirty="0" smtClean="0"/>
              <a:t>организации(4)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714500"/>
            <a:ext cx="11531600" cy="4889499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5</a:t>
            </a:r>
            <a:r>
              <a:rPr lang="ru-RU" sz="2400" dirty="0"/>
              <a:t>. Закрепляют мягкую упаковку (одноразовые пакеты) для сбора отходов класса В на специальных стойках (тележках) или контейнерах. Помещают в специальные контейнеры медицинские отходы класса В </a:t>
            </a:r>
            <a:r>
              <a:rPr lang="ru-RU" sz="2400" dirty="0" err="1"/>
              <a:t>в</a:t>
            </a:r>
            <a:r>
              <a:rPr lang="ru-RU" sz="2400" dirty="0"/>
              <a:t> закрытых одноразовых емкостях и хранят в помещении для временного хранения медицинских отходов. </a:t>
            </a:r>
            <a:endParaRPr lang="ru-RU" sz="2400" dirty="0" smtClean="0"/>
          </a:p>
          <a:p>
            <a:pPr algn="just"/>
            <a:r>
              <a:rPr lang="ru-RU" sz="2400" dirty="0" smtClean="0"/>
              <a:t>6</a:t>
            </a:r>
            <a:r>
              <a:rPr lang="ru-RU" sz="2400" dirty="0"/>
              <a:t>. Осуществляют сбор отходов в местах их образования в течение рабочей смены. При использовании одноразовых контейнеров для острого инструментария допускается их заполнение в течение 3-х суток. </a:t>
            </a:r>
            <a:endParaRPr lang="ru-RU" sz="2400" dirty="0" smtClean="0"/>
          </a:p>
          <a:p>
            <a:pPr algn="just"/>
            <a:r>
              <a:rPr lang="ru-RU" sz="2400" dirty="0" smtClean="0"/>
              <a:t>7</a:t>
            </a:r>
            <a:r>
              <a:rPr lang="ru-RU" sz="2400" dirty="0"/>
              <a:t>. Накапливают и временно хранят необеззараженные отходы классов Б и В раздельно от отходов других классов в специальных помещениях, исключающих доступ посторонних лиц (при хранении более 24-х часов используется холодильное оборудование). Применение холодильного оборудования, предназначенного для накопления отходов, для других целей не допускается.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4630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0" y="0"/>
            <a:ext cx="10960100" cy="1092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Сбор и хранение медицинских отходов в соответствии с санитарно- эпидемическими требованиями в условиях инфекции covid-19 внутри </a:t>
            </a:r>
            <a:r>
              <a:rPr lang="ru-RU" sz="2400" dirty="0" smtClean="0"/>
              <a:t>организации(5)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092200"/>
            <a:ext cx="11531600" cy="5511799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8. Запрещается при сборе медицинских отходов: </a:t>
            </a:r>
            <a:endParaRPr lang="ru-RU" sz="2400" dirty="0" smtClean="0"/>
          </a:p>
          <a:p>
            <a:pPr algn="just"/>
            <a:r>
              <a:rPr lang="ru-RU" sz="2400" dirty="0" smtClean="0"/>
              <a:t>• </a:t>
            </a:r>
            <a:r>
              <a:rPr lang="ru-RU" sz="2400" dirty="0"/>
              <a:t>вручную разрушать, разрезать отходы классов Б и В, в том числе использованные системы для внутривенных </a:t>
            </a:r>
            <a:r>
              <a:rPr lang="ru-RU" sz="2400" dirty="0" err="1"/>
              <a:t>инфузий</a:t>
            </a:r>
            <a:r>
              <a:rPr lang="ru-RU" sz="2400" dirty="0"/>
              <a:t>, в целях их обеззараживания; </a:t>
            </a:r>
            <a:endParaRPr lang="ru-RU" sz="2400" dirty="0" smtClean="0"/>
          </a:p>
          <a:p>
            <a:pPr algn="just"/>
            <a:r>
              <a:rPr lang="ru-RU" sz="2400" dirty="0" smtClean="0"/>
              <a:t>• </a:t>
            </a:r>
            <a:r>
              <a:rPr lang="ru-RU" sz="2400" dirty="0"/>
              <a:t>снимать вручную иглу со шприца после его использования, надевать колпачок на иглу после инъекции; </a:t>
            </a:r>
            <a:endParaRPr lang="ru-RU" sz="2400" dirty="0" smtClean="0"/>
          </a:p>
          <a:p>
            <a:pPr algn="just"/>
            <a:r>
              <a:rPr lang="ru-RU" sz="2400" dirty="0" smtClean="0"/>
              <a:t>• </a:t>
            </a:r>
            <a:r>
              <a:rPr lang="ru-RU" sz="2400" dirty="0"/>
              <a:t>пересыпать (перегружать) неупакованные отходы классов Б и В из одной емкости в другую; </a:t>
            </a:r>
            <a:endParaRPr lang="ru-RU" sz="2400" dirty="0" smtClean="0"/>
          </a:p>
          <a:p>
            <a:pPr algn="just"/>
            <a:r>
              <a:rPr lang="ru-RU" sz="2400" dirty="0" smtClean="0"/>
              <a:t>• </a:t>
            </a:r>
            <a:r>
              <a:rPr lang="ru-RU" sz="2400" dirty="0"/>
              <a:t>утрамбовывать отходы классов Б и В; </a:t>
            </a:r>
            <a:endParaRPr lang="ru-RU" sz="2400" dirty="0" smtClean="0"/>
          </a:p>
          <a:p>
            <a:pPr algn="just"/>
            <a:r>
              <a:rPr lang="ru-RU" sz="2400" dirty="0" smtClean="0"/>
              <a:t>• </a:t>
            </a:r>
            <a:r>
              <a:rPr lang="ru-RU" sz="2400" dirty="0"/>
              <a:t>осуществлять любые операции с отходами без перчаток или необходимых средств индивидуальной защиты и спецодежды; </a:t>
            </a:r>
            <a:endParaRPr lang="ru-RU" sz="2400" dirty="0" smtClean="0"/>
          </a:p>
          <a:p>
            <a:pPr algn="just"/>
            <a:r>
              <a:rPr lang="ru-RU" sz="2400" dirty="0" smtClean="0"/>
              <a:t>• </a:t>
            </a:r>
            <a:r>
              <a:rPr lang="ru-RU" sz="2400" dirty="0"/>
              <a:t>использовать мягкую одноразовую упаковку для сбора острого медицинского инструментария и иных острых предметов; </a:t>
            </a:r>
            <a:endParaRPr lang="ru-RU" sz="2400" dirty="0" smtClean="0"/>
          </a:p>
          <a:p>
            <a:pPr algn="just"/>
            <a:r>
              <a:rPr lang="ru-RU" sz="2400" dirty="0" smtClean="0"/>
              <a:t>• </a:t>
            </a:r>
            <a:r>
              <a:rPr lang="ru-RU" sz="2400" dirty="0"/>
              <a:t>устанавливать одноразовые и многоразовые емкости для сбора отходов на расстоянии менее 1 м от нагревательных приборов.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0345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2897059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b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Futuristic glowing low polygonal coronavirus cells banner on dark blue background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477294"/>
            <a:ext cx="43053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98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2" name="Picture 6" descr="https://s1.stc.all.kpcdn.net/putevoditel/projectid_103889/images/tild6135-3436-4265-a430-633339303531__20200317_new_z03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267" y="1825625"/>
            <a:ext cx="5806313" cy="358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82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1.stc.all.kpcdn.net/putevoditel/projectid_103889/images/tild6334-3534-4836-b336-333734333361__96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81" y="4015945"/>
            <a:ext cx="3076833" cy="259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56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1.stc.all.kpcdn.net/putevoditel/projectid_103889/images/tild6635-3336-4039-b962-313564316635__9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32" y="2842054"/>
            <a:ext cx="3709638" cy="257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" y="365125"/>
            <a:ext cx="11252200" cy="2301875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Организация противоэпидемических мероприятий в зависимости от фазы эпидемического процесса (согласно критериям воз)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400" y="2667000"/>
            <a:ext cx="11074400" cy="3509963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Рекомендовано: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/>
              <a:t>Федеральное государственное бюджетное учреждение «НАЦИОНАЛЬНЫЙ МЕДИЦИНСКИЙ ИССЛЕДОВАТЕЛЬСКИЙ ЦЕНТР ФТИЗИОПУЛЬМОНОЛОГИИ И ИНФЕКЦИОННЫХ ЗАБОЛЕВАНИЙ» Министерства здравоохранения Российской̆ Федерации</a:t>
            </a:r>
          </a:p>
          <a:p>
            <a:endParaRPr lang="ru-RU" dirty="0"/>
          </a:p>
          <a:p>
            <a:pPr marL="0" indent="0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3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Вирус mers — стоковое фо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58" y="2767913"/>
            <a:ext cx="3313299" cy="261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10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РНК и ее ви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40" y="1599963"/>
            <a:ext cx="37433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Фламинго-НН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49" y="1908056"/>
            <a:ext cx="3200400" cy="494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людей </a:t>
            </a:r>
            <a:r>
              <a:rPr lang="ru-RU" dirty="0" err="1"/>
              <a:t>коронавирусы</a:t>
            </a:r>
            <a:r>
              <a:rPr lang="ru-RU" dirty="0"/>
              <a:t> могут вызвать целый ряд заболеваний – от легких форм острой респираторной инфекции до тяжелого острого респираторного синдрома (ТОРС</a:t>
            </a:r>
            <a:r>
              <a:rPr lang="ru-RU" dirty="0" smtClean="0"/>
              <a:t>)..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2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952" y="-320675"/>
            <a:ext cx="11205274" cy="1920875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Единичные завозные случаи COVID-19 без распространения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952" y="1600200"/>
            <a:ext cx="11300847" cy="45767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Меры в рамках санитарной охраны территории (помещение всех въезжающих из неблагополучных стран/ регионов в </a:t>
            </a:r>
            <a:r>
              <a:rPr lang="ru-RU" dirty="0" err="1"/>
              <a:t>обсерватор</a:t>
            </a:r>
            <a:r>
              <a:rPr lang="ru-RU" dirty="0"/>
              <a:t>/ изолятор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r>
              <a:rPr lang="ru-RU" dirty="0"/>
              <a:t>Отслеживание и </a:t>
            </a:r>
            <a:r>
              <a:rPr lang="ru-RU" dirty="0" smtClean="0"/>
              <a:t>изоляция 100 % контактных лиц (в условиях </a:t>
            </a:r>
            <a:r>
              <a:rPr lang="ru-RU" dirty="0" err="1" smtClean="0"/>
              <a:t>обсерватора</a:t>
            </a:r>
            <a:r>
              <a:rPr lang="ru-RU" dirty="0" smtClean="0"/>
              <a:t>/ изолятора). </a:t>
            </a:r>
          </a:p>
          <a:p>
            <a:pPr marL="0" indent="0" algn="just">
              <a:buNone/>
            </a:pPr>
            <a:r>
              <a:rPr lang="ru-RU" dirty="0" smtClean="0"/>
              <a:t>Температурный </a:t>
            </a:r>
            <a:r>
              <a:rPr lang="ru-RU" dirty="0"/>
              <a:t>мониторинг при въезде на территорию регионов (внутреннее транспортное сообщение) в аэропортах, на ж/д вокзалах, автовокзалах.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Увеличение </a:t>
            </a:r>
            <a:r>
              <a:rPr lang="ru-RU" dirty="0"/>
              <a:t>объемов лабораторных исследований за счет обследования контактных лиц.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Увеличение </a:t>
            </a:r>
            <a:r>
              <a:rPr lang="ru-RU" dirty="0"/>
              <a:t>мощности лабораторной базы. </a:t>
            </a:r>
          </a:p>
        </p:txBody>
      </p:sp>
    </p:spTree>
    <p:extLst>
      <p:ext uri="{BB962C8B-B14F-4D97-AF65-F5344CB8AC3E}">
        <p14:creationId xmlns:p14="http://schemas.microsoft.com/office/powerpoint/2010/main" val="41349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952" y="-320675"/>
            <a:ext cx="11205274" cy="1781175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Единичные завозные случаи COVID-19 без </a:t>
            </a:r>
            <a:r>
              <a:rPr lang="ru-RU" sz="3200" dirty="0" smtClean="0"/>
              <a:t>распространения(1)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952" y="1460500"/>
            <a:ext cx="11300847" cy="47164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u="sng" dirty="0"/>
              <a:t>Ограничительные мероприятия: </a:t>
            </a:r>
            <a:endParaRPr lang="ru-RU" u="sng" dirty="0" smtClean="0"/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/>
              <a:t>отмена массовых мероприятий;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/>
              <a:t>перевод на дистанционное обучение (школы, ВУЗы и др.);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/>
              <a:t>отмена посещений детских дошкольных учреждений;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/>
              <a:t>работа в удалённом доступе;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/>
              <a:t>рекомендации по социальному разобщению (лица в возрасте 65 лет и старше; страдающие хроническими заболеваниями бронхолегочной, </a:t>
            </a:r>
            <a:r>
              <a:rPr lang="ru-RU" dirty="0" smtClean="0"/>
              <a:t>сердечно - сосудистой </a:t>
            </a:r>
            <a:r>
              <a:rPr lang="ru-RU" dirty="0"/>
              <a:t>и эндокринной систем);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• </a:t>
            </a:r>
            <a:r>
              <a:rPr lang="ru-RU" dirty="0"/>
              <a:t>отмена посещений социальных, медицинских учреждений, учреждений пенитенциарной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86509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0" y="365125"/>
            <a:ext cx="10769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Ограниченное местное распространение COVID-19 (контролируемое)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500" y="2019299"/>
            <a:ext cx="11430000" cy="4157663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Меры в рамках санитарной охраны территории (помещение всех въезжающих из неблагополучных стран/ регионов в </a:t>
            </a:r>
            <a:r>
              <a:rPr lang="ru-RU" dirty="0" err="1"/>
              <a:t>обсерватор</a:t>
            </a:r>
            <a:r>
              <a:rPr lang="ru-RU" dirty="0"/>
              <a:t>/ изолятор).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тслеживание </a:t>
            </a:r>
            <a:r>
              <a:rPr lang="ru-RU" dirty="0"/>
              <a:t>и изоляция 100 % контактных лиц (в т. ч. В домашних условиях).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Температурный </a:t>
            </a:r>
            <a:r>
              <a:rPr lang="ru-RU" dirty="0"/>
              <a:t>мониторинг при въезде на территорию регионов (внутреннее транспортное сообщение) в аэропортах, на ж/д вокзалах, автовокзалах.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Увеличение </a:t>
            </a:r>
            <a:r>
              <a:rPr lang="ru-RU" dirty="0"/>
              <a:t>объемов лабораторной базы.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Наращивание </a:t>
            </a:r>
            <a:r>
              <a:rPr lang="ru-RU" dirty="0"/>
              <a:t>мощности медицинских организаций (увеличение коечного фонда) с учетом численности населения, организация дополнительной госпитальной базы.</a:t>
            </a:r>
          </a:p>
        </p:txBody>
      </p:sp>
    </p:spTree>
    <p:extLst>
      <p:ext uri="{BB962C8B-B14F-4D97-AF65-F5344CB8AC3E}">
        <p14:creationId xmlns:p14="http://schemas.microsoft.com/office/powerpoint/2010/main" val="119752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0" y="365125"/>
            <a:ext cx="10769600" cy="1095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Ограниченное местное распространение COVID-19 (контролируемое</a:t>
            </a:r>
            <a:r>
              <a:rPr lang="ru-RU" sz="3600" dirty="0" smtClean="0"/>
              <a:t>)(1)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500" y="1968499"/>
            <a:ext cx="11430000" cy="42084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Оказание помощи больным COVID-19 в перепрофилированных медицинских организациях: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• </a:t>
            </a:r>
            <a:r>
              <a:rPr lang="ru-RU" dirty="0"/>
              <a:t>работа </a:t>
            </a:r>
            <a:r>
              <a:rPr lang="ru-RU" dirty="0" err="1"/>
              <a:t>обсерваторов</a:t>
            </a:r>
            <a:r>
              <a:rPr lang="ru-RU" dirty="0"/>
              <a:t>;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• </a:t>
            </a:r>
            <a:r>
              <a:rPr lang="ru-RU" dirty="0"/>
              <a:t>подготовка медперсонала и специалистов лабораторной службы;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• </a:t>
            </a:r>
            <a:r>
              <a:rPr lang="ru-RU" dirty="0"/>
              <a:t>мониторинг внебольничных пневмоний (лабораторное исследование на COVID-19).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Оказание </a:t>
            </a:r>
            <a:r>
              <a:rPr lang="ru-RU" dirty="0"/>
              <a:t>помощи больным COVID-19 (легкие формы) в домашних условиях. </a:t>
            </a:r>
          </a:p>
        </p:txBody>
      </p:sp>
    </p:spTree>
    <p:extLst>
      <p:ext uri="{BB962C8B-B14F-4D97-AF65-F5344CB8AC3E}">
        <p14:creationId xmlns:p14="http://schemas.microsoft.com/office/powerpoint/2010/main" val="243081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0" y="365125"/>
            <a:ext cx="10769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Ограниченное местное распространение COVID-19 (контролируемое</a:t>
            </a:r>
            <a:r>
              <a:rPr lang="ru-RU" sz="3600" dirty="0" smtClean="0"/>
              <a:t>)(2)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500" y="1206500"/>
            <a:ext cx="11430000" cy="5549899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u="sng" dirty="0" smtClean="0"/>
              <a:t>Ограничительные </a:t>
            </a:r>
            <a:r>
              <a:rPr lang="ru-RU" u="sng" dirty="0"/>
              <a:t>мероприятия</a:t>
            </a:r>
            <a:r>
              <a:rPr lang="ru-RU" dirty="0"/>
              <a:t>: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• </a:t>
            </a:r>
            <a:r>
              <a:rPr lang="ru-RU" dirty="0"/>
              <a:t>режим самоизоляции лиц, прибывающих из неблагополучных стран;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• </a:t>
            </a:r>
            <a:r>
              <a:rPr lang="ru-RU" dirty="0"/>
              <a:t>режим самоизоляции контактировавших с больными COVID-19;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• </a:t>
            </a:r>
            <a:r>
              <a:rPr lang="ru-RU" dirty="0"/>
              <a:t>отмена массовых мероприятий;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• </a:t>
            </a:r>
            <a:r>
              <a:rPr lang="ru-RU" dirty="0"/>
              <a:t>перевод на дистанционное обучение (школы, ВУЗы и др.);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• </a:t>
            </a:r>
            <a:r>
              <a:rPr lang="ru-RU" dirty="0"/>
              <a:t>отмена посещений детских дошкольных учреждений;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• </a:t>
            </a:r>
            <a:r>
              <a:rPr lang="ru-RU" dirty="0"/>
              <a:t>работа в удалённом доступе;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• </a:t>
            </a:r>
            <a:r>
              <a:rPr lang="ru-RU" dirty="0"/>
              <a:t>режим самоизоляции для лиц в возрасте 65 лет и старше; страдающих хроническими заболеваниями бронхо-легочной, </a:t>
            </a:r>
            <a:r>
              <a:rPr lang="ru-RU" dirty="0" err="1"/>
              <a:t>сердечнососудистой</a:t>
            </a:r>
            <a:r>
              <a:rPr lang="ru-RU" dirty="0"/>
              <a:t> и эндокринной систем) и др. контингентов риска;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• отмена </a:t>
            </a:r>
            <a:r>
              <a:rPr lang="ru-RU" dirty="0"/>
              <a:t>посещений социальных, медицинских учреждений, учреждений пенитенциарной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320772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0" y="365125"/>
            <a:ext cx="10769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Масштабное распространение без прослеживания эпидемиологической связи случаев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500" y="1206500"/>
            <a:ext cx="11430000" cy="5549899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Меры в рамках санитарной охраны территории (помещение всех въезжающих из неблагополучных стран/ регионов в </a:t>
            </a:r>
            <a:r>
              <a:rPr lang="ru-RU" dirty="0" err="1"/>
              <a:t>обсерватор</a:t>
            </a:r>
            <a:r>
              <a:rPr lang="ru-RU" dirty="0"/>
              <a:t>/ изолятор).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Отслеживание </a:t>
            </a:r>
            <a:r>
              <a:rPr lang="ru-RU" dirty="0"/>
              <a:t>и изоляция контактных лиц (в т. ч. В домашних условиях).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Наращивание </a:t>
            </a:r>
            <a:r>
              <a:rPr lang="ru-RU" dirty="0"/>
              <a:t>мощности медицинских организаций (увеличение коечного фонда) с учетом численности населения.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Привлечение </a:t>
            </a:r>
            <a:r>
              <a:rPr lang="ru-RU" dirty="0"/>
              <a:t>дополнительных медицинских кадров, в том числе из других регионов.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Оказание </a:t>
            </a:r>
            <a:r>
              <a:rPr lang="ru-RU" dirty="0"/>
              <a:t>помощи больным COVID-19 в перепрофилированных медицинских организациях: </a:t>
            </a:r>
            <a:r>
              <a:rPr lang="ru-RU" dirty="0" smtClean="0"/>
              <a:t> </a:t>
            </a:r>
            <a:r>
              <a:rPr lang="ru-RU" dirty="0"/>
              <a:t>работа </a:t>
            </a:r>
            <a:r>
              <a:rPr lang="ru-RU" dirty="0" err="1"/>
              <a:t>обсерваторов</a:t>
            </a:r>
            <a:r>
              <a:rPr lang="ru-RU" dirty="0"/>
              <a:t>.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Оказание </a:t>
            </a:r>
            <a:r>
              <a:rPr lang="ru-RU" dirty="0"/>
              <a:t>помощи больным COVID-19 (легкие формы) в домашних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98424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0" y="365125"/>
            <a:ext cx="10769600" cy="1047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Масштабное распространение без прослеживания эпидемиологической связи </a:t>
            </a:r>
            <a:r>
              <a:rPr lang="ru-RU" sz="3200" dirty="0" smtClean="0"/>
              <a:t>случаев(1)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500" y="876300"/>
            <a:ext cx="11430000" cy="5880099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u="sng" dirty="0"/>
              <a:t>Ограничительные мероприятия: </a:t>
            </a:r>
            <a:endParaRPr lang="ru-RU" u="sng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• </a:t>
            </a:r>
            <a:r>
              <a:rPr lang="ru-RU" dirty="0"/>
              <a:t>отмена всех массовых мероприятий;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• </a:t>
            </a:r>
            <a:r>
              <a:rPr lang="ru-RU" dirty="0"/>
              <a:t>закрытие всех мест массового скопления людей;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• </a:t>
            </a:r>
            <a:r>
              <a:rPr lang="ru-RU" dirty="0"/>
              <a:t>введение масочного режима на общественном транспорте и усиление режима дезинфекции.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• </a:t>
            </a:r>
            <a:r>
              <a:rPr lang="ru-RU" dirty="0"/>
              <a:t>перевод на дистанционное обучение (школы, ВУЗы и др.);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• </a:t>
            </a:r>
            <a:r>
              <a:rPr lang="ru-RU" dirty="0"/>
              <a:t>отмена посещений детских дошкольных учреждений;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• </a:t>
            </a:r>
            <a:r>
              <a:rPr lang="ru-RU" dirty="0"/>
              <a:t>работа в удалённом доступе;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• </a:t>
            </a:r>
            <a:r>
              <a:rPr lang="ru-RU" dirty="0"/>
              <a:t>режим самоизоляции для лиц в возрасте 65 лет и старше; страдающих хроническими заболеваниями бронхолёгочной, </a:t>
            </a:r>
            <a:r>
              <a:rPr lang="ru-RU" dirty="0" err="1"/>
              <a:t>сердечнососудистой</a:t>
            </a:r>
            <a:r>
              <a:rPr lang="ru-RU" dirty="0"/>
              <a:t> и эндокринной систем) и др. контингентов риска;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• </a:t>
            </a:r>
            <a:r>
              <a:rPr lang="ru-RU" dirty="0"/>
              <a:t>отмена посещений социальных, медицинских учреждений, учреждений пенитенциарной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91729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a4f35948-e619-41b3-aa29-22878b09cfd2"/>
    <ds:schemaRef ds:uri="http://purl.org/dc/elements/1.1/"/>
    <ds:schemaRef ds:uri="http://schemas.microsoft.com/office/infopath/2007/PartnerControls"/>
    <ds:schemaRef ds:uri="40262f94-9f35-4ac3-9a90-690165a166b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7394</TotalTime>
  <Words>1364</Words>
  <Application>Microsoft Office PowerPoint</Application>
  <PresentationFormat>Широкоэкранный</PresentationFormat>
  <Paragraphs>91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</vt:lpstr>
      <vt:lpstr>Times New Roman</vt:lpstr>
      <vt:lpstr>Wingdings</vt:lpstr>
      <vt:lpstr>Шаблон в оформлении «Облачный шкипер»</vt:lpstr>
      <vt:lpstr>  МИНИСТЕРСТВО ЗДРАВООХРАНЕНИЯ РОССИЙСКОЙ ФЕДЕРАЦИИ  ФЕДЕРАЛЬНОЕ ГОСУДАРСТВЕННОЕ БЮДЖЕТНОЕ ОБРАЗОВАТЕЛЬНОЕ УЧРЕЖДЕНИЕ ВЫСШЕГО ОБРАЗОВАНИЯ  «АСТРАХАНСКИЙ ГОСУДАРСТВЕННЫЙ МЕДИЦИНСКИЙ УНИВЕРСИТЕТ »    Первичные противоэпидемические мероприятия при выявлении больных или лиц с подозрением на COVID-19   </vt:lpstr>
      <vt:lpstr>Организация противоэпидемических мероприятий в зависимости от фазы эпидемического процесса (согласно критериям воз)  </vt:lpstr>
      <vt:lpstr>Единичные завозные случаи COVID-19 без распространения</vt:lpstr>
      <vt:lpstr>Единичные завозные случаи COVID-19 без распространения(1)</vt:lpstr>
      <vt:lpstr>Ограниченное местное распространение COVID-19 (контролируемое)</vt:lpstr>
      <vt:lpstr>Ограниченное местное распространение COVID-19 (контролируемое)(1)</vt:lpstr>
      <vt:lpstr>Ограниченное местное распространение COVID-19 (контролируемое)(2)</vt:lpstr>
      <vt:lpstr>Масштабное распространение без прослеживания эпидемиологической связи случаев</vt:lpstr>
      <vt:lpstr>Масштабное распространение без прослеживания эпидемиологической связи случаев(1)</vt:lpstr>
      <vt:lpstr>Масштабное распространение без прослеживания эпидемиологической связи случаев(2)</vt:lpstr>
      <vt:lpstr>Сбор и хранение медицинских отходов в соответствии с санитарно- эпидемическими требованиями в условиях инфекции covid-19 внутри организации</vt:lpstr>
      <vt:lpstr>Сбор и хранение медицинских отходов в соответствии с санитарно- эпидемическими требованиями в условиях инфекции covid-19 внутри организации(2)</vt:lpstr>
      <vt:lpstr>Сбор и хранение медицинских отходов в соответствии с санитарно- эпидемическими требованиями в условиях инфекции covid-19 внутри организации(3)</vt:lpstr>
      <vt:lpstr>Сбор и хранение медицинских отходов в соответствии с санитарно- эпидемическими требованиями в условиях инфекции covid-19 внутри организации(4)</vt:lpstr>
      <vt:lpstr>Сбор и хранение медицинских отходов в соответствии с санитарно- эпидемическими требованиями в условиях инфекции covid-19 внутри организации(5)</vt:lpstr>
      <vt:lpstr>Спасибо за внимание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и распространение новой коронавирусной инфекции</dc:title>
  <dc:creator>Dmitry</dc:creator>
  <cp:lastModifiedBy>Dmitry</cp:lastModifiedBy>
  <cp:revision>89</cp:revision>
  <dcterms:created xsi:type="dcterms:W3CDTF">2020-05-12T17:38:21Z</dcterms:created>
  <dcterms:modified xsi:type="dcterms:W3CDTF">2020-05-28T18:24:34Z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