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35"/>
  </p:notesMasterIdLst>
  <p:handoutMasterIdLst>
    <p:handoutMasterId r:id="rId36"/>
  </p:handoutMasterIdLst>
  <p:sldIdLst>
    <p:sldId id="265" r:id="rId5"/>
    <p:sldId id="291" r:id="rId6"/>
    <p:sldId id="292" r:id="rId7"/>
    <p:sldId id="293" r:id="rId8"/>
    <p:sldId id="295" r:id="rId9"/>
    <p:sldId id="294" r:id="rId10"/>
    <p:sldId id="296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5" r:id="rId19"/>
    <p:sldId id="297" r:id="rId20"/>
    <p:sldId id="306" r:id="rId21"/>
    <p:sldId id="308" r:id="rId22"/>
    <p:sldId id="310" r:id="rId23"/>
    <p:sldId id="311" r:id="rId24"/>
    <p:sldId id="312" r:id="rId25"/>
    <p:sldId id="307" r:id="rId26"/>
    <p:sldId id="313" r:id="rId27"/>
    <p:sldId id="315" r:id="rId28"/>
    <p:sldId id="314" r:id="rId29"/>
    <p:sldId id="316" r:id="rId30"/>
    <p:sldId id="317" r:id="rId31"/>
    <p:sldId id="318" r:id="rId32"/>
    <p:sldId id="320" r:id="rId33"/>
    <p:sldId id="290" r:id="rId34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843" autoAdjust="0"/>
  </p:normalViewPr>
  <p:slideViewPr>
    <p:cSldViewPr snapToGrid="0" showGuides="1">
      <p:cViewPr varScale="1">
        <p:scale>
          <a:sx n="76" d="100"/>
          <a:sy n="76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300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DDCB7EC-CEDA-42D5-8A0A-747B258F7B12}" type="datetime1">
              <a:rPr lang="ru-RU" smtClean="0"/>
              <a:t>26.05.2020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7BBAA-8962-46BE-8131-E6CE08071E10}" type="datetime1">
              <a:rPr lang="ru-RU" smtClean="0"/>
              <a:pPr/>
              <a:t>26.05.2020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918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2AAF71-7088-4082-A4B5-5D2286FF71AE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05DDED-C00D-420D-BCCC-88709E63D747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DCCF59-F12C-4B22-A0B5-0569E7EBF814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130E92-8550-4A93-A5ED-7A5CF78928CB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50B887-75E0-4C5B-AF37-E33049182621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3379668-2161-488D-96B8-6A859D0F15B4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939C50-7762-4792-95E1-E7874CF6E4AE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01220-6B3C-4719-8281-16AA8BA3EF64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D7245F-B3C7-4358-926A-1EE496656B67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D0A9D0-FD05-4374-8990-9A13D81CB546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970C57-C6EC-43E3-AE3A-40D83CDB2BD6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724B01-8CDF-43F1-A896-03E2F79CCBAE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C3194B10-7A25-4893-8C5C-B707DE59842E}" type="datetime1">
              <a:rPr lang="ru-RU" noProof="0" smtClean="0"/>
              <a:t>26.05.2020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9800" y="790830"/>
            <a:ext cx="9918700" cy="2942969"/>
          </a:xfrm>
        </p:spPr>
        <p:txBody>
          <a:bodyPr rtlCol="0"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РОССИЙСКОЙ ФЕДЕРАЦИИ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«АСТРАХАНСКИЙ ГОСУДАРСТВЕННЫЙ МЕДИЦИНСКИЙ УНИВЕРСИТЕТ »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Маршрутизация   пациентов   и   особенности эвакуационных мероприятий больных или лиц с подозрением на COVID-19 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38600"/>
            <a:ext cx="9144000" cy="2247900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перинатологии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курсом сестринского дела</a:t>
            </a:r>
          </a:p>
          <a:p>
            <a:pPr rt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доцент кафедры </a:t>
            </a:r>
          </a:p>
          <a:p>
            <a:pPr algn="r" rtl="0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к.м.н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Э.И.Джальмухамедова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2020г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Компьютерная модель вируса COVID-19 (коронавирус)"/>
          <p:cNvSpPr>
            <a:spLocks noChangeAspect="1" noChangeArrowheads="1"/>
          </p:cNvSpPr>
          <p:nvPr/>
        </p:nvSpPr>
        <p:spPr bwMode="auto">
          <a:xfrm>
            <a:off x="1082675" y="26876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edu.rosminzdrav.ru/fileadmin/_processed_/d/b/csm_i-CoV-130_7b90c8d5b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38" y="4130480"/>
            <a:ext cx="3034528" cy="272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стационарных </a:t>
            </a:r>
            <a:r>
              <a:rPr lang="ru-RU" sz="2800" b="1" dirty="0" smtClean="0"/>
              <a:t>условиях (2)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117600"/>
            <a:ext cx="11823700" cy="57404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рием </a:t>
            </a:r>
            <a:r>
              <a:rPr lang="ru-RU" sz="2400" dirty="0"/>
              <a:t>через приемно-смотровые боксы и (или) фильтр-боксы пациентов с признаками ОРВИ, внебольничных пневмоний и дальнейшую маршрутизацию пациентов в медицинской </a:t>
            </a:r>
            <a:r>
              <a:rPr lang="ru-RU" sz="2400" dirty="0" smtClean="0"/>
              <a:t>организации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р</a:t>
            </a:r>
            <a:r>
              <a:rPr lang="ru-RU" sz="2400" dirty="0" smtClean="0"/>
              <a:t>азделение </a:t>
            </a:r>
            <a:r>
              <a:rPr lang="ru-RU" sz="2400" dirty="0"/>
              <a:t>работников медицинской организации на лиц, контактировавших с пациентами с симптомами ОРВИ, внебольничной пневмонией, и лиц </a:t>
            </a:r>
            <a:r>
              <a:rPr lang="ru-RU" sz="2400" dirty="0" err="1"/>
              <a:t>неконтактировавших</a:t>
            </a:r>
            <a:r>
              <a:rPr lang="ru-RU" sz="2400" dirty="0"/>
              <a:t>, исключив возможность их </a:t>
            </a:r>
            <a:r>
              <a:rPr lang="ru-RU" sz="2400" dirty="0" smtClean="0"/>
              <a:t>пересечения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с</a:t>
            </a:r>
            <a:r>
              <a:rPr lang="ru-RU" sz="2400" dirty="0" smtClean="0"/>
              <a:t>облюдение </a:t>
            </a:r>
            <a:r>
              <a:rPr lang="ru-RU" sz="2400" dirty="0"/>
              <a:t>температурного режима, режима проветривания, текущей дезинфекции в медицинской организации, использование </a:t>
            </a:r>
            <a:r>
              <a:rPr lang="ru-RU" sz="2400" dirty="0" smtClean="0"/>
              <a:t>работниками </a:t>
            </a:r>
            <a:r>
              <a:rPr lang="ru-RU" sz="2400" dirty="0"/>
              <a:t>медицинской организации средств индивидуальной </a:t>
            </a:r>
            <a:r>
              <a:rPr lang="ru-RU" sz="2400" dirty="0" smtClean="0"/>
              <a:t>защиты;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проведение </a:t>
            </a:r>
            <a:r>
              <a:rPr lang="ru-RU" sz="2400" dirty="0"/>
              <a:t>обеззараживания воздуха и поверхностей в помещениях с использованием бактерицидных облучателей и (или) других устройств для обеззараживания воздуха и (или) </a:t>
            </a:r>
            <a:r>
              <a:rPr lang="ru-RU" sz="2400" dirty="0" smtClean="0"/>
              <a:t>поверхностей; 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к</a:t>
            </a:r>
            <a:r>
              <a:rPr lang="ru-RU" sz="2400" dirty="0" smtClean="0"/>
              <a:t>онтроль </a:t>
            </a:r>
            <a:r>
              <a:rPr lang="ru-RU" sz="2400" dirty="0"/>
              <a:t>концентрации дезинфицирующих средств в рабочих </a:t>
            </a:r>
            <a:r>
              <a:rPr lang="ru-RU" sz="2400" dirty="0" smtClean="0"/>
              <a:t>растворах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у</a:t>
            </a:r>
            <a:r>
              <a:rPr lang="ru-RU" sz="2400" dirty="0" smtClean="0"/>
              <a:t>величение </a:t>
            </a:r>
            <a:r>
              <a:rPr lang="ru-RU" sz="2400" dirty="0"/>
              <a:t>кратности дезинфекционных обработок помещений медицинских </a:t>
            </a:r>
            <a:r>
              <a:rPr lang="ru-RU" sz="2400" dirty="0" smtClean="0"/>
              <a:t>организаций</a:t>
            </a:r>
            <a:r>
              <a:rPr lang="ru-RU" sz="24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6296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11842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стационарных </a:t>
            </a:r>
            <a:r>
              <a:rPr lang="ru-RU" sz="2800" b="1" dirty="0" smtClean="0"/>
              <a:t>условиях (3)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841500"/>
            <a:ext cx="11823700" cy="50165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передачу </a:t>
            </a:r>
            <a:r>
              <a:rPr lang="ru-RU" sz="2400" dirty="0"/>
              <a:t>биологического материала от пациентов (мазки из </a:t>
            </a:r>
            <a:r>
              <a:rPr lang="ru-RU" sz="2400" dirty="0" err="1"/>
              <a:t>носо</a:t>
            </a:r>
            <a:r>
              <a:rPr lang="ru-RU" sz="2400" dirty="0"/>
              <a:t>- и ротоглотки) при подозрении на COVID-19 в лаборатории медицинских организаций, имеющих эпидемиологическое заключение на работу с III и IV группами патогенности, с оформлением Акта </a:t>
            </a:r>
            <a:r>
              <a:rPr lang="ru-RU" sz="2400" dirty="0" smtClean="0"/>
              <a:t>приема-передачи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у</a:t>
            </a:r>
            <a:r>
              <a:rPr lang="ru-RU" sz="2400" dirty="0" smtClean="0"/>
              <a:t>казание </a:t>
            </a:r>
            <a:r>
              <a:rPr lang="ru-RU" sz="2400" dirty="0"/>
              <a:t>медицинскими работниками в бланке направления на лабораторное исследование диагноза «пневмония» при направлении биологического материала пациентов с внебольничной пневмонией для диагностики </a:t>
            </a:r>
            <a:r>
              <a:rPr lang="ru-RU" sz="2400" dirty="0" smtClean="0"/>
              <a:t>COVID-19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/>
              <a:t>и</a:t>
            </a:r>
            <a:r>
              <a:rPr lang="ru-RU" sz="2400" dirty="0" smtClean="0"/>
              <a:t>нформирование </a:t>
            </a:r>
            <a:r>
              <a:rPr lang="ru-RU" sz="2400" dirty="0"/>
              <a:t>населения о рисках распространения COVID-19, мерах индивидуальной профилактики, обращая особое внимание на необходимость своевременного обращения за медицинской помощью при появлении первых симптомов </a:t>
            </a:r>
            <a:r>
              <a:rPr lang="ru-RU" sz="2400" dirty="0" smtClean="0"/>
              <a:t>ОРВИ; </a:t>
            </a:r>
            <a:endParaRPr lang="ru-RU" sz="2400" dirty="0"/>
          </a:p>
          <a:p>
            <a:pPr algn="just"/>
            <a:r>
              <a:rPr lang="ru-RU" sz="2400" dirty="0"/>
              <a:t>р</a:t>
            </a:r>
            <a:r>
              <a:rPr lang="ru-RU" sz="2400" dirty="0" smtClean="0"/>
              <a:t>ассмотрение </a:t>
            </a:r>
            <a:r>
              <a:rPr lang="ru-RU" sz="2400" dirty="0"/>
              <a:t>возможности переноса сроков оказания медицинской помощи в плановой форме. 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643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амбулаторных условиях и условиях дневного стационара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219200"/>
            <a:ext cx="11823700" cy="5638800"/>
          </a:xfrm>
        </p:spPr>
        <p:txBody>
          <a:bodyPr>
            <a:normAutofit/>
          </a:bodyPr>
          <a:lstStyle/>
          <a:p>
            <a:pPr algn="just"/>
            <a:r>
              <a:rPr lang="ru-RU" sz="2400" u="sng" dirty="0"/>
              <a:t>Руководителям медицинских организаций, оказывающих медицинскую помощь в амбулаторных условиях и условиях дневного стационара необходимо обеспечить: </a:t>
            </a:r>
            <a:endParaRPr lang="ru-RU" sz="2400" u="sng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з</a:t>
            </a:r>
            <a:r>
              <a:rPr lang="ru-RU" sz="2400" dirty="0" smtClean="0"/>
              <a:t>апас </a:t>
            </a:r>
            <a:r>
              <a:rPr lang="ru-RU" sz="2400" dirty="0"/>
              <a:t>расходных материалов для отбора проб для проведения лабораторных исследований, дезинфекционных средств и медицинских изделий, включая средства </a:t>
            </a:r>
            <a:r>
              <a:rPr lang="ru-RU" sz="2400" dirty="0" smtClean="0"/>
              <a:t>индивидуальной защиты, </a:t>
            </a:r>
            <a:r>
              <a:rPr lang="ru-RU" sz="2400" dirty="0"/>
              <a:t>медицинские изделия, включая </a:t>
            </a:r>
            <a:r>
              <a:rPr lang="ru-RU" sz="2400" dirty="0" err="1" smtClean="0"/>
              <a:t>пульсоксиметры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и</a:t>
            </a:r>
            <a:r>
              <a:rPr lang="ru-RU" sz="2400" dirty="0" smtClean="0"/>
              <a:t>нформирование </a:t>
            </a:r>
            <a:r>
              <a:rPr lang="ru-RU" sz="2400" dirty="0"/>
              <a:t>медицинских работников по вопросам профилактики, диагностики и лечения COVID-19, а также сбора эпидемиологического </a:t>
            </a:r>
            <a:r>
              <a:rPr lang="ru-RU" sz="2400" dirty="0" smtClean="0"/>
              <a:t>анамнеза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г</a:t>
            </a:r>
            <a:r>
              <a:rPr lang="ru-RU" sz="2400" dirty="0" smtClean="0"/>
              <a:t>оспитализацию </a:t>
            </a:r>
            <a:r>
              <a:rPr lang="ru-RU" sz="2400" dirty="0"/>
              <a:t>пациентов с нетипичным течением ОРВИ и внебольничной </a:t>
            </a:r>
            <a:r>
              <a:rPr lang="ru-RU" sz="2400" dirty="0" smtClean="0"/>
              <a:t>пневмонией;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роведение </a:t>
            </a:r>
            <a:r>
              <a:rPr lang="ru-RU" sz="2400" dirty="0"/>
              <a:t>противоэпидемических мероприятий при выявлении подозрения на </a:t>
            </a:r>
            <a:r>
              <a:rPr lang="ru-RU" sz="2400" dirty="0" smtClean="0"/>
              <a:t>COVID-19; 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рием </a:t>
            </a:r>
            <a:r>
              <a:rPr lang="ru-RU" sz="2400" dirty="0"/>
              <a:t>через приемно-смотровые боксы и (или) фильтр-боксы пациентов с признаками ОРВИ, а также схемы дальнейшей маршрутизации пациентов в медицинские организации, оказывающие медицинскую помощь в стационарных </a:t>
            </a:r>
            <a:r>
              <a:rPr lang="ru-RU" sz="2400" dirty="0" smtClean="0"/>
              <a:t>условиях</a:t>
            </a:r>
            <a:r>
              <a:rPr lang="ru-RU" sz="24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30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амбулаторных условиях и условиях дневного </a:t>
            </a:r>
            <a:r>
              <a:rPr lang="ru-RU" sz="2800" b="1" dirty="0" smtClean="0"/>
              <a:t>стационара(2)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397000"/>
            <a:ext cx="11823700" cy="54610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с</a:t>
            </a:r>
            <a:r>
              <a:rPr lang="ru-RU" sz="2400" dirty="0" smtClean="0"/>
              <a:t>облюдение </a:t>
            </a:r>
            <a:r>
              <a:rPr lang="ru-RU" sz="2400" dirty="0"/>
              <a:t>температурного режима, режима проветривания, текущей дезинфекции в медицинской организации, использование работниками медицинской организации средств индивидуальной </a:t>
            </a:r>
            <a:r>
              <a:rPr lang="ru-RU" sz="2400" dirty="0" smtClean="0"/>
              <a:t>защиты;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роведение </a:t>
            </a:r>
            <a:r>
              <a:rPr lang="ru-RU" sz="2400" dirty="0"/>
              <a:t>обеззараживания воздуха и поверхностей в помещениях с использованием бактерицидных облучателей и (или) других устройств для обеззараживания воздуха и (или) </a:t>
            </a:r>
            <a:r>
              <a:rPr lang="ru-RU" sz="2400" dirty="0" smtClean="0"/>
              <a:t>поверхностей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к</a:t>
            </a:r>
            <a:r>
              <a:rPr lang="ru-RU" sz="2400" dirty="0" smtClean="0"/>
              <a:t>онтроль </a:t>
            </a:r>
            <a:r>
              <a:rPr lang="ru-RU" sz="2400" dirty="0"/>
              <a:t>концентрации дезинфицирующих средств в рабочих </a:t>
            </a:r>
            <a:r>
              <a:rPr lang="ru-RU" sz="2400" dirty="0" smtClean="0"/>
              <a:t>растворах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у</a:t>
            </a:r>
            <a:r>
              <a:rPr lang="ru-RU" sz="2400" dirty="0" smtClean="0"/>
              <a:t>величение </a:t>
            </a:r>
            <a:r>
              <a:rPr lang="ru-RU" sz="2400" dirty="0"/>
              <a:t>кратности дезинфекционных обработок помещений медицинских </a:t>
            </a:r>
            <a:r>
              <a:rPr lang="ru-RU" sz="2400" dirty="0" smtClean="0"/>
              <a:t>организаций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ередачу </a:t>
            </a:r>
            <a:r>
              <a:rPr lang="ru-RU" sz="2400" dirty="0"/>
              <a:t>биологического материала от пациентов (мазки из </a:t>
            </a:r>
            <a:r>
              <a:rPr lang="ru-RU" sz="2400" dirty="0" err="1"/>
              <a:t>носо</a:t>
            </a:r>
            <a:r>
              <a:rPr lang="ru-RU" sz="2400" dirty="0"/>
              <a:t>- и ротоглотки) при подозрении на COVID-19 в лаборатории медицинских организаций, имеющих эпидемиологическое заключение на работу с III и IV группами патогенности, с оформлением Акта </a:t>
            </a:r>
            <a:r>
              <a:rPr lang="ru-RU" sz="2400" dirty="0" smtClean="0"/>
              <a:t>приема-передачи;</a:t>
            </a:r>
          </a:p>
          <a:p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59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амбулаторных условиях и условиях дневного </a:t>
            </a:r>
            <a:r>
              <a:rPr lang="ru-RU" sz="2800" b="1" dirty="0" smtClean="0"/>
              <a:t>стационара(3)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409700"/>
            <a:ext cx="11823700" cy="54483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указание медицинскими работниками в бланке направления на лабораторное исследование диагноза «пневмония» при направлении биологического материала пациентов с внебольничной пневмонией для диагностики COVID-19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системную </a:t>
            </a:r>
            <a:r>
              <a:rPr lang="ru-RU" sz="2400" dirty="0"/>
              <a:t>работу по информированию населения о рисках COVID-19, мерах индивидуальной профилактики, обращая особое внимание на необходимость своевременного обращения за медицинской помощью при появлении первых симптомов респираторных </a:t>
            </a:r>
            <a:r>
              <a:rPr lang="ru-RU" sz="2400" dirty="0" smtClean="0"/>
              <a:t>заболеваний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указание </a:t>
            </a:r>
            <a:r>
              <a:rPr lang="ru-RU" sz="2400" dirty="0"/>
              <a:t>медицинской помощи пациентам с ОРВИ в амбулаторных условиях, преимущественно на </a:t>
            </a:r>
            <a:r>
              <a:rPr lang="ru-RU" sz="2400" dirty="0" smtClean="0"/>
              <a:t>дому;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актуализацию </a:t>
            </a:r>
            <a:r>
              <a:rPr lang="ru-RU" sz="2400" dirty="0"/>
              <a:t>сведений о лицах в возрасте старше 60 лет, а также лицах, страдающих хроническими заболеваниями бронхолегочной, сердечно-сосудистой и эндокринной систем, беременных женщинах, проживающих на территории обслуживания медицинской </a:t>
            </a:r>
            <a:r>
              <a:rPr lang="ru-RU" sz="2400" dirty="0" smtClean="0"/>
              <a:t>организации;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возможность </a:t>
            </a:r>
            <a:r>
              <a:rPr lang="ru-RU" sz="2400" dirty="0"/>
              <a:t>дистанционной выписки лекарственных препаратов, доставки их на </a:t>
            </a:r>
            <a:r>
              <a:rPr lang="ru-RU" sz="2400" dirty="0" smtClean="0"/>
              <a:t>дом</a:t>
            </a:r>
            <a:r>
              <a:rPr lang="ru-RU" sz="24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71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амбулаторных условиях и условиях дневного </a:t>
            </a:r>
            <a:r>
              <a:rPr lang="ru-RU" sz="2800" b="1" dirty="0" smtClean="0"/>
              <a:t>стационара(4)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219200"/>
            <a:ext cx="11823700" cy="5638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медицинское наблюдение (ежедневная термометрия, опрос гражданина медицинским работником, в том числе по телефону, на предмет наличия симптомов ОРВИ) граждан, вернувшихся из стран, в которых зарегистрированы случаи COVID-19, на период не менее 14 календарных дней с момента их возвращения, а также проживающих совместно с ними лиц. </a:t>
            </a:r>
            <a:endParaRPr lang="ru-R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ередача </a:t>
            </a:r>
            <a:r>
              <a:rPr lang="ru-RU" sz="2400" dirty="0"/>
              <a:t>сводной статистической информации о результатах медицинского наблюдения в территориальное управление </a:t>
            </a:r>
            <a:r>
              <a:rPr lang="ru-RU" sz="2400" dirty="0" err="1" smtClean="0"/>
              <a:t>Роспотребнадзора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н</a:t>
            </a:r>
            <a:r>
              <a:rPr lang="ru-RU" sz="2400" dirty="0" smtClean="0"/>
              <a:t>емедленную </a:t>
            </a:r>
            <a:r>
              <a:rPr lang="ru-RU" sz="2400" dirty="0"/>
              <a:t>изоляцию и, при наличии показаний, госпитализацию пациентов в специально созданные для данного контингента медицинские организации, оказывающие медицинскую помощь в стационарных условиях, производить при появлении подозрения или установления факта заболевания </a:t>
            </a:r>
            <a:r>
              <a:rPr lang="ru-RU" sz="2400" dirty="0" smtClean="0"/>
              <a:t>COVID-19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возможность </a:t>
            </a:r>
            <a:r>
              <a:rPr lang="ru-RU" sz="2400" dirty="0"/>
              <a:t>оформления листков нетрудоспособности без посещения медицинской организации лицам, прибывшим в Российскую Федерацию из стран, в которых зарегистрированы случаи заболевания COVID-19, а также проживающим совместно с ними лицам. 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588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365125"/>
            <a:ext cx="11569700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ОСОБЕННОСТИ ЭВАКУАЦИОННЫХ МЕРОПРИЯТИЙ И ОБЩИЕ ПРИНЦИПЫ ГОСПИТАЛИЗАЦИИ БОЛЬНЫХ ИЛИ ЛИЦ С ПОДОЗРЕНИЕМ НА COVID-19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270000"/>
            <a:ext cx="11087100" cy="53721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Госпитализация пациента осуществляется в медицинские организации, имеющие в своем составе </a:t>
            </a:r>
            <a:r>
              <a:rPr lang="ru-RU" sz="2400" dirty="0" err="1"/>
              <a:t>мельцеровские</a:t>
            </a:r>
            <a:r>
              <a:rPr lang="ru-RU" sz="2400" dirty="0"/>
              <a:t> боксы, либо в медицинские организации, </a:t>
            </a:r>
            <a:r>
              <a:rPr lang="ru-RU" sz="2400" dirty="0" err="1"/>
              <a:t>перепрофилируемые</a:t>
            </a:r>
            <a:r>
              <a:rPr lang="ru-RU" sz="2400" dirty="0"/>
              <a:t> под специализированные учреждения той административной территории, где был выявлен больной. </a:t>
            </a:r>
          </a:p>
          <a:p>
            <a:pPr algn="just"/>
            <a:r>
              <a:rPr lang="ru-RU" sz="2400" dirty="0"/>
              <a:t>Требования к работе в инфекционных стационарах, изоляторах и </a:t>
            </a:r>
            <a:r>
              <a:rPr lang="ru-RU" sz="2400" dirty="0" err="1"/>
              <a:t>обсерваторах</a:t>
            </a:r>
            <a:r>
              <a:rPr lang="ru-RU" sz="2400" dirty="0"/>
              <a:t> в очагах заболеваний, вызванных микроорганизмами I-II групп патогенности, указаны в СП 1.3.3118-13 «Безопасность работы с микроорганизмами I-II групп патогенности (опасности)». </a:t>
            </a:r>
            <a:endParaRPr lang="ru-RU" sz="2400" dirty="0" smtClean="0"/>
          </a:p>
          <a:p>
            <a:pPr algn="just"/>
            <a:r>
              <a:rPr lang="ru-RU" sz="2400" dirty="0"/>
              <a:t>Оказание медицинской помощи больным с инфекционным заболеванием в процессе подготовки и проведения медицинской эвакуации выполняется в соответствии с действующим порядками, клиническими рекомендациями и стандартами. </a:t>
            </a:r>
            <a:endParaRPr lang="ru-RU" sz="2400" dirty="0" smtClean="0"/>
          </a:p>
          <a:p>
            <a:pPr algn="just"/>
            <a:r>
              <a:rPr lang="ru-RU" sz="2400" dirty="0"/>
              <a:t>Транспортировка пациентов с инфекционным заболеванием осуществляется без транспортировочного изолирующего бокса (ТИБ) или в нем. </a:t>
            </a:r>
          </a:p>
        </p:txBody>
      </p:sp>
    </p:spTree>
    <p:extLst>
      <p:ext uri="{BB962C8B-B14F-4D97-AF65-F5344CB8AC3E}">
        <p14:creationId xmlns:p14="http://schemas.microsoft.com/office/powerpoint/2010/main" val="188417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spb-nova.ru/assets/.thumbs/images/sadolit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263" y="3924300"/>
            <a:ext cx="1209675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65125"/>
            <a:ext cx="11722100" cy="11715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без транспортировочного изолирующего бокса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371600"/>
            <a:ext cx="10998200" cy="4170363"/>
          </a:xfrm>
        </p:spPr>
        <p:txBody>
          <a:bodyPr/>
          <a:lstStyle/>
          <a:p>
            <a:pPr algn="just"/>
            <a:r>
              <a:rPr lang="ru-RU" dirty="0" smtClean="0"/>
              <a:t>Бригада</a:t>
            </a:r>
            <a:r>
              <a:rPr lang="ru-RU" dirty="0"/>
              <a:t>, выполняющая медицинскую эвакуацию инфекционного больного, должна состоять из врача и двух помощников (фельдшер, санитар), обученных требованиям </a:t>
            </a:r>
            <a:r>
              <a:rPr lang="ru-RU" dirty="0" smtClean="0"/>
              <a:t>соблюдения противоэпидемического </a:t>
            </a:r>
            <a:r>
              <a:rPr lang="ru-RU" dirty="0"/>
              <a:t>режима и прошедших дополнительный инструктаж по вопросам дезинфекции. </a:t>
            </a:r>
            <a:endParaRPr lang="ru-RU" dirty="0" smtClean="0"/>
          </a:p>
          <a:p>
            <a:pPr algn="just"/>
            <a:r>
              <a:rPr lang="ru-RU" dirty="0" smtClean="0"/>
              <a:t>Члены </a:t>
            </a:r>
            <a:r>
              <a:rPr lang="ru-RU" dirty="0" err="1"/>
              <a:t>эпидбригады</a:t>
            </a:r>
            <a:r>
              <a:rPr lang="ru-RU" dirty="0"/>
              <a:t> и/или бригады медицинской эвакуации по прибытии к месту выявления больного перед входом в помещение, где находится больной, под наблюдением врача – руководителя бригады надевают защитные костюмы в установленном порядке.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95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65125"/>
            <a:ext cx="11722100" cy="11080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без транспортировочного изолирующего </a:t>
            </a:r>
            <a:r>
              <a:rPr lang="ru-RU" sz="2800" b="1" dirty="0" smtClean="0"/>
              <a:t>бокса (1)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200" y="1752600"/>
            <a:ext cx="10998200" cy="49577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Врач бригады: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точняет </a:t>
            </a:r>
            <a:r>
              <a:rPr lang="ru-RU" dirty="0"/>
              <a:t>у больного данные эпидемиологического анамнеза, круг лиц, которые общались с ним (с указанием даты, степени и длительности контакта);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</a:t>
            </a:r>
            <a:r>
              <a:rPr lang="ru-RU" dirty="0" smtClean="0"/>
              <a:t>пределяет </a:t>
            </a:r>
            <a:r>
              <a:rPr lang="ru-RU" dirty="0"/>
              <a:t>контингенты лиц, подлежащих изоляции, медицинскому наблюдению, экстренной профилактике;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о</a:t>
            </a:r>
            <a:r>
              <a:rPr lang="ru-RU" dirty="0" smtClean="0"/>
              <a:t>беспечивает </a:t>
            </a:r>
            <a:r>
              <a:rPr lang="ru-RU" dirty="0"/>
              <a:t>контроль эвакуации больного и контактировавших с ним лиц;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ообщает </a:t>
            </a:r>
            <a:r>
              <a:rPr lang="ru-RU" dirty="0"/>
              <a:t>незамедлительно согласно утвержденной схеме (старший врач смены) уточненные сведения о больном, о контактировавших с больным и проведенных первичных мероприятиях по локализации очага. </a:t>
            </a:r>
          </a:p>
        </p:txBody>
      </p:sp>
    </p:spTree>
    <p:extLst>
      <p:ext uri="{BB962C8B-B14F-4D97-AF65-F5344CB8AC3E}">
        <p14:creationId xmlns:p14="http://schemas.microsoft.com/office/powerpoint/2010/main" val="74549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65125"/>
            <a:ext cx="11722100" cy="1006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без транспортировочного изолирующего </a:t>
            </a:r>
            <a:r>
              <a:rPr lang="ru-RU" sz="2800" b="1" dirty="0" smtClean="0"/>
              <a:t>бокса(2)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1587500"/>
            <a:ext cx="10998200" cy="4932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Больной транспортируется в маске со всеми мерами предосторожности. </a:t>
            </a:r>
            <a:endParaRPr lang="ru-RU" dirty="0" smtClean="0"/>
          </a:p>
          <a:p>
            <a:pPr algn="just"/>
            <a:r>
              <a:rPr lang="ru-RU" dirty="0" smtClean="0"/>
              <a:t>Водитель </a:t>
            </a:r>
            <a:r>
              <a:rPr lang="ru-RU" dirty="0"/>
              <a:t>транспортного средства, в котором осуществляется медицинская эвакуация, при наличии изолированной кабины должен быть одет в комбинезон, при отсутствии ее - в защитную одежду. </a:t>
            </a:r>
          </a:p>
          <a:p>
            <a:pPr algn="just"/>
            <a:r>
              <a:rPr lang="ru-RU" dirty="0"/>
              <a:t>Сотрудники скорой медицинской помощи совместно с врачом инфекционистом в средствах индивидуальной </a:t>
            </a:r>
            <a:r>
              <a:rPr lang="ru-RU" dirty="0" smtClean="0"/>
              <a:t>защиты: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dirty="0"/>
              <a:t>определяют количество и очередность эвакуации </a:t>
            </a:r>
            <a:r>
              <a:rPr lang="ru-RU" dirty="0" smtClean="0"/>
              <a:t>больных</a:t>
            </a:r>
            <a:r>
              <a:rPr lang="ru-RU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у</a:t>
            </a:r>
            <a:r>
              <a:rPr lang="ru-RU" dirty="0" smtClean="0"/>
              <a:t>точняют </a:t>
            </a:r>
            <a:r>
              <a:rPr lang="ru-RU" dirty="0"/>
              <a:t>маршрут эвакуации больного в медицинскую организацию. </a:t>
            </a:r>
            <a:endParaRPr lang="ru-RU" dirty="0" smtClean="0"/>
          </a:p>
          <a:p>
            <a:pPr algn="just"/>
            <a:r>
              <a:rPr lang="ru-RU" dirty="0" smtClean="0"/>
              <a:t>Транспортировка </a:t>
            </a:r>
            <a:r>
              <a:rPr lang="ru-RU" dirty="0"/>
              <a:t>двух и более инфекционных больных на одной машине не допускается. </a:t>
            </a:r>
            <a:endParaRPr lang="ru-RU" dirty="0" smtClean="0"/>
          </a:p>
          <a:p>
            <a:pPr algn="just"/>
            <a:r>
              <a:rPr lang="ru-RU" dirty="0" smtClean="0"/>
              <a:t>Перевозка </a:t>
            </a:r>
            <a:r>
              <a:rPr lang="ru-RU" dirty="0"/>
              <a:t>контактировавших с больными лиц вместе с больным на одной автомашине не допускается. </a:t>
            </a:r>
          </a:p>
        </p:txBody>
      </p:sp>
    </p:spTree>
    <p:extLst>
      <p:ext uri="{BB962C8B-B14F-4D97-AF65-F5344CB8AC3E}">
        <p14:creationId xmlns:p14="http://schemas.microsoft.com/office/powerpoint/2010/main" val="232121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953" y="365125"/>
            <a:ext cx="11205274" cy="1325563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маршрутизации и оказание медицинской помощи пациентам с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-19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регламентируется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52" y="1690689"/>
            <a:ext cx="11300847" cy="44862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cs typeface="Arial" panose="020B0604020202020204" pitchFamily="34" charset="0"/>
              </a:rPr>
              <a:t>Приказом </a:t>
            </a:r>
            <a:r>
              <a:rPr lang="ru-RU" dirty="0">
                <a:cs typeface="Arial" panose="020B0604020202020204" pitchFamily="34" charset="0"/>
              </a:rPr>
              <a:t>Министерства здравоохранения России от 19.03.2020 №198н «О временном порядке организации работы медицинских организаций в целях реализации мер по профилактике и снижению рисков распространения новой </a:t>
            </a:r>
            <a:r>
              <a:rPr lang="ru-RU" dirty="0" err="1">
                <a:cs typeface="Arial" panose="020B0604020202020204" pitchFamily="34" charset="0"/>
              </a:rPr>
              <a:t>коронавирусной</a:t>
            </a:r>
            <a:r>
              <a:rPr lang="ru-RU" dirty="0">
                <a:cs typeface="Arial" panose="020B0604020202020204" pitchFamily="34" charset="0"/>
              </a:rPr>
              <a:t> инфекции COVID-19</a:t>
            </a:r>
            <a:r>
              <a:rPr lang="ru-RU" dirty="0" smtClean="0">
                <a:cs typeface="Arial" panose="020B0604020202020204" pitchFamily="34" charset="0"/>
              </a:rPr>
              <a:t>» в виде: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cs typeface="Arial" panose="020B0604020202020204" pitchFamily="34" charset="0"/>
              </a:rPr>
              <a:t> скорой медицинской помощи,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cs typeface="Arial" panose="020B0604020202020204" pitchFamily="34" charset="0"/>
              </a:rPr>
              <a:t>первичной медико-санитарной помощи,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cs typeface="Arial" panose="020B0604020202020204" pitchFamily="34" charset="0"/>
              </a:rPr>
              <a:t>специализированной </a:t>
            </a:r>
            <a:r>
              <a:rPr lang="ru-RU" dirty="0">
                <a:cs typeface="Arial" panose="020B0604020202020204" pitchFamily="34" charset="0"/>
              </a:rPr>
              <a:t>медицинской </a:t>
            </a:r>
            <a:r>
              <a:rPr lang="ru-RU" dirty="0" smtClean="0">
                <a:cs typeface="Arial" panose="020B0604020202020204" pitchFamily="34" charset="0"/>
              </a:rPr>
              <a:t>помощи</a:t>
            </a:r>
          </a:p>
          <a:p>
            <a:pPr marL="0" indent="0" algn="just">
              <a:buNone/>
            </a:pPr>
            <a:r>
              <a:rPr lang="ru-RU" dirty="0" smtClean="0">
                <a:cs typeface="Arial" panose="020B0604020202020204" pitchFamily="34" charset="0"/>
              </a:rPr>
              <a:t> </a:t>
            </a:r>
            <a:r>
              <a:rPr lang="ru-RU" dirty="0">
                <a:cs typeface="Arial" panose="020B0604020202020204" pitchFamily="34" charset="0"/>
              </a:rPr>
              <a:t>в медицинских организациях и их структурных подразделениях, а также в амбулаторных условиях (на дому).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91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65125"/>
            <a:ext cx="11722100" cy="10445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без транспортировочного изолирующего </a:t>
            </a:r>
            <a:r>
              <a:rPr lang="ru-RU" sz="2800" b="1" dirty="0" smtClean="0"/>
              <a:t>бокса(4)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500" y="1651000"/>
            <a:ext cx="10998200" cy="49958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Оснащение машины </a:t>
            </a:r>
            <a:r>
              <a:rPr lang="ru-RU" dirty="0"/>
              <a:t>скорой медицинской </a:t>
            </a:r>
            <a:r>
              <a:rPr lang="ru-RU" dirty="0" smtClean="0"/>
              <a:t>помощи: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медико-технические, лекарственные, перевязочные средства, противоэпидемические, реанимационные укладки;</a:t>
            </a: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гидропульт </a:t>
            </a:r>
            <a:r>
              <a:rPr lang="ru-RU" dirty="0"/>
              <a:t>или </a:t>
            </a:r>
            <a:r>
              <a:rPr lang="ru-RU" dirty="0" smtClean="0"/>
              <a:t>ручной распылитель, уборочная ветошь, емкость с </a:t>
            </a:r>
            <a:r>
              <a:rPr lang="ru-RU" dirty="0"/>
              <a:t>крышкой для приготовления рабочего раствора дезинфекционного средства и хранения уборочной ветоши; </a:t>
            </a:r>
            <a:r>
              <a:rPr lang="ru-RU" dirty="0" smtClean="0"/>
              <a:t>емкость </a:t>
            </a:r>
            <a:r>
              <a:rPr lang="ru-RU" dirty="0"/>
              <a:t>для сбора и дезинфекции выделений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Необходимый набор дезинфицирующих средств из расчета на 1 сутки: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средство </a:t>
            </a:r>
            <a:r>
              <a:rPr lang="ru-RU" dirty="0"/>
              <a:t>для дезинфекции выделений;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редство </a:t>
            </a:r>
            <a:r>
              <a:rPr lang="ru-RU" dirty="0"/>
              <a:t>для дезинфекции поверхностей салона;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с</a:t>
            </a:r>
            <a:r>
              <a:rPr lang="ru-RU" dirty="0" smtClean="0"/>
              <a:t>редство </a:t>
            </a:r>
            <a:r>
              <a:rPr lang="ru-RU" dirty="0"/>
              <a:t>для обработки рук персонала (1-2 упаковки);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/>
              <a:t>б</a:t>
            </a:r>
            <a:r>
              <a:rPr lang="ru-RU" dirty="0" smtClean="0"/>
              <a:t>актерицидный </a:t>
            </a:r>
            <a:r>
              <a:rPr lang="ru-RU" dirty="0"/>
              <a:t>облучатель. </a:t>
            </a:r>
          </a:p>
        </p:txBody>
      </p:sp>
    </p:spTree>
    <p:extLst>
      <p:ext uri="{BB962C8B-B14F-4D97-AF65-F5344CB8AC3E}">
        <p14:creationId xmlns:p14="http://schemas.microsoft.com/office/powerpoint/2010/main" val="25083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" y="365125"/>
            <a:ext cx="11722100" cy="1260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без транспортировочного изолирующего </a:t>
            </a:r>
            <a:r>
              <a:rPr lang="ru-RU" sz="2800" b="1" dirty="0" smtClean="0"/>
              <a:t>бокса(5)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1625600"/>
            <a:ext cx="10998200" cy="51435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Расход дезинфицирующих средств, необходимых на 1 смену, рассчитывают в зависимости от того какое средство имеется в наличии и возможного числа выездов. </a:t>
            </a:r>
          </a:p>
          <a:p>
            <a:pPr algn="just"/>
            <a:r>
              <a:rPr lang="ru-RU" dirty="0"/>
              <a:t>После доставки больного в инфекционный стационар бригада проходит на территории больницы полную санитарную обработку с дезинфекцией защитной одежды. </a:t>
            </a:r>
          </a:p>
          <a:p>
            <a:pPr algn="just"/>
            <a:r>
              <a:rPr lang="ru-RU" dirty="0"/>
              <a:t>Машина и предметы ухода за больным подвергаются заключительной дезинфекции на территории больницы силами самой больницы или бригад учреждения дезинфекционного профиля (в соответствии с комплексным планом). </a:t>
            </a:r>
            <a:endParaRPr lang="ru-RU" dirty="0" smtClean="0"/>
          </a:p>
          <a:p>
            <a:pPr algn="just"/>
            <a:r>
              <a:rPr lang="ru-RU" b="1" i="1" dirty="0"/>
              <a:t>За членами бригады, проводившей медицинскую эвакуацию, устанавливается наблюдение на срок 14 дней.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2282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0"/>
            <a:ext cx="2971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6100" y="657225"/>
            <a:ext cx="8686800" cy="9810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с применением транспортировочного изолирующего бокса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2362200"/>
            <a:ext cx="11658600" cy="4495800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Больные или лица с подозрением </a:t>
            </a:r>
            <a:r>
              <a:rPr lang="ru-RU" sz="2400" dirty="0" smtClean="0"/>
              <a:t>на  </a:t>
            </a:r>
            <a:r>
              <a:rPr lang="ru-RU" sz="2400" dirty="0"/>
              <a:t>COVID-19 </a:t>
            </a:r>
            <a:r>
              <a:rPr lang="ru-RU" sz="2400" dirty="0" smtClean="0"/>
              <a:t>перевозятся </a:t>
            </a:r>
            <a:r>
              <a:rPr lang="ru-RU" sz="2400" dirty="0"/>
              <a:t>транспортом с использованием </a:t>
            </a:r>
            <a:r>
              <a:rPr lang="ru-RU" sz="2400" dirty="0" smtClean="0"/>
              <a:t>транспортировочного  </a:t>
            </a:r>
            <a:r>
              <a:rPr lang="ru-RU" sz="2400" dirty="0"/>
              <a:t>изолирующего бокса (ТИБ), оборудованного фильтровентиляционными установками, окнами для визуального мониторинга состояния пациента, двумя парами встроенных перчаток для проведения основных процедур во время транспортирования. </a:t>
            </a:r>
            <a:endParaRPr lang="ru-RU" sz="2400" dirty="0" smtClean="0"/>
          </a:p>
          <a:p>
            <a:pPr algn="just"/>
            <a:r>
              <a:rPr lang="ru-RU" sz="2400" dirty="0"/>
              <a:t>Для медицинской эвакуации пациента формируется медицинская бригада в составе 3-х специалистов: 1 врач специалист, 1 фельдшер, 1 санитар </a:t>
            </a:r>
            <a:r>
              <a:rPr lang="ru-RU" sz="2400" dirty="0" smtClean="0"/>
              <a:t>и </a:t>
            </a:r>
            <a:r>
              <a:rPr lang="ru-RU" sz="2400" dirty="0"/>
              <a:t>водитель, обученных требованиям соблюдения </a:t>
            </a:r>
            <a:r>
              <a:rPr lang="ru-RU" sz="2400" dirty="0" smtClean="0"/>
              <a:t>противоэпидемического </a:t>
            </a:r>
            <a:r>
              <a:rPr lang="ru-RU" sz="2400" dirty="0"/>
              <a:t>режима и прошедших дополнительный инструктаж по вопросам дезинфекции. Медицинские работники осуществляют прием пациента, его размещение в ТИБ и последующее сопровождение. </a:t>
            </a:r>
          </a:p>
          <a:p>
            <a:pPr algn="just"/>
            <a:r>
              <a:rPr lang="ru-RU" sz="2400" dirty="0"/>
              <a:t>Медицинские работники и водитель должны быть одеты в защитную одежду.</a:t>
            </a:r>
          </a:p>
        </p:txBody>
      </p:sp>
    </p:spTree>
    <p:extLst>
      <p:ext uri="{BB962C8B-B14F-4D97-AF65-F5344CB8AC3E}">
        <p14:creationId xmlns:p14="http://schemas.microsoft.com/office/powerpoint/2010/main" val="260635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200" y="365125"/>
            <a:ext cx="11150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Транспортировка пациента с инфекционным заболеванием с применением транспортировочного изолирующего бокса </a:t>
            </a:r>
            <a:r>
              <a:rPr lang="ru-RU" sz="2800" b="1" dirty="0" smtClean="0"/>
              <a:t>(1)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1790700"/>
            <a:ext cx="11315700" cy="506730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Врач </a:t>
            </a:r>
            <a:r>
              <a:rPr lang="ru-RU" sz="2400" dirty="0"/>
              <a:t>бригады оценивает состояние пациента на момент транспортирования и решает вопрос о проведении дополнительных медицинских манипуляций.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/>
              <a:t>Пациента размещают внутри камеры транспортировочного модуля в горизонтальном положении на спине и фиксируют ремнями; в ТИБ помещают необходимое для транспортирования и оказания медицинской помощи оборудование и медикаменты; после этого закрывают застежку- молнию. Проверяют надежность крепления фильтров, включают фильтровентиляционную установку на режим отрицательного давления. 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9061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365125"/>
            <a:ext cx="11747500" cy="1006475"/>
          </a:xfrm>
        </p:spPr>
        <p:txBody>
          <a:bodyPr>
            <a:noAutofit/>
          </a:bodyPr>
          <a:lstStyle/>
          <a:p>
            <a:pPr algn="ctr">
              <a:tabLst>
                <a:tab pos="88900" algn="l"/>
              </a:tabLst>
            </a:pPr>
            <a:r>
              <a:rPr lang="ru-RU" sz="2800" b="1" dirty="0"/>
              <a:t>Транспортировка пациента с инфекционным заболеванием с применением транспортировочного изолирующего бокса </a:t>
            </a:r>
            <a:r>
              <a:rPr lang="ru-RU" sz="2800" b="1" dirty="0" smtClean="0"/>
              <a:t>(2)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9900" y="2054225"/>
            <a:ext cx="115189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После помещения пациента в ТИБ медицинский персонал бригады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/>
              <a:t>п</a:t>
            </a:r>
            <a:r>
              <a:rPr lang="ru-RU" sz="2600" dirty="0" smtClean="0"/>
              <a:t>ротирает </a:t>
            </a:r>
            <a:r>
              <a:rPr lang="ru-RU" sz="2600" dirty="0"/>
              <a:t>руки в резиновых перчатках и поверхность клеенчатого фартука, орошает наружную поверхность транспортировочного модуля дезинфицирующим раствором с экспозицией в соответствии с инструкцией по применению;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/>
              <a:t>п</a:t>
            </a:r>
            <a:r>
              <a:rPr lang="ru-RU" sz="2600" dirty="0" smtClean="0"/>
              <a:t>роводит </a:t>
            </a:r>
            <a:r>
              <a:rPr lang="ru-RU" sz="2600" dirty="0"/>
              <a:t>обработку защитных костюмов методом орошения дезинфицирующим раствором в соответствии с инструкцией по применению, затем снимает защитные костюмы и помещает их в мешки для опасных отходов;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600" dirty="0"/>
              <a:t>о</a:t>
            </a:r>
            <a:r>
              <a:rPr lang="ru-RU" sz="2600" dirty="0" smtClean="0"/>
              <a:t>рошает </a:t>
            </a:r>
            <a:r>
              <a:rPr lang="ru-RU" sz="2600" dirty="0"/>
              <a:t>дезинфицирующим средством наружную поверхность мешков с использованными защитными костюмами и относит на транспортное средство. </a:t>
            </a:r>
            <a:endParaRPr lang="ru-RU" sz="26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В боксе инфекционного стационара пациента из ТИБ передают медицинским работникам стационара. </a:t>
            </a:r>
            <a:endParaRPr lang="ru-RU" sz="26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713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365125"/>
            <a:ext cx="11747500" cy="1006475"/>
          </a:xfrm>
        </p:spPr>
        <p:txBody>
          <a:bodyPr>
            <a:noAutofit/>
          </a:bodyPr>
          <a:lstStyle/>
          <a:p>
            <a:pPr algn="ctr">
              <a:tabLst>
                <a:tab pos="88900" algn="l"/>
              </a:tabLst>
            </a:pPr>
            <a:r>
              <a:rPr lang="ru-RU" sz="2800" b="1" dirty="0"/>
              <a:t>Транспортировка пациента с инфекционным заболеванием с применением транспортировочного изолирующего бокса </a:t>
            </a:r>
            <a:r>
              <a:rPr lang="ru-RU" sz="2800" b="1" dirty="0" smtClean="0"/>
              <a:t>(3)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000" y="1685924"/>
            <a:ext cx="11861800" cy="4879975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После доставки больного в стационар медицинский транспорт и ТИБ, а также находящиеся в нем предметы, использованные при транспортировании, обеззараживаются силами бригады дезинфекторов на территории инфекционного стационара на специальной, оборудованной стоком и ямой, площадке для дезинфекции транспорта, используемого для перевозки больных в соответствии с действующими методическими документами. </a:t>
            </a:r>
            <a:endParaRPr lang="ru-RU" dirty="0" smtClean="0"/>
          </a:p>
          <a:p>
            <a:pPr algn="just"/>
            <a:r>
              <a:rPr lang="ru-RU" dirty="0" smtClean="0"/>
              <a:t>Внутренние </a:t>
            </a:r>
            <a:r>
              <a:rPr lang="ru-RU" dirty="0"/>
              <a:t>и внешние поверхности транспортировочного модуля и автотранспорта обрабатываются путем орошения из гидропульта разрешенными для работы с опасными вирусами дезинфицирующими средствами в концентрации в соответствии с инструкцией. </a:t>
            </a:r>
          </a:p>
          <a:p>
            <a:pPr algn="just"/>
            <a:r>
              <a:rPr lang="ru-RU" dirty="0"/>
              <a:t>Фильтрующие элементы ТИБ и другие медицинские отходы утилизируют в установленном порядке. </a:t>
            </a:r>
          </a:p>
        </p:txBody>
      </p:sp>
    </p:spTree>
    <p:extLst>
      <p:ext uri="{BB962C8B-B14F-4D97-AF65-F5344CB8AC3E}">
        <p14:creationId xmlns:p14="http://schemas.microsoft.com/office/powerpoint/2010/main" val="153823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" y="809625"/>
            <a:ext cx="11747500" cy="1006475"/>
          </a:xfrm>
        </p:spPr>
        <p:txBody>
          <a:bodyPr>
            <a:noAutofit/>
          </a:bodyPr>
          <a:lstStyle/>
          <a:p>
            <a:pPr algn="ctr">
              <a:tabLst>
                <a:tab pos="88900" algn="l"/>
              </a:tabLst>
            </a:pPr>
            <a:r>
              <a:rPr lang="ru-RU" sz="2800" b="1" dirty="0"/>
              <a:t>Транспортировка пациента с инфекционным заболеванием с применением транспортировочного изолирующего бокса </a:t>
            </a:r>
            <a:r>
              <a:rPr lang="ru-RU" sz="2800" b="1" dirty="0" smtClean="0"/>
              <a:t>(4)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2232024"/>
            <a:ext cx="11518900" cy="487997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Защитную и рабочую одежду по окончании транспортирования больного подвергают специальной обработке методом замачивания в дезинфицирующем растворе по вирусному режиму согласно инструкции по применению. </a:t>
            </a:r>
          </a:p>
          <a:p>
            <a:pPr algn="just"/>
            <a:r>
              <a:rPr lang="ru-RU" dirty="0"/>
              <a:t>Все члены бригады обязаны пройти санитарную обработку в специально выделенном помещении инфекционного стационара. </a:t>
            </a:r>
          </a:p>
          <a:p>
            <a:pPr algn="just"/>
            <a:r>
              <a:rPr lang="ru-RU" dirty="0"/>
              <a:t>За членами бригад, проводивших медицинскую </a:t>
            </a:r>
            <a:r>
              <a:rPr lang="ru-RU" dirty="0" smtClean="0"/>
              <a:t>эвакуацию, устанавливается </a:t>
            </a:r>
            <a:r>
              <a:rPr lang="ru-RU" dirty="0"/>
              <a:t>наблюдение на срок 14 дней. </a:t>
            </a:r>
          </a:p>
        </p:txBody>
      </p:sp>
    </p:spTree>
    <p:extLst>
      <p:ext uri="{BB962C8B-B14F-4D97-AF65-F5344CB8AC3E}">
        <p14:creationId xmlns:p14="http://schemas.microsoft.com/office/powerpoint/2010/main" val="853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500" y="1114425"/>
            <a:ext cx="11010900" cy="4730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Мероприятия бригады дезинфекции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700" y="2819400"/>
            <a:ext cx="9791700" cy="4957763"/>
          </a:xfrm>
        </p:spPr>
        <p:txBody>
          <a:bodyPr/>
          <a:lstStyle/>
          <a:p>
            <a:pPr algn="just"/>
            <a:r>
              <a:rPr lang="ru-RU" dirty="0"/>
              <a:t>Мероприятия по дезинфекции проводятся с учетом письма </a:t>
            </a:r>
            <a:r>
              <a:rPr lang="ru-RU" dirty="0" err="1"/>
              <a:t>Роспотребнадзора</a:t>
            </a:r>
            <a:r>
              <a:rPr lang="ru-RU" dirty="0"/>
              <a:t> от 23.01.2020 № 02/770-2020-32 «Об инструкции по проведению дезинфекционных мероприятий для профилактики заболеваний, вызываемых </a:t>
            </a:r>
            <a:r>
              <a:rPr lang="ru-RU" dirty="0" err="1"/>
              <a:t>коронавирусами</a:t>
            </a:r>
            <a:r>
              <a:rPr lang="ru-RU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89780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65125"/>
            <a:ext cx="109982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Мероприятия бригады </a:t>
            </a:r>
            <a:r>
              <a:rPr lang="ru-RU" sz="3200" b="1" dirty="0" smtClean="0"/>
              <a:t>дезинфекции (1)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825625"/>
            <a:ext cx="12344400" cy="4351338"/>
          </a:xfrm>
        </p:spPr>
        <p:txBody>
          <a:bodyPr/>
          <a:lstStyle/>
          <a:p>
            <a:pPr algn="just"/>
            <a:r>
              <a:rPr lang="ru-RU" dirty="0"/>
              <a:t>По прибытии на место проведения дезинфекции члены бригады надевают защитную одежду. </a:t>
            </a:r>
            <a:endParaRPr lang="ru-RU" dirty="0" smtClean="0"/>
          </a:p>
          <a:p>
            <a:pPr algn="just"/>
            <a:r>
              <a:rPr lang="ru-RU" dirty="0" smtClean="0"/>
              <a:t>Заключительную </a:t>
            </a:r>
            <a:r>
              <a:rPr lang="ru-RU" dirty="0"/>
              <a:t>дезинфекцию в транспортном средстве проводят немедленно после эвакуации больного. </a:t>
            </a:r>
          </a:p>
          <a:p>
            <a:pPr algn="just"/>
            <a:r>
              <a:rPr lang="ru-RU" dirty="0"/>
              <a:t>Для проведения обеззараживания в очаг входят два члена бригады, один дезинфектор остается вне очага. В обязанность последнего входит прием вещей из очага для камерной дезинфекции, приготовление дезинфицирующих растворов, поднос необходимой аппаратуры. </a:t>
            </a:r>
          </a:p>
        </p:txBody>
      </p:sp>
    </p:spTree>
    <p:extLst>
      <p:ext uri="{BB962C8B-B14F-4D97-AF65-F5344CB8AC3E}">
        <p14:creationId xmlns:p14="http://schemas.microsoft.com/office/powerpoint/2010/main" val="188390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365125"/>
            <a:ext cx="10998200" cy="13620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Мероприятия бригады </a:t>
            </a:r>
            <a:r>
              <a:rPr lang="ru-RU" sz="3200" b="1" dirty="0" smtClean="0"/>
              <a:t>дезинфекции (2)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2105025"/>
            <a:ext cx="12344400" cy="4351338"/>
          </a:xfrm>
        </p:spPr>
        <p:txBody>
          <a:bodyPr/>
          <a:lstStyle/>
          <a:p>
            <a:pPr algn="just"/>
            <a:r>
              <a:rPr lang="ru-RU" dirty="0"/>
              <a:t>Перед проведением дезинфекции необходимо закрыть окна и двери в помещениях, подлежащих обработке. </a:t>
            </a:r>
            <a:endParaRPr lang="ru-RU" dirty="0" smtClean="0"/>
          </a:p>
          <a:p>
            <a:pPr algn="just"/>
            <a:r>
              <a:rPr lang="ru-RU" dirty="0" smtClean="0"/>
              <a:t>Проведение </a:t>
            </a:r>
            <a:r>
              <a:rPr lang="ru-RU" dirty="0"/>
              <a:t>заключительной дезинфекции начинают от входной двери здания, последовательно обрабатывая все помещения, включая комнату, где находился больной.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каждом помещении с порога, не входя в комнату, обильно орошают дезинфицирующим раствором пол и воздух. </a:t>
            </a: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74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365125"/>
            <a:ext cx="10769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Этапы оказания медицинской помощи: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4500" y="1825625"/>
            <a:ext cx="11430000" cy="4351338"/>
          </a:xfrm>
        </p:spPr>
        <p:txBody>
          <a:bodyPr>
            <a:normAutofit/>
          </a:bodyPr>
          <a:lstStyle/>
          <a:p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Амбулаторно: на </a:t>
            </a:r>
            <a:r>
              <a:rPr lang="ru-RU" dirty="0"/>
              <a:t>дому (в случае отсутствия у пациента клинических </a:t>
            </a:r>
            <a:r>
              <a:rPr lang="ru-RU" dirty="0" smtClean="0"/>
              <a:t>проявлений заболеваний </a:t>
            </a:r>
            <a:r>
              <a:rPr lang="ru-RU" dirty="0"/>
              <a:t>или легком течении заболевания</a:t>
            </a:r>
            <a:r>
              <a:rPr lang="ru-RU" dirty="0" smtClean="0"/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отделении для лечения инфекционных больных медицинской </a:t>
            </a:r>
            <a:r>
              <a:rPr lang="ru-RU" dirty="0" smtClean="0"/>
              <a:t>организации.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В </a:t>
            </a:r>
            <a:r>
              <a:rPr lang="ru-RU" dirty="0"/>
              <a:t>ОРИТ медицинской организации (при наличии показаний).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52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2897059"/>
          </a:xfrm>
        </p:spPr>
        <p:txBody>
          <a:bodyPr>
            <a:noAutofit/>
          </a:bodyPr>
          <a:lstStyle/>
          <a:p>
            <a:pPr algn="ctr"/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b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90" name="Picture 2" descr="Futuristic glowing low polygonal coronavirus cells banner on dark blue background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2477294"/>
            <a:ext cx="43053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98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5"/>
            <a:ext cx="11049000" cy="1325563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+mn-lt"/>
              </a:rPr>
              <a:t>Скорая, в том числе скорая специализированная, медицинская помощь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3300" y="2387599"/>
            <a:ext cx="10464800" cy="3789363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фельдшерские выездные бригады </a:t>
            </a:r>
            <a:r>
              <a:rPr lang="ru-RU" dirty="0"/>
              <a:t>скорой медицинской помощи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 врачебные выездные бригады </a:t>
            </a:r>
            <a:r>
              <a:rPr lang="ru-RU" dirty="0"/>
              <a:t>скорой медицинской помощи</a:t>
            </a:r>
            <a:r>
              <a:rPr lang="ru-RU" dirty="0" smtClean="0"/>
              <a:t>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специализированные выездные бригады </a:t>
            </a:r>
            <a:r>
              <a:rPr lang="ru-RU" dirty="0"/>
              <a:t>скорой медицинской помощи, </a:t>
            </a:r>
            <a:endParaRPr lang="ru-RU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/>
              <a:t>бригады </a:t>
            </a:r>
            <a:r>
              <a:rPr lang="ru-RU" dirty="0"/>
              <a:t>экстренной медицинской помощи территориальных центров медицины катастроф. </a:t>
            </a:r>
          </a:p>
        </p:txBody>
      </p:sp>
    </p:spTree>
    <p:extLst>
      <p:ext uri="{BB962C8B-B14F-4D97-AF65-F5344CB8AC3E}">
        <p14:creationId xmlns:p14="http://schemas.microsoft.com/office/powerpoint/2010/main" val="353375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200" y="0"/>
            <a:ext cx="10960100" cy="17526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Скорая, в том числе скорая специализированная, медицинская </a:t>
            </a:r>
            <a:r>
              <a:rPr lang="ru-RU" sz="3600" dirty="0" smtClean="0"/>
              <a:t>помощь (2)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2057400"/>
            <a:ext cx="11531600" cy="4546599"/>
          </a:xfrm>
        </p:spPr>
        <p:txBody>
          <a:bodyPr>
            <a:normAutofit/>
          </a:bodyPr>
          <a:lstStyle/>
          <a:p>
            <a:pPr algn="just"/>
            <a:r>
              <a:rPr lang="ru-RU" u="sng" dirty="0" smtClean="0"/>
              <a:t>Устранение </a:t>
            </a:r>
            <a:r>
              <a:rPr lang="ru-RU" u="sng" dirty="0"/>
              <a:t>угрожающих жизни </a:t>
            </a:r>
            <a:r>
              <a:rPr lang="ru-RU" u="sng" dirty="0" smtClean="0"/>
              <a:t>состояний:</a:t>
            </a:r>
            <a:r>
              <a:rPr lang="ru-RU" u="sng" dirty="0"/>
              <a:t> </a:t>
            </a:r>
            <a:endParaRPr lang="ru-RU" u="sng" dirty="0" smtClean="0"/>
          </a:p>
          <a:p>
            <a:pPr algn="just"/>
            <a:r>
              <a:rPr lang="ru-RU" dirty="0" smtClean="0"/>
              <a:t>инфекционно- токсический шок, </a:t>
            </a:r>
          </a:p>
          <a:p>
            <a:pPr algn="just"/>
            <a:r>
              <a:rPr lang="ru-RU" dirty="0" err="1" smtClean="0"/>
              <a:t>гиповолемический</a:t>
            </a:r>
            <a:r>
              <a:rPr lang="ru-RU" dirty="0" smtClean="0"/>
              <a:t> шок, </a:t>
            </a:r>
          </a:p>
          <a:p>
            <a:pPr algn="just"/>
            <a:r>
              <a:rPr lang="ru-RU" dirty="0" smtClean="0"/>
              <a:t>отек-набухание </a:t>
            </a:r>
            <a:r>
              <a:rPr lang="ru-RU" dirty="0"/>
              <a:t>головного мозга, </a:t>
            </a:r>
            <a:endParaRPr lang="ru-RU" dirty="0" smtClean="0"/>
          </a:p>
          <a:p>
            <a:pPr algn="just"/>
            <a:r>
              <a:rPr lang="ru-RU" dirty="0"/>
              <a:t>о</a:t>
            </a:r>
            <a:r>
              <a:rPr lang="ru-RU" dirty="0" smtClean="0"/>
              <a:t>страя почечная </a:t>
            </a:r>
            <a:r>
              <a:rPr lang="ru-RU" dirty="0"/>
              <a:t>и </a:t>
            </a:r>
            <a:r>
              <a:rPr lang="ru-RU" dirty="0" smtClean="0"/>
              <a:t>печеночная недостаточность,</a:t>
            </a:r>
          </a:p>
          <a:p>
            <a:pPr algn="just"/>
            <a:r>
              <a:rPr lang="ru-RU" dirty="0" smtClean="0"/>
              <a:t>острая сердечно-сосудистая </a:t>
            </a:r>
            <a:r>
              <a:rPr lang="ru-RU" dirty="0"/>
              <a:t>и </a:t>
            </a:r>
            <a:r>
              <a:rPr lang="ru-RU" dirty="0" smtClean="0"/>
              <a:t>дыхательная недостаточность</a:t>
            </a:r>
          </a:p>
          <a:p>
            <a:pPr algn="just"/>
            <a:r>
              <a:rPr lang="ru-RU" u="sng" dirty="0" smtClean="0"/>
              <a:t>Эвакуация </a:t>
            </a:r>
            <a:r>
              <a:rPr lang="ru-RU" u="sng" dirty="0"/>
              <a:t>в медицинскую организацию, оказывающую стационарную медицинскую помощь больным инфекционными </a:t>
            </a:r>
            <a:r>
              <a:rPr lang="ru-RU" u="sng" dirty="0" smtClean="0"/>
              <a:t>заболеваниями.</a:t>
            </a: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633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400" y="365125"/>
            <a:ext cx="11430000" cy="7270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ПОРЯДОК ОРГАНИЗАЦИИ МЕДИЦИНСКОЙ ПОМОЩИ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181100"/>
            <a:ext cx="11176000" cy="55372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dirty="0"/>
              <a:t>В целях обеспечения готовности к проведению противоэпидемических мероприятий в случае завоза и распространения COVID-19, медицинским организациям необходимо </a:t>
            </a:r>
            <a:r>
              <a:rPr lang="ru-RU" dirty="0" smtClean="0"/>
              <a:t>иметь: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оперативный план первичных противоэпидемических мероприятий при выявлении больного, подозрительного на данное заболевание, </a:t>
            </a:r>
            <a:endParaRPr lang="ru-RU" dirty="0" smtClean="0"/>
          </a:p>
          <a:p>
            <a:pPr algn="just"/>
            <a:r>
              <a:rPr lang="ru-RU" dirty="0" smtClean="0"/>
              <a:t>руководствоваться </a:t>
            </a:r>
            <a:r>
              <a:rPr lang="ru-RU" dirty="0"/>
              <a:t>действующими нормативными, методическими документами, санитарным законодательством в установленном порядке,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том числе </a:t>
            </a:r>
            <a:r>
              <a:rPr lang="ru-RU" dirty="0" smtClean="0"/>
              <a:t>региональным Планом </a:t>
            </a:r>
            <a:r>
              <a:rPr lang="ru-RU" dirty="0"/>
              <a:t>санитарно-противоэпидемических мероприятий по предупреждению завоза и распространения новой </a:t>
            </a:r>
            <a:r>
              <a:rPr lang="ru-RU" dirty="0" err="1"/>
              <a:t>коронавирусной</a:t>
            </a:r>
            <a:r>
              <a:rPr lang="ru-RU" dirty="0"/>
              <a:t> инфекции, вызванной SARS-CoV-2, утвержденным уполномоченным органом исполнительной власти субъекта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57716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скорой, в том числе скорой специализированной, медицинской помощи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435100"/>
            <a:ext cx="11823700" cy="5727700"/>
          </a:xfrm>
        </p:spPr>
        <p:txBody>
          <a:bodyPr>
            <a:normAutofit/>
          </a:bodyPr>
          <a:lstStyle/>
          <a:p>
            <a:pPr algn="just"/>
            <a:r>
              <a:rPr lang="ru-RU" u="sng" dirty="0"/>
              <a:t>Руководителям медицинских организаций, оказывающих скорую медицинскую помощь, необходимо </a:t>
            </a:r>
            <a:r>
              <a:rPr lang="ru-RU" u="sng" dirty="0" smtClean="0"/>
              <a:t>обеспечить</a:t>
            </a:r>
            <a:r>
              <a:rPr lang="ru-RU" u="sng" dirty="0" smtClean="0"/>
              <a:t>:</a:t>
            </a:r>
            <a:endParaRPr lang="ru-RU" u="sng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з</a:t>
            </a:r>
            <a:r>
              <a:rPr lang="ru-RU" sz="2400" dirty="0" smtClean="0"/>
              <a:t>апас </a:t>
            </a:r>
            <a:r>
              <a:rPr lang="ru-RU" sz="2400" dirty="0"/>
              <a:t>необходимых расходных материалов для отбора проб для проведения лабораторных исследований на наличие COVID-19, дезинфекционных средств и средств индивидуальной </a:t>
            </a:r>
            <a:r>
              <a:rPr lang="ru-RU" sz="2400" dirty="0" smtClean="0"/>
              <a:t>защиты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информирование </a:t>
            </a:r>
            <a:r>
              <a:rPr lang="ru-RU" sz="2400" dirty="0"/>
              <a:t>медицинских работников по вопросам профилактики, диагностики и лечения </a:t>
            </a:r>
            <a:r>
              <a:rPr lang="ru-RU" sz="2400" dirty="0" smtClean="0"/>
              <a:t>COVID-19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в</a:t>
            </a:r>
            <a:r>
              <a:rPr lang="ru-RU" sz="2400" dirty="0" smtClean="0"/>
              <a:t>ыполнение </a:t>
            </a:r>
            <a:r>
              <a:rPr lang="ru-RU" sz="2400" dirty="0"/>
              <a:t>Инструкции по соблюдению мер инфекционной безопасности для специализированных выездных бригад скорой медицинской помощи согласно Приложению №13 к настоящим методическим </a:t>
            </a:r>
            <a:r>
              <a:rPr lang="ru-RU" sz="2400" dirty="0" smtClean="0"/>
              <a:t>рекомендациям</a:t>
            </a:r>
            <a:r>
              <a:rPr lang="ru-RU" sz="2400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83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14763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скорой, в том числе скорой специализированной, медицинской </a:t>
            </a:r>
            <a:r>
              <a:rPr lang="ru-RU" sz="2800" b="1" dirty="0" smtClean="0"/>
              <a:t>помощи (2)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150" y="1841500"/>
            <a:ext cx="11823700" cy="48895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п</a:t>
            </a:r>
            <a:r>
              <a:rPr lang="ru-RU" sz="2400" dirty="0" smtClean="0"/>
              <a:t>ередачу </a:t>
            </a:r>
            <a:r>
              <a:rPr lang="ru-RU" sz="2400" dirty="0"/>
              <a:t>биологического материала пациентов (мазки из </a:t>
            </a:r>
            <a:r>
              <a:rPr lang="ru-RU" sz="2400" dirty="0" err="1"/>
              <a:t>носо</a:t>
            </a:r>
            <a:r>
              <a:rPr lang="ru-RU" sz="2400" dirty="0"/>
              <a:t>- и ротоглотки) при подозрении на COVID-19 в лаборатории медицинских организаций, имеющих эпидемиологическое заключение на работу с III и IV группами </a:t>
            </a:r>
            <a:r>
              <a:rPr lang="ru-RU" sz="2400" dirty="0" smtClean="0"/>
              <a:t>патогенности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у</a:t>
            </a:r>
            <a:r>
              <a:rPr lang="ru-RU" sz="2400" dirty="0" smtClean="0"/>
              <a:t>казание </a:t>
            </a:r>
            <a:r>
              <a:rPr lang="ru-RU" sz="2400" dirty="0"/>
              <a:t>медицинскими работниками в бланке направления на лабораторное исследование диагноза «пневмония» при направлении биологического материала пациентов с внебольничной пневмонией для диагностики </a:t>
            </a:r>
            <a:r>
              <a:rPr lang="ru-RU" sz="2400" dirty="0" smtClean="0"/>
              <a:t>COVID-19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с</a:t>
            </a:r>
            <a:r>
              <a:rPr lang="ru-RU" sz="2400" dirty="0" smtClean="0"/>
              <a:t>истемную </a:t>
            </a:r>
            <a:r>
              <a:rPr lang="ru-RU" sz="2400" dirty="0"/>
              <a:t>работу по информированию населения о рисках COVID-19, мерах индивидуальной профилактики, необходимости своевременного обращения за медицинской помощью при появлении первых симптомов ОРВИ.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33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" y="365125"/>
            <a:ext cx="11963400" cy="7524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Порядок организации медицинской помощи в стационарных </a:t>
            </a:r>
            <a:r>
              <a:rPr lang="ru-RU" sz="2800" b="1" dirty="0" smtClean="0"/>
              <a:t>условиях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1257300"/>
            <a:ext cx="11823700" cy="56007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u="sng" dirty="0"/>
              <a:t>Руководителям медицинских организаций, оказывающих медицинскую помощь в стационарных условиях, необходимо обеспечить: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з</a:t>
            </a:r>
            <a:r>
              <a:rPr lang="ru-RU" sz="2400" dirty="0" smtClean="0"/>
              <a:t>апас </a:t>
            </a:r>
            <a:r>
              <a:rPr lang="ru-RU" sz="2400" dirty="0"/>
              <a:t>необходимых расходных материалов для отбора биологического материала для проведения лабораторных исследований, дезинфекционных средств и средств </a:t>
            </a:r>
            <a:r>
              <a:rPr lang="ru-RU" sz="2400" dirty="0" smtClean="0"/>
              <a:t>индивидуальной защиты, </a:t>
            </a:r>
            <a:r>
              <a:rPr lang="ru-RU" sz="2400" dirty="0"/>
              <a:t>обеспечение медицинскими изделиями, в том числе </a:t>
            </a:r>
            <a:r>
              <a:rPr lang="ru-RU" sz="2400" dirty="0" err="1"/>
              <a:t>пульсоксиметрами</a:t>
            </a:r>
            <a:r>
              <a:rPr lang="ru-RU" sz="2400" dirty="0"/>
              <a:t>, аппаратами искусственной вентиляции </a:t>
            </a:r>
            <a:r>
              <a:rPr lang="ru-RU" sz="2400" dirty="0" smtClean="0"/>
              <a:t>легких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и</a:t>
            </a:r>
            <a:r>
              <a:rPr lang="ru-RU" sz="2400" dirty="0" smtClean="0"/>
              <a:t>нформирование </a:t>
            </a:r>
            <a:r>
              <a:rPr lang="ru-RU" sz="2400" dirty="0"/>
              <a:t>медицинских работников по вопросам профилактики, диагностики и лечения COVID-19, а также сбора эпидемиологического </a:t>
            </a:r>
            <a:r>
              <a:rPr lang="ru-RU" sz="2400" dirty="0" smtClean="0"/>
              <a:t>анамнеза</a:t>
            </a:r>
            <a:r>
              <a:rPr lang="ru-RU" sz="2400" dirty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г</a:t>
            </a:r>
            <a:r>
              <a:rPr lang="ru-RU" sz="2400" dirty="0" smtClean="0"/>
              <a:t>оспитализацию </a:t>
            </a:r>
            <a:r>
              <a:rPr lang="ru-RU" sz="2400" dirty="0"/>
              <a:t>пациентов с нетипичным течением ОРВИ, внебольничной </a:t>
            </a:r>
            <a:r>
              <a:rPr lang="ru-RU" sz="2400" dirty="0" smtClean="0"/>
              <a:t>пневмонией;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проведение </a:t>
            </a:r>
            <a:r>
              <a:rPr lang="ru-RU" sz="2400" dirty="0"/>
              <a:t>противоэпидемических мероприятий при выявлении подозрения на инфекционное </a:t>
            </a:r>
            <a:r>
              <a:rPr lang="ru-RU" sz="2400" dirty="0" smtClean="0"/>
              <a:t>заболевание;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прием </a:t>
            </a:r>
            <a:r>
              <a:rPr lang="ru-RU" sz="2400" dirty="0"/>
              <a:t>через приемно-смотровые боксы и (или) фильтр-боксы пациентов с признаками ОРВИ, внебольничных пневмоний и дальнейшую маршрутизацию пациентов в медицинской организации;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pPr>
              <a:buFont typeface="Wingdings" panose="05000000000000000000" pitchFamily="2" charset="2"/>
              <a:buChar char="Ø"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74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Шаблон в оформлении «Облачный шкипер»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955_TF03460508.potx" id="{5DFBD78C-123E-43C4-B1D8-C87BD0916EA4}" vid="{61EFFEBC-D632-4584-AAF5-CCDDDB22578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a4f35948-e619-41b3-aa29-22878b09cfd2"/>
    <ds:schemaRef ds:uri="http://purl.org/dc/elements/1.1/"/>
    <ds:schemaRef ds:uri="http://schemas.microsoft.com/office/infopath/2007/PartnerControls"/>
    <ds:schemaRef ds:uri="40262f94-9f35-4ac3-9a90-690165a166b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Слайды в оформлении «Облачный шкипер»</Template>
  <TotalTime>4522</TotalTime>
  <Words>2543</Words>
  <Application>Microsoft Office PowerPoint</Application>
  <PresentationFormat>Широкоэкранный</PresentationFormat>
  <Paragraphs>171</Paragraphs>
  <Slides>30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</vt:lpstr>
      <vt:lpstr>Times New Roman</vt:lpstr>
      <vt:lpstr>Wingdings</vt:lpstr>
      <vt:lpstr>Шаблон в оформлении «Облачный шкипер»</vt:lpstr>
      <vt:lpstr>  МИНИСТЕРСТВО ЗДРАВООХРАНЕНИЯ РОССИЙСКОЙ ФЕДЕРАЦИИ  ФЕДЕРАЛЬНОЕ ГОСУДАРСТВЕННОЕ БЮДЖЕТНОЕ ОБРАЗОВАТЕЛЬНОЕ УЧРЕЖДЕНИЕ ВЫСШЕГО ОБРАЗОВАНИЯ  «АСТРАХАНСКИЙ ГОСУДАРСТВЕННЫЙ МЕДИЦИНСКИЙ УНИВЕРСИТЕТ »    Маршрутизация   пациентов   и   особенности эвакуационных мероприятий больных или лиц с подозрением на COVID-19  </vt:lpstr>
      <vt:lpstr>Порядок маршрутизации и оказание медицинской помощи пациентам с COVID-19 регламентируется </vt:lpstr>
      <vt:lpstr>Этапы оказания медицинской помощи:</vt:lpstr>
      <vt:lpstr>Скорая, в том числе скорая специализированная, медицинская помощь</vt:lpstr>
      <vt:lpstr>Скорая, в том числе скорая специализированная, медицинская помощь (2)</vt:lpstr>
      <vt:lpstr>ПОРЯДОК ОРГАНИЗАЦИИ МЕДИЦИНСКОЙ ПОМОЩИ</vt:lpstr>
      <vt:lpstr>Порядок организации скорой, в том числе скорой специализированной, медицинской помощи</vt:lpstr>
      <vt:lpstr>Порядок организации скорой, в том числе скорой специализированной, медицинской помощи (2)</vt:lpstr>
      <vt:lpstr>Порядок организации медицинской помощи в стационарных условиях</vt:lpstr>
      <vt:lpstr>Порядок организации медицинской помощи в стационарных условиях (2)</vt:lpstr>
      <vt:lpstr>Порядок организации медицинской помощи в стационарных условиях (3)</vt:lpstr>
      <vt:lpstr>Порядок организации медицинской помощи в амбулаторных условиях и условиях дневного стационара </vt:lpstr>
      <vt:lpstr>Порядок организации медицинской помощи в амбулаторных условиях и условиях дневного стационара(2)</vt:lpstr>
      <vt:lpstr>Порядок организации медицинской помощи в амбулаторных условиях и условиях дневного стационара(3)</vt:lpstr>
      <vt:lpstr>Порядок организации медицинской помощи в амбулаторных условиях и условиях дневного стационара(4)</vt:lpstr>
      <vt:lpstr>ОСОБЕННОСТИ ЭВАКУАЦИОННЫХ МЕРОПРИЯТИЙ И ОБЩИЕ ПРИНЦИПЫ ГОСПИТАЛИЗАЦИИ БОЛЬНЫХ ИЛИ ЛИЦ С ПОДОЗРЕНИЕМ НА COVID-19 </vt:lpstr>
      <vt:lpstr>Транспортировка пациента с инфекционным заболеванием без транспортировочного изолирующего бокса </vt:lpstr>
      <vt:lpstr>Транспортировка пациента с инфекционным заболеванием без транспортировочного изолирующего бокса (1) </vt:lpstr>
      <vt:lpstr>Транспортировка пациента с инфекционным заболеванием без транспортировочного изолирующего бокса(2) </vt:lpstr>
      <vt:lpstr>Транспортировка пациента с инфекционным заболеванием без транспортировочного изолирующего бокса(4) </vt:lpstr>
      <vt:lpstr>Транспортировка пациента с инфекционным заболеванием без транспортировочного изолирующего бокса(5) </vt:lpstr>
      <vt:lpstr>Транспортировка пациента с инфекционным заболеванием с применением транспортировочного изолирующего бокса </vt:lpstr>
      <vt:lpstr>Транспортировка пациента с инфекционным заболеванием с применением транспортировочного изолирующего бокса (1)</vt:lpstr>
      <vt:lpstr>Транспортировка пациента с инфекционным заболеванием с применением транспортировочного изолирующего бокса (2)</vt:lpstr>
      <vt:lpstr>Транспортировка пациента с инфекционным заболеванием с применением транспортировочного изолирующего бокса (3)</vt:lpstr>
      <vt:lpstr>Транспортировка пациента с инфекционным заболеванием с применением транспортировочного изолирующего бокса (4)</vt:lpstr>
      <vt:lpstr>Мероприятия бригады дезинфекции </vt:lpstr>
      <vt:lpstr>Мероприятия бригады дезинфекции (1) </vt:lpstr>
      <vt:lpstr>Мероприятия бригады дезинфекции (2) </vt:lpstr>
      <vt:lpstr>Спасибо за внимание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Возникновение и распространение новой коронавирусной инфекции</dc:title>
  <dc:creator>Dmitry</dc:creator>
  <cp:lastModifiedBy>Dmitry</cp:lastModifiedBy>
  <cp:revision>82</cp:revision>
  <dcterms:created xsi:type="dcterms:W3CDTF">2020-05-12T17:38:21Z</dcterms:created>
  <dcterms:modified xsi:type="dcterms:W3CDTF">2020-05-26T17:55:00Z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