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ost@astgmu.ru" TargetMode="External"/><Relationship Id="rId4" Type="http://schemas.openxmlformats.org/officeDocument/2006/relationships/hyperlink" Target="http://astgm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30" cy="68587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59536"/>
            <a:ext cx="11661648" cy="5803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5120" y="408432"/>
            <a:ext cx="6967728" cy="2804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400" b="1">
                <a:solidFill>
                  <a:srgbClr val="4472C4"/>
                </a:solidFill>
                <a:latin typeface="Trebuchet MS"/>
              </a:rPr>
              <a:t>COOPERATION WITH FOREIGN STUDENTS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2" y="1508760"/>
            <a:ext cx="10692384" cy="5044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5856" y="609600"/>
            <a:ext cx="7696200" cy="3291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400" b="1">
                <a:solidFill>
                  <a:srgbClr val="4472C4"/>
                </a:solidFill>
                <a:latin typeface="Trebuchet MS"/>
              </a:rPr>
              <a:t>Interesting communication and atmosphere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4200144"/>
            <a:ext cx="1075944" cy="1161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424" y="3904488"/>
            <a:ext cx="1182624" cy="1603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7320" y="408432"/>
            <a:ext cx="10098024" cy="6339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en-US" sz="2400" b="1">
                <a:solidFill>
                  <a:srgbClr val="4472C4"/>
                </a:solidFill>
                <a:latin typeface="Trebuchet MS"/>
              </a:rPr>
              <a:t>RECOGNITION OF THE DIPLOMA OF THE ASTRAKHAN STATE MEDICAL UNIVERSITY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0120" y="2029968"/>
            <a:ext cx="10268712" cy="1429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56000"/>
              </a:lnSpc>
            </a:pPr>
            <a:r>
              <a:rPr lang="en-US" sz="2400">
                <a:solidFill>
                  <a:srgbClr val="002060"/>
                </a:solidFill>
                <a:latin typeface="Trebuchet MS"/>
              </a:rPr>
              <a:t>More than 100 graduates of the Astrakhan State Medical University have confirmed the equivalence of their diploma in Europe, Africa, Asia, as well as in the USA in the 2021-2022 academic year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4776" y="5413248"/>
            <a:ext cx="1304544" cy="530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3700" b="1">
                <a:solidFill>
                  <a:srgbClr val="203864"/>
                </a:solidFill>
                <a:latin typeface="Times New Roman"/>
              </a:rPr>
              <a:t>NQA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440" y="6007608"/>
            <a:ext cx="2075688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950" b="1">
                <a:solidFill>
                  <a:srgbClr val="5C5B6D"/>
                </a:solidFill>
                <a:latin typeface="Cambria"/>
              </a:rPr>
              <a:t>Namibia • Qualifications • Authority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9288" y="4562856"/>
            <a:ext cx="1868424" cy="646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r"/>
            <a:r>
              <a:rPr lang="en-US" sz="3700" b="1">
                <a:solidFill>
                  <a:srgbClr val="5C5B6D"/>
                </a:solidFill>
                <a:latin typeface="Times New Roman"/>
              </a:rPr>
              <a:t>ECFMG</a:t>
            </a:r>
          </a:p>
          <a:p>
            <a:pPr marL="0" marR="0" indent="0" algn="r"/>
            <a:r>
              <a:rPr lang="en-US" sz="1000">
                <a:solidFill>
                  <a:srgbClr val="5C5B6D"/>
                </a:solidFill>
                <a:latin typeface="Arial"/>
              </a:rPr>
              <a:t>A Member of Intealth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75832" y="4651248"/>
            <a:ext cx="2673096" cy="3840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22000"/>
              </a:lnSpc>
            </a:pPr>
            <a:r>
              <a:rPr lang="en-US" sz="1300">
                <a:solidFill>
                  <a:srgbClr val="203864"/>
                </a:solidFill>
                <a:latin typeface="Arial"/>
              </a:rPr>
              <a:t>Educational Commission for Foreign Medical Graduates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39072" y="5727192"/>
            <a:ext cx="2148840" cy="3261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2900" b="1">
                <a:solidFill>
                  <a:srgbClr val="9E7160"/>
                </a:solidFill>
                <a:latin typeface="Arial"/>
              </a:rPr>
              <a:t>DATAFLOW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18288"/>
            <a:ext cx="11981688" cy="6839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4128" y="765048"/>
            <a:ext cx="6330696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400" b="1">
                <a:solidFill>
                  <a:srgbClr val="4472C4"/>
                </a:solidFill>
                <a:latin typeface="Trebuchet MS"/>
              </a:rPr>
              <a:t>GRADUATION OF FOREIGN STUDENTS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569720"/>
            <a:ext cx="5867400" cy="2377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28448" algn="just"/>
            <a:r>
              <a:rPr lang="en-US" sz="2000">
                <a:solidFill>
                  <a:srgbClr val="002060"/>
                </a:solidFill>
                <a:latin typeface="Trebuchet MS"/>
              </a:rPr>
              <a:t>Over 300 international graduates from 29 countries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944" y="2179320"/>
            <a:ext cx="4687824" cy="883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476504" algn="just">
              <a:lnSpc>
                <a:spcPct val="189000"/>
              </a:lnSpc>
            </a:pPr>
            <a:r>
              <a:rPr lang="en-US" sz="2600" cap="small">
                <a:solidFill>
                  <a:srgbClr val="4472C4"/>
                </a:solidFill>
                <a:latin typeface="Trebuchet MS"/>
              </a:rPr>
              <a:t>q</a:t>
            </a:r>
            <a:r>
              <a:rPr lang="en-US" sz="2000">
                <a:solidFill>
                  <a:srgbClr val="4472C4"/>
                </a:solidFill>
                <a:latin typeface="Trebuchet MS"/>
              </a:rPr>
              <a:t> </a:t>
            </a:r>
            <a:r>
              <a:rPr lang="en-US" sz="2000">
                <a:solidFill>
                  <a:srgbClr val="002060"/>
                </a:solidFill>
                <a:latin typeface="Trebuchet MS"/>
              </a:rPr>
              <a:t>7 diplomas with honors </a:t>
            </a:r>
            <a:r>
              <a:rPr lang="ru" sz="2000">
                <a:solidFill>
                  <a:srgbClr val="4472C4"/>
                </a:solidFill>
                <a:latin typeface="Trebuchet MS"/>
              </a:rPr>
              <a:t>уУ </a:t>
            </a:r>
            <a:r>
              <a:rPr lang="en-US" sz="2000">
                <a:solidFill>
                  <a:srgbClr val="002060"/>
                </a:solidFill>
                <a:latin typeface="Trebuchet MS"/>
              </a:rPr>
              <a:t>Ceremonial presentation of diplomas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" y="862584"/>
            <a:ext cx="11170920" cy="5779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8512" y="353568"/>
            <a:ext cx="2724912" cy="2895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400" b="1">
                <a:solidFill>
                  <a:srgbClr val="4472C4"/>
                </a:solidFill>
                <a:latin typeface="Trebuchet MS"/>
              </a:rPr>
              <a:t>CLINICAL BASES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26" y="2745141"/>
            <a:ext cx="2912102" cy="4096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582" y="4278848"/>
            <a:ext cx="7672418" cy="2580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5842" y="947403"/>
            <a:ext cx="4977752" cy="24073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2300">
                <a:solidFill>
                  <a:srgbClr val="4472C4"/>
                </a:solidFill>
                <a:latin typeface="Trebuchet MS"/>
              </a:rPr>
              <a:t>ASTRAKHAN STATE MEDICAL UNIVERSITY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9291" y="1890924"/>
            <a:ext cx="2613126" cy="2601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2400" b="1">
                <a:solidFill>
                  <a:srgbClr val="4472C4"/>
                </a:solidFill>
                <a:latin typeface="Trebuchet MS"/>
              </a:rPr>
              <a:t>OUR CONTACTS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7824" y="2512173"/>
            <a:ext cx="3583826" cy="3067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en-US" sz="2300">
                <a:solidFill>
                  <a:srgbClr val="002060"/>
                </a:solidFill>
                <a:latin typeface="Trebuchet MS"/>
              </a:rPr>
              <a:t>Website: </a:t>
            </a:r>
            <a:r>
              <a:rPr lang="en-US" sz="2300">
                <a:solidFill>
                  <a:srgbClr val="002060"/>
                </a:solidFill>
                <a:latin typeface="Trebuchet MS"/>
                <a:hlinkClick r:id="rId4"/>
              </a:rPr>
              <a:t>http://astgmu.ru/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5370" y="3222726"/>
            <a:ext cx="3319796" cy="3067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>
                <a:solidFill>
                  <a:srgbClr val="002060"/>
                </a:solidFill>
                <a:latin typeface="Trebuchet MS"/>
              </a:rPr>
              <a:t>Phone:+7 (8512) 52-41-43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4675" y="3921630"/>
            <a:ext cx="3125656" cy="3067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300">
                <a:solidFill>
                  <a:srgbClr val="002060"/>
                </a:solidFill>
                <a:latin typeface="Trebuchet MS"/>
              </a:rPr>
              <a:t>E-mail: </a:t>
            </a:r>
            <a:r>
              <a:rPr lang="en-US" sz="2300">
                <a:solidFill>
                  <a:srgbClr val="002060"/>
                </a:solidFill>
                <a:latin typeface="Trebuchet MS"/>
                <a:hlinkClick r:id="rId5"/>
              </a:rPr>
              <a:t>post@astgmu.ru</a:t>
            </a:r>
            <a:r>
              <a:rPr lang="en-US" sz="2300">
                <a:solidFill>
                  <a:srgbClr val="002060"/>
                </a:solidFill>
                <a:latin typeface="Trebuchet MS"/>
              </a:rPr>
              <a:t>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443"/>
            <a:ext cx="5234232" cy="5031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92" y="4152507"/>
            <a:ext cx="4635631" cy="21210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70921" y="273377"/>
            <a:ext cx="6273538" cy="61038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8000"/>
              </a:lnSpc>
            </a:pPr>
            <a:r>
              <a:rPr lang="en-US" sz="2300">
                <a:solidFill>
                  <a:srgbClr val="4472C4"/>
                </a:solidFill>
                <a:latin typeface="Trebuchet MS"/>
              </a:rPr>
              <a:t>HISTORY OF ASTRAKHAN STATE MEDICAL</a:t>
            </a:r>
          </a:p>
          <a:p>
            <a:pPr marL="0" marR="0" indent="0" algn="ctr">
              <a:lnSpc>
                <a:spcPct val="108000"/>
              </a:lnSpc>
            </a:pPr>
            <a:r>
              <a:rPr lang="en-US" sz="2300">
                <a:solidFill>
                  <a:srgbClr val="4472C4"/>
                </a:solidFill>
                <a:latin typeface="Trebuchet MS"/>
              </a:rPr>
              <a:t>UNIVERSITY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28820" y="1329179"/>
            <a:ext cx="5757421" cy="206211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251251"/>
            <a:r>
              <a:rPr lang="en-US" sz="1400">
                <a:solidFill>
                  <a:srgbClr val="5384DA"/>
                </a:solidFill>
                <a:latin typeface="Trebuchet MS"/>
              </a:rPr>
              <a:t>Astrakhan State Medical University - the oldest higher educational institution of Astrakhan region - was founded in 1918, as the Medical Faculty of Astrakhan University. In 1922 it was transformed into a Medical Institute. For a long period, students and teachers fought against the cholera epidemic. During its existence, it gave the country more than 40000 doctors.</a:t>
            </a:r>
          </a:p>
          <a:p>
            <a:pPr marL="0" marR="0" indent="0" algn="just"/>
            <a:r>
              <a:rPr lang="en-US" sz="1400">
                <a:solidFill>
                  <a:srgbClr val="5384DA"/>
                </a:solidFill>
                <a:latin typeface="Trebuchet MS"/>
              </a:rPr>
              <a:t>In 1988, the museum of the history of the university was opened, in 1993 - faculties for the improvement of doctors, postgraduate training, foreign students. In 2018 Astrakhan State Medical University celebrated its hundred years anniversary.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4" y="1190416"/>
            <a:ext cx="416337" cy="493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1" y="1834967"/>
            <a:ext cx="709315" cy="434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532" y="749407"/>
            <a:ext cx="3689981" cy="1680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60" y="3247430"/>
            <a:ext cx="416337" cy="416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52" y="3956746"/>
            <a:ext cx="567452" cy="354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292" y="4675313"/>
            <a:ext cx="582872" cy="416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39" y="5474064"/>
            <a:ext cx="407085" cy="508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9187" y="2695398"/>
            <a:ext cx="4143326" cy="41633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8856" y="329985"/>
            <a:ext cx="8224974" cy="26522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400" b="1">
                <a:solidFill>
                  <a:srgbClr val="4472C4"/>
                </a:solidFill>
                <a:latin typeface="Trebuchet MS"/>
              </a:rPr>
              <a:t>ASTRAKHAN STATE MEDICAL UNIVERSITY TODAY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8616" y="1437134"/>
            <a:ext cx="6164876" cy="85117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1750"/>
              </a:spcAft>
            </a:pPr>
            <a:r>
              <a:rPr lang="en-US" sz="1800">
                <a:solidFill>
                  <a:srgbClr val="002060"/>
                </a:solidFill>
                <a:latin typeface="Trebuchet MS"/>
              </a:rPr>
              <a:t>More than </a:t>
            </a:r>
            <a:r>
              <a:rPr lang="en-US" sz="1800" b="1">
                <a:solidFill>
                  <a:srgbClr val="FF0000"/>
                </a:solidFill>
                <a:latin typeface="Trebuchet MS"/>
              </a:rPr>
              <a:t>4000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students from</a:t>
            </a:r>
          </a:p>
          <a:p>
            <a:pPr marL="0" marR="0" indent="0"/>
            <a:r>
              <a:rPr lang="en-US" sz="1800" b="1">
                <a:solidFill>
                  <a:srgbClr val="FF0000"/>
                </a:solidFill>
                <a:latin typeface="Trebuchet MS"/>
              </a:rPr>
              <a:t>32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regions of the Russian Federation study at the University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3803" y="2797169"/>
            <a:ext cx="357742" cy="181955"/>
          </a:xfrm>
          <a:prstGeom prst="rect">
            <a:avLst/>
          </a:prstGeom>
          <a:solidFill>
            <a:srgbClr val="2E6DA4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en-US" sz="1500" cap="small">
                <a:solidFill>
                  <a:srgbClr val="E7DED2"/>
                </a:solidFill>
                <a:latin typeface="Arial"/>
              </a:rPr>
              <a:t>lLl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39364" y="2695398"/>
            <a:ext cx="6050768" cy="312407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127000">
              <a:spcAft>
                <a:spcPts val="1540"/>
              </a:spcAft>
            </a:pPr>
            <a:r>
              <a:rPr lang="en-US" sz="1800">
                <a:solidFill>
                  <a:srgbClr val="002060"/>
                </a:solidFill>
                <a:latin typeface="Trebuchet MS"/>
              </a:rPr>
              <a:t>There are over </a:t>
            </a:r>
            <a:r>
              <a:rPr lang="en-US" sz="1800" b="1">
                <a:solidFill>
                  <a:srgbClr val="FF0000"/>
                </a:solidFill>
                <a:latin typeface="Trebuchet MS"/>
              </a:rPr>
              <a:t>2500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foreign students from</a:t>
            </a:r>
          </a:p>
          <a:p>
            <a:pPr marL="0" marR="0" indent="127000">
              <a:spcAft>
                <a:spcPts val="2240"/>
              </a:spcAft>
            </a:pPr>
            <a:r>
              <a:rPr lang="en-US" sz="1800" b="1">
                <a:solidFill>
                  <a:srgbClr val="FF0000"/>
                </a:solidFill>
                <a:latin typeface="Trebuchet MS"/>
              </a:rPr>
              <a:t>57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countries</a:t>
            </a:r>
          </a:p>
          <a:p>
            <a:pPr marL="0" marR="0" indent="127000">
              <a:spcAft>
                <a:spcPts val="2940"/>
              </a:spcAft>
            </a:pPr>
            <a:r>
              <a:rPr lang="en-US" sz="1800" b="1">
                <a:solidFill>
                  <a:srgbClr val="FF0000"/>
                </a:solidFill>
                <a:latin typeface="Trebuchet MS"/>
              </a:rPr>
              <a:t>6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educational programs of higher education</a:t>
            </a:r>
          </a:p>
          <a:p>
            <a:pPr marL="0" marR="0" indent="127000">
              <a:spcAft>
                <a:spcPts val="2940"/>
              </a:spcAft>
            </a:pPr>
            <a:r>
              <a:rPr lang="en-US" sz="1800" b="1">
                <a:solidFill>
                  <a:srgbClr val="FF0000"/>
                </a:solidFill>
                <a:latin typeface="Trebuchet MS"/>
              </a:rPr>
              <a:t>3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languages of educational programs of higher education</a:t>
            </a:r>
          </a:p>
          <a:p>
            <a:pPr marL="0" marR="0" indent="0"/>
            <a:r>
              <a:rPr lang="en-US" sz="1800">
                <a:solidFill>
                  <a:srgbClr val="002060"/>
                </a:solidFill>
                <a:latin typeface="Trebuchet MS"/>
              </a:rPr>
              <a:t>More than </a:t>
            </a:r>
            <a:r>
              <a:rPr lang="en-US" sz="1800" b="1">
                <a:solidFill>
                  <a:srgbClr val="FF0000"/>
                </a:solidFill>
                <a:latin typeface="Trebuchet MS"/>
              </a:rPr>
              <a:t>50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educational postgraduate programs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4" y="1112520"/>
            <a:ext cx="490728" cy="569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4" y="2051304"/>
            <a:ext cx="542544" cy="441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44" y="2712720"/>
            <a:ext cx="505968" cy="505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88" y="3483864"/>
            <a:ext cx="472440" cy="411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08" y="4267200"/>
            <a:ext cx="487680" cy="1176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1792" y="2667000"/>
            <a:ext cx="2490216" cy="1563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9768" y="4468368"/>
            <a:ext cx="2846832" cy="185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0" y="2654808"/>
            <a:ext cx="3240024" cy="2426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0640" y="5218176"/>
            <a:ext cx="3261360" cy="16398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33856" y="551688"/>
            <a:ext cx="8223504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400" b="1">
                <a:solidFill>
                  <a:srgbClr val="4472C4"/>
                </a:solidFill>
                <a:latin typeface="Trebuchet MS"/>
              </a:rPr>
              <a:t>ASTRAKHAN STATE MEDICAL UNIVERSITY TODAY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64208" y="1210056"/>
            <a:ext cx="7120128" cy="5334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12700">
              <a:lnSpc>
                <a:spcPct val="105000"/>
              </a:lnSpc>
            </a:pPr>
            <a:r>
              <a:rPr lang="en-US" sz="1800">
                <a:solidFill>
                  <a:srgbClr val="FF0000"/>
                </a:solidFill>
                <a:latin typeface="Trebuchet MS"/>
              </a:rPr>
              <a:t>1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st place in the category «Cooperation, internationalization or international activity of the university» among Astrakhan universities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73352" y="2185416"/>
            <a:ext cx="4059936" cy="210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1800" b="1">
                <a:solidFill>
                  <a:srgbClr val="FF0000"/>
                </a:solidFill>
                <a:latin typeface="Trebuchet MS"/>
              </a:rPr>
              <a:t>400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candidates and doctors of sciences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85544" y="2871216"/>
            <a:ext cx="2407920" cy="17404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2240"/>
              </a:spcAft>
            </a:pPr>
            <a:r>
              <a:rPr lang="en-US" sz="1800" b="1">
                <a:solidFill>
                  <a:srgbClr val="FF0000"/>
                </a:solidFill>
                <a:latin typeface="Trebuchet MS"/>
              </a:rPr>
              <a:t>17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scientific schools</a:t>
            </a:r>
          </a:p>
          <a:p>
            <a:pPr marL="0" marR="0" indent="0">
              <a:spcAft>
                <a:spcPts val="2870"/>
              </a:spcAft>
            </a:pPr>
            <a:r>
              <a:rPr lang="en-US" sz="1800" b="1">
                <a:solidFill>
                  <a:srgbClr val="FF0000"/>
                </a:solidFill>
                <a:latin typeface="Trebuchet MS"/>
              </a:rPr>
              <a:t>1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simulation center</a:t>
            </a:r>
          </a:p>
          <a:p>
            <a:pPr marL="0" marR="0" indent="0"/>
            <a:r>
              <a:rPr lang="en-US" sz="1800" b="1">
                <a:solidFill>
                  <a:srgbClr val="FF0000"/>
                </a:solidFill>
                <a:latin typeface="Trebuchet MS"/>
              </a:rPr>
              <a:t>9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educational buildings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49552" y="5108448"/>
            <a:ext cx="1938528" cy="2072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1800" b="1">
                <a:solidFill>
                  <a:srgbClr val="FF0000"/>
                </a:solidFill>
                <a:latin typeface="Trebuchet MS"/>
              </a:rPr>
              <a:t>5 </a:t>
            </a:r>
            <a:r>
              <a:rPr lang="en-US" sz="1800">
                <a:solidFill>
                  <a:srgbClr val="002060"/>
                </a:solidFill>
                <a:latin typeface="Trebuchet MS"/>
              </a:rPr>
              <a:t>students’ hostels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20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6" y="2234184"/>
            <a:ext cx="2916936" cy="29870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6008" y="1100328"/>
            <a:ext cx="7290816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400" b="1">
                <a:solidFill>
                  <a:srgbClr val="4472C4"/>
                </a:solidFill>
                <a:latin typeface="Trebuchet MS"/>
              </a:rPr>
              <a:t>SCIENTIFIC SCHOOL OF ASTRAKHAN STATE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51760" y="1469136"/>
            <a:ext cx="3645408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400" b="1">
                <a:solidFill>
                  <a:srgbClr val="4472C4"/>
                </a:solidFill>
                <a:latin typeface="Trebuchet MS"/>
              </a:rPr>
              <a:t>MEDICAL UNIVERSITY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784" y="2087880"/>
            <a:ext cx="4288536" cy="4672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306900" marR="0" indent="-342900">
              <a:lnSpc>
                <a:spcPct val="90000"/>
              </a:lnSpc>
              <a:spcAft>
                <a:spcPts val="560"/>
              </a:spcAft>
            </a:pPr>
            <a:r>
              <a:rPr lang="en-US" sz="2200">
                <a:solidFill>
                  <a:srgbClr val="5FCBEF"/>
                </a:solidFill>
                <a:latin typeface="Times New Roman"/>
              </a:rPr>
              <a:t>0 </a:t>
            </a:r>
            <a:r>
              <a:rPr lang="en-US" sz="1900">
                <a:solidFill>
                  <a:srgbClr val="002060"/>
                </a:solidFill>
                <a:latin typeface="Trebuchet MS"/>
              </a:rPr>
              <a:t>Immunochemistry of protein-marker of pathological conditions</a:t>
            </a:r>
          </a:p>
          <a:p>
            <a:pPr marL="0" marR="0" indent="0">
              <a:lnSpc>
                <a:spcPct val="81000"/>
              </a:lnSpc>
              <a:spcAft>
                <a:spcPts val="560"/>
              </a:spcAft>
            </a:pPr>
            <a:r>
              <a:rPr lang="en-US" sz="2200">
                <a:solidFill>
                  <a:srgbClr val="5FCBEF"/>
                </a:solidFill>
                <a:latin typeface="Times New Roman"/>
              </a:rPr>
              <a:t>0 </a:t>
            </a:r>
            <a:r>
              <a:rPr lang="en-US" sz="1900">
                <a:solidFill>
                  <a:srgbClr val="002060"/>
                </a:solidFill>
                <a:latin typeface="Trebuchet MS"/>
              </a:rPr>
              <a:t>Surgery and surgical diseases</a:t>
            </a:r>
          </a:p>
          <a:p>
            <a:pPr marL="0" marR="0" indent="0">
              <a:lnSpc>
                <a:spcPct val="81000"/>
              </a:lnSpc>
              <a:spcAft>
                <a:spcPts val="560"/>
              </a:spcAft>
            </a:pPr>
            <a:r>
              <a:rPr lang="en-US" sz="2200">
                <a:solidFill>
                  <a:srgbClr val="5FCBEF"/>
                </a:solidFill>
                <a:latin typeface="Times New Roman"/>
              </a:rPr>
              <a:t>0 </a:t>
            </a:r>
            <a:r>
              <a:rPr lang="en-US" sz="1900">
                <a:solidFill>
                  <a:srgbClr val="002060"/>
                </a:solidFill>
                <a:latin typeface="Trebuchet MS"/>
              </a:rPr>
              <a:t>Oncology</a:t>
            </a:r>
          </a:p>
          <a:p>
            <a:pPr marL="0" marR="0" indent="0">
              <a:lnSpc>
                <a:spcPct val="81000"/>
              </a:lnSpc>
              <a:spcAft>
                <a:spcPts val="560"/>
              </a:spcAft>
            </a:pPr>
            <a:r>
              <a:rPr lang="en-US" sz="2200">
                <a:solidFill>
                  <a:srgbClr val="5FCBEF"/>
                </a:solidFill>
                <a:latin typeface="Times New Roman"/>
              </a:rPr>
              <a:t>0 </a:t>
            </a:r>
            <a:r>
              <a:rPr lang="en-US" sz="1900">
                <a:solidFill>
                  <a:srgbClr val="002060"/>
                </a:solidFill>
                <a:latin typeface="Trebuchet MS"/>
              </a:rPr>
              <a:t>Pediatrics</a:t>
            </a:r>
          </a:p>
          <a:p>
            <a:pPr marL="306900" marR="0" indent="-342900">
              <a:lnSpc>
                <a:spcPct val="85000"/>
              </a:lnSpc>
              <a:spcAft>
                <a:spcPts val="560"/>
              </a:spcAft>
            </a:pPr>
            <a:r>
              <a:rPr lang="en-US" sz="2200">
                <a:solidFill>
                  <a:srgbClr val="5FCBEF"/>
                </a:solidFill>
                <a:latin typeface="Times New Roman"/>
              </a:rPr>
              <a:t>0 </a:t>
            </a:r>
            <a:r>
              <a:rPr lang="en-US" sz="1900">
                <a:solidFill>
                  <a:srgbClr val="002060"/>
                </a:solidFill>
                <a:latin typeface="Trebuchet MS"/>
              </a:rPr>
              <a:t>Obstetrics, gynecology and perinatology</a:t>
            </a:r>
          </a:p>
          <a:p>
            <a:pPr marL="0" marR="0" indent="0">
              <a:lnSpc>
                <a:spcPct val="81000"/>
              </a:lnSpc>
              <a:spcAft>
                <a:spcPts val="560"/>
              </a:spcAft>
            </a:pPr>
            <a:r>
              <a:rPr lang="en-US" sz="2200">
                <a:solidFill>
                  <a:srgbClr val="5FCBEF"/>
                </a:solidFill>
                <a:latin typeface="Times New Roman"/>
              </a:rPr>
              <a:t>0 </a:t>
            </a:r>
            <a:r>
              <a:rPr lang="en-US" sz="1900">
                <a:solidFill>
                  <a:srgbClr val="002060"/>
                </a:solidFill>
                <a:latin typeface="Trebuchet MS"/>
              </a:rPr>
              <a:t>Traumatology and orthopedics</a:t>
            </a:r>
          </a:p>
          <a:p>
            <a:pPr marL="306900" marR="0" indent="-342900">
              <a:lnSpc>
                <a:spcPct val="89000"/>
              </a:lnSpc>
              <a:spcAft>
                <a:spcPts val="560"/>
              </a:spcAft>
            </a:pPr>
            <a:r>
              <a:rPr lang="en-US" sz="2200">
                <a:solidFill>
                  <a:srgbClr val="5FCBEF"/>
                </a:solidFill>
                <a:latin typeface="Times New Roman"/>
              </a:rPr>
              <a:t>0 </a:t>
            </a:r>
            <a:r>
              <a:rPr lang="en-US" sz="1900">
                <a:solidFill>
                  <a:srgbClr val="002060"/>
                </a:solidFill>
                <a:latin typeface="Trebuchet MS"/>
              </a:rPr>
              <a:t>Cardiology, cardiosurgery and X-ray endovascular diagnostics and therapy</a:t>
            </a:r>
          </a:p>
          <a:p>
            <a:pPr marL="306900" marR="0" indent="-342900">
              <a:lnSpc>
                <a:spcPct val="84000"/>
              </a:lnSpc>
              <a:spcAft>
                <a:spcPts val="560"/>
              </a:spcAft>
            </a:pPr>
            <a:r>
              <a:rPr lang="en-US" sz="2200">
                <a:solidFill>
                  <a:srgbClr val="5FCBEF"/>
                </a:solidFill>
                <a:latin typeface="Times New Roman"/>
              </a:rPr>
              <a:t>0 </a:t>
            </a:r>
            <a:r>
              <a:rPr lang="en-US" sz="1900">
                <a:solidFill>
                  <a:srgbClr val="002060"/>
                </a:solidFill>
                <a:latin typeface="Trebuchet MS"/>
              </a:rPr>
              <a:t>Urgent conditions in clinical practice and comorbid pathology</a:t>
            </a:r>
          </a:p>
          <a:p>
            <a:pPr marL="0" marR="0" indent="0">
              <a:lnSpc>
                <a:spcPct val="81000"/>
              </a:lnSpc>
            </a:pPr>
            <a:r>
              <a:rPr lang="en-US" sz="2200">
                <a:solidFill>
                  <a:srgbClr val="5FCBEF"/>
                </a:solidFill>
                <a:latin typeface="Times New Roman"/>
              </a:rPr>
              <a:t>0 </a:t>
            </a:r>
            <a:r>
              <a:rPr lang="en-US" sz="1900">
                <a:solidFill>
                  <a:srgbClr val="002060"/>
                </a:solidFill>
                <a:latin typeface="Trebuchet MS"/>
              </a:rPr>
              <a:t>Neurology and neurosurgery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03008" y="6419088"/>
            <a:ext cx="146304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en-US" sz="1400">
                <a:solidFill>
                  <a:srgbClr val="5FCBEF"/>
                </a:solidFill>
                <a:latin typeface="Times New Roman"/>
              </a:rPr>
              <a:t>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50480" y="1792224"/>
            <a:ext cx="3462528" cy="2560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1800">
                <a:solidFill>
                  <a:srgbClr val="002060"/>
                </a:solidFill>
                <a:latin typeface="Trebuchet MS"/>
              </a:rPr>
              <a:t>Immunopathology and allergology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03008" y="1834896"/>
            <a:ext cx="146304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1400">
                <a:solidFill>
                  <a:srgbClr val="5FCBEF"/>
                </a:solidFill>
                <a:latin typeface="Times New Roman"/>
              </a:rPr>
              <a:t>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03008" y="5745480"/>
            <a:ext cx="146304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1400">
                <a:solidFill>
                  <a:srgbClr val="5FCBEF"/>
                </a:solidFill>
                <a:latin typeface="Times New Roman"/>
              </a:rPr>
              <a:t>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29144" y="2200656"/>
            <a:ext cx="3718560" cy="4431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spcAft>
                <a:spcPts val="700"/>
              </a:spcAft>
            </a:pPr>
            <a:r>
              <a:rPr lang="en-US" sz="1800">
                <a:solidFill>
                  <a:srgbClr val="002060"/>
                </a:solidFill>
                <a:latin typeface="Trebuchet MS"/>
              </a:rPr>
              <a:t>Gastroenterology and hepatology</a:t>
            </a:r>
          </a:p>
          <a:p>
            <a:pPr marL="0" marR="0" indent="0">
              <a:spcAft>
                <a:spcPts val="700"/>
              </a:spcAft>
            </a:pPr>
            <a:r>
              <a:rPr lang="en-US" sz="1800">
                <a:solidFill>
                  <a:srgbClr val="002060"/>
                </a:solidFill>
                <a:latin typeface="Trebuchet MS"/>
              </a:rPr>
              <a:t>Morphofunctional organization of living systems</a:t>
            </a:r>
          </a:p>
          <a:p>
            <a:pPr marL="0" marR="0" indent="0">
              <a:spcAft>
                <a:spcPts val="700"/>
              </a:spcAft>
            </a:pPr>
            <a:r>
              <a:rPr lang="en-US" sz="1800">
                <a:solidFill>
                  <a:srgbClr val="002060"/>
                </a:solidFill>
                <a:latin typeface="Trebuchet MS"/>
              </a:rPr>
              <a:t>Pathology of the maxillofacial area</a:t>
            </a:r>
          </a:p>
          <a:p>
            <a:pPr marL="0" marR="0" indent="0">
              <a:lnSpc>
                <a:spcPct val="106000"/>
              </a:lnSpc>
              <a:spcAft>
                <a:spcPts val="700"/>
              </a:spcAft>
            </a:pPr>
            <a:r>
              <a:rPr lang="en-US" sz="1800">
                <a:solidFill>
                  <a:srgbClr val="002060"/>
                </a:solidFill>
                <a:latin typeface="Trebuchet MS"/>
              </a:rPr>
              <a:t>Pharmacology and clinical pharmacology</a:t>
            </a:r>
          </a:p>
          <a:p>
            <a:pPr marL="0" marR="0" indent="0">
              <a:spcAft>
                <a:spcPts val="700"/>
              </a:spcAft>
            </a:pPr>
            <a:r>
              <a:rPr lang="en-US" sz="1800">
                <a:solidFill>
                  <a:srgbClr val="002060"/>
                </a:solidFill>
                <a:latin typeface="Trebuchet MS"/>
              </a:rPr>
              <a:t>Personalized medicine and drug development</a:t>
            </a:r>
          </a:p>
          <a:p>
            <a:pPr marL="0" marR="0" indent="0">
              <a:spcAft>
                <a:spcPts val="700"/>
              </a:spcAft>
            </a:pPr>
            <a:r>
              <a:rPr lang="en-US" sz="1800">
                <a:solidFill>
                  <a:srgbClr val="002060"/>
                </a:solidFill>
                <a:latin typeface="Trebuchet MS"/>
              </a:rPr>
              <a:t>Socio-hygienic aspects of the health status of the population</a:t>
            </a:r>
          </a:p>
          <a:p>
            <a:pPr marL="0" marR="0" indent="0">
              <a:lnSpc>
                <a:spcPct val="106000"/>
              </a:lnSpc>
              <a:spcAft>
                <a:spcPts val="700"/>
              </a:spcAft>
            </a:pPr>
            <a:r>
              <a:rPr lang="en-US" sz="1800">
                <a:solidFill>
                  <a:srgbClr val="002060"/>
                </a:solidFill>
                <a:latin typeface="Trebuchet MS"/>
              </a:rPr>
              <a:t>Occupational medicine and health economics</a:t>
            </a:r>
          </a:p>
          <a:p>
            <a:pPr marL="0" marR="0" indent="0"/>
            <a:r>
              <a:rPr lang="en-US" sz="1800">
                <a:solidFill>
                  <a:srgbClr val="002060"/>
                </a:solidFill>
                <a:latin typeface="Trebuchet MS"/>
              </a:rPr>
              <a:t>Epidemiology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1014984"/>
            <a:ext cx="3206496" cy="3291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384" y="1764792"/>
            <a:ext cx="4422648" cy="374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392" y="950976"/>
            <a:ext cx="3099816" cy="3557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96440" y="451104"/>
            <a:ext cx="7885176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400" b="1">
                <a:solidFill>
                  <a:srgbClr val="4472C4"/>
                </a:solidFill>
                <a:latin typeface="Trebuchet MS"/>
              </a:rPr>
              <a:t>DIRECTIONS OF TRAINING HIGHER EDUCATION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932688"/>
            <a:ext cx="12179808" cy="59192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8024" y="362712"/>
            <a:ext cx="7616952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en-US" sz="2400" b="1">
                <a:solidFill>
                  <a:srgbClr val="4472C4"/>
                </a:solidFill>
                <a:latin typeface="Trebuchet MS"/>
              </a:rPr>
              <a:t>SUPPORT SERVICES FOR FOREIGN STUDENTS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06952" y="3678936"/>
            <a:ext cx="938784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1200" b="1">
                <a:solidFill>
                  <a:srgbClr val="215968"/>
                </a:solidFill>
                <a:latin typeface="Trebuchet MS"/>
              </a:rPr>
              <a:t>Volunteering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96712" y="5382768"/>
            <a:ext cx="737616" cy="2987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86000"/>
              </a:lnSpc>
            </a:pPr>
            <a:r>
              <a:rPr lang="en-US" sz="1200" b="1">
                <a:solidFill>
                  <a:srgbClr val="215968"/>
                </a:solidFill>
                <a:latin typeface="Trebuchet MS"/>
              </a:rPr>
              <a:t>Mentoring School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1096" y="1734312"/>
            <a:ext cx="734568" cy="469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1000"/>
              </a:lnSpc>
            </a:pPr>
            <a:r>
              <a:rPr lang="en-US" sz="1200" b="1">
                <a:solidFill>
                  <a:srgbClr val="215968"/>
                </a:solidFill>
                <a:latin typeface="Trebuchet MS"/>
              </a:rPr>
              <a:t>Faculty of Foreign Students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06768" y="2343912"/>
            <a:ext cx="1066800" cy="499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1000"/>
              </a:lnSpc>
            </a:pPr>
            <a:r>
              <a:rPr lang="en-US" sz="1200" b="1">
                <a:solidFill>
                  <a:srgbClr val="215968"/>
                </a:solidFill>
                <a:latin typeface="Trebuchet MS"/>
              </a:rPr>
              <a:t>Department of the Russian language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4720" y="3535680"/>
            <a:ext cx="1136904" cy="4602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0000"/>
              </a:lnSpc>
            </a:pPr>
            <a:r>
              <a:rPr lang="en-US" sz="1100" b="1">
                <a:solidFill>
                  <a:srgbClr val="215968"/>
                </a:solidFill>
                <a:latin typeface="Trebuchet MS"/>
              </a:rPr>
              <a:t>Additional Educational Linguistic Center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8160" y="4770120"/>
            <a:ext cx="850392" cy="3017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86000"/>
              </a:lnSpc>
            </a:pPr>
            <a:r>
              <a:rPr lang="en-US" sz="1200" b="1">
                <a:solidFill>
                  <a:srgbClr val="215968"/>
                </a:solidFill>
                <a:latin typeface="Trebuchet MS"/>
              </a:rPr>
              <a:t>Curatorship School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79336" y="4770120"/>
            <a:ext cx="1210056" cy="3322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86000"/>
              </a:lnSpc>
            </a:pPr>
            <a:r>
              <a:rPr lang="en-US" sz="1200" b="1">
                <a:solidFill>
                  <a:srgbClr val="215968"/>
                </a:solidFill>
                <a:latin typeface="Trebuchet MS"/>
              </a:rPr>
              <a:t>Passport and Visa Department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00728" y="2267712"/>
            <a:ext cx="905256" cy="6217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89000"/>
              </a:lnSpc>
            </a:pPr>
            <a:r>
              <a:rPr lang="en-US" sz="1200" b="1">
                <a:solidFill>
                  <a:srgbClr val="215968"/>
                </a:solidFill>
                <a:latin typeface="Trebuchet MS"/>
              </a:rPr>
              <a:t>Center for Alumni Employment Assistance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38104" y="4008120"/>
            <a:ext cx="1207008" cy="3870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61000"/>
              </a:lnSpc>
            </a:pPr>
            <a:r>
              <a:rPr lang="en-US" sz="1800" b="1">
                <a:solidFill>
                  <a:srgbClr val="203864"/>
                </a:solidFill>
                <a:latin typeface="Trebuchet MS"/>
              </a:rPr>
              <a:t>16-19 </a:t>
            </a:r>
            <a:r>
              <a:rPr lang="ru" sz="1800" b="1">
                <a:solidFill>
                  <a:srgbClr val="203864"/>
                </a:solidFill>
                <a:latin typeface="Trebuchet MS"/>
              </a:rPr>
              <a:t>НОЯБ1 г. Астрахань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0368" y="4291584"/>
            <a:ext cx="448056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650" b="1">
                <a:solidFill>
                  <a:srgbClr val="5C5B6D"/>
                </a:solidFill>
                <a:latin typeface="Arial"/>
              </a:rPr>
              <a:t>РОССИИ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99064" y="3386328"/>
            <a:ext cx="1021080" cy="201168"/>
          </a:xfrm>
          <a:prstGeom prst="rect">
            <a:avLst/>
          </a:prstGeom>
          <a:solidFill>
            <a:srgbClr val="1A1D68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90000"/>
              </a:lnSpc>
            </a:pPr>
            <a:r>
              <a:rPr lang="ru" sz="650" b="1">
                <a:solidFill>
                  <a:srgbClr val="A5A3BB"/>
                </a:solidFill>
                <a:latin typeface="Arial"/>
              </a:rPr>
              <a:t>БУДЬ С НАМИ! ГОБОРИ ПО-РУССКИ!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44840" y="5254752"/>
            <a:ext cx="890016" cy="371856"/>
          </a:xfrm>
          <a:prstGeom prst="rect">
            <a:avLst/>
          </a:prstGeom>
          <a:solidFill>
            <a:srgbClr val="5E99C5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900" b="1" cap="small">
                <a:solidFill>
                  <a:srgbClr val="BCD6E3"/>
                </a:solidFill>
                <a:latin typeface="Arial"/>
              </a:rPr>
              <a:t>миграционный</a:t>
            </a:r>
          </a:p>
          <a:p>
            <a:pPr marL="0" marR="0" indent="0"/>
            <a:r>
              <a:rPr lang="ru" sz="600" b="1">
                <a:solidFill>
                  <a:srgbClr val="BCD6E3"/>
                </a:solidFill>
                <a:latin typeface="Arial"/>
              </a:rPr>
              <a:t>ИСТ ИНОСТРАННЫХ</a:t>
            </a:r>
          </a:p>
          <a:p>
            <a:pPr marL="0" marR="0" indent="114300"/>
            <a:r>
              <a:rPr lang="ru" sz="600" b="1">
                <a:solidFill>
                  <a:srgbClr val="BCD6E3"/>
                </a:solidFill>
                <a:latin typeface="Arial"/>
              </a:rPr>
              <a:t>ГРАЖДАН В РФ </a:t>
            </a:r>
            <a:r>
              <a:rPr lang="ru" sz="600" b="1" i="1">
                <a:solidFill>
                  <a:srgbClr val="E7DED2"/>
                </a:solidFill>
                <a:latin typeface="Arial"/>
              </a:rPr>
              <a:t>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7512" cy="2868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38600"/>
            <a:ext cx="7345680" cy="2761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824" y="3840480"/>
            <a:ext cx="2828544" cy="2645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85176" y="569976"/>
            <a:ext cx="1645920" cy="2651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400" b="1">
                <a:solidFill>
                  <a:srgbClr val="4472C4"/>
                </a:solidFill>
                <a:latin typeface="Trebuchet MS"/>
              </a:rPr>
              <a:t>PRACTICE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8992" y="1819656"/>
            <a:ext cx="6647688" cy="10789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en-US" sz="1800">
                <a:solidFill>
                  <a:srgbClr val="002060"/>
                </a:solidFill>
                <a:latin typeface="Trebuchet MS"/>
              </a:rPr>
              <a:t>Astrakhan State Medical University provides a high level of consultative, diagnostic and therapeutic activities, which is carried out in close cooperation with clinical departments and medical institutions of the city and region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335" y="0"/>
            <a:ext cx="6904215" cy="6519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9295" y="455549"/>
            <a:ext cx="2700286" cy="26078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en-US" sz="2400" b="1">
                <a:solidFill>
                  <a:srgbClr val="4472C4"/>
                </a:solidFill>
                <a:latin typeface="Trebuchet MS"/>
              </a:rPr>
              <a:t>ACCOMODATION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807" y="1287422"/>
            <a:ext cx="4558795" cy="436733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55000"/>
              </a:lnSpc>
            </a:pPr>
            <a:r>
              <a:rPr lang="en-US" sz="1800">
                <a:solidFill>
                  <a:srgbClr val="203864"/>
                </a:solidFill>
                <a:latin typeface="Trebuchet MS"/>
              </a:rPr>
              <a:t>Astrakhan State Medical University has five student hostels for foreign students</a:t>
            </a:r>
          </a:p>
          <a:p>
            <a:pPr marL="0" marR="0" indent="0">
              <a:lnSpc>
                <a:spcPct val="155000"/>
              </a:lnSpc>
            </a:pPr>
            <a:r>
              <a:rPr lang="en-US" sz="1800">
                <a:solidFill>
                  <a:srgbClr val="203864"/>
                </a:solidFill>
                <a:latin typeface="Trebuchet MS"/>
              </a:rPr>
              <a:t>In the hostels for common use there are kitchens, showers, washrooms, video surveillance</a:t>
            </a:r>
          </a:p>
          <a:p>
            <a:pPr marL="0" marR="0" indent="0">
              <a:lnSpc>
                <a:spcPct val="155000"/>
              </a:lnSpc>
            </a:pPr>
            <a:r>
              <a:rPr lang="en-US" sz="1800">
                <a:solidFill>
                  <a:srgbClr val="203864"/>
                </a:solidFill>
                <a:latin typeface="Trebuchet MS"/>
              </a:rPr>
              <a:t>Hostels No. 1, No. 2, No. 3 - corridor type, No. 4, No. 5 - block type Each hostel has reading rooms</a:t>
            </a:r>
          </a:p>
          <a:p>
            <a:pPr marL="0" marR="0" indent="0">
              <a:lnSpc>
                <a:spcPct val="155000"/>
              </a:lnSpc>
            </a:pPr>
            <a:r>
              <a:rPr lang="en-US" sz="1800">
                <a:solidFill>
                  <a:srgbClr val="203864"/>
                </a:solidFill>
                <a:latin typeface="Trebuchet MS"/>
              </a:rPr>
              <a:t>Hostels are located in the city center and are within walking distance from the university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Произвольный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Cambria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modified xsi:type="dcterms:W3CDTF">2022-11-21T08:38:51Z</dcterms:modified>
</cp:coreProperties>
</file>