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335" r:id="rId3"/>
    <p:sldId id="336" r:id="rId4"/>
    <p:sldId id="329" r:id="rId5"/>
    <p:sldId id="339" r:id="rId6"/>
    <p:sldId id="340" r:id="rId7"/>
    <p:sldId id="331" r:id="rId8"/>
    <p:sldId id="323" r:id="rId9"/>
    <p:sldId id="341" r:id="rId10"/>
    <p:sldId id="342" r:id="rId11"/>
    <p:sldId id="343" r:id="rId12"/>
    <p:sldId id="33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3399FF"/>
    <a:srgbClr val="0C03BD"/>
    <a:srgbClr val="9BEBFB"/>
    <a:srgbClr val="98FB35"/>
    <a:srgbClr val="33CC33"/>
    <a:srgbClr val="2EF80C"/>
    <a:srgbClr val="FC9AE7"/>
    <a:srgbClr val="CC00CC"/>
    <a:srgbClr val="F93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7" autoAdjust="0"/>
    <p:restoredTop sz="95962" autoAdjust="0"/>
  </p:normalViewPr>
  <p:slideViewPr>
    <p:cSldViewPr snapToGrid="0">
      <p:cViewPr varScale="1">
        <p:scale>
          <a:sx n="112" d="100"/>
          <a:sy n="112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D88E0-C12F-46A5-8083-D3E9884BA571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20E4A63-CB32-47DD-AEED-C2405AE9515F}">
      <dgm:prSet phldrT="[Текст]"/>
      <dgm:spPr/>
      <dgm:t>
        <a:bodyPr/>
        <a:lstStyle/>
        <a:p>
          <a:pPr>
            <a:buNone/>
          </a:pP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Application for issuance of the TRPEP in 2 copies</a:t>
          </a:r>
          <a:endParaRPr lang="ru-RU" dirty="0"/>
        </a:p>
      </dgm:t>
    </dgm:pt>
    <dgm:pt modelId="{97DBDB16-C2C1-49F0-83F4-035164CC8CC6}" type="parTrans" cxnId="{57D9CA9F-08ED-4678-86F9-103C7AA258F1}">
      <dgm:prSet/>
      <dgm:spPr/>
      <dgm:t>
        <a:bodyPr/>
        <a:lstStyle/>
        <a:p>
          <a:endParaRPr lang="ru-RU"/>
        </a:p>
      </dgm:t>
    </dgm:pt>
    <dgm:pt modelId="{21F5E07A-B5C0-4D0B-948D-3C158354B7F2}" type="sibTrans" cxnId="{57D9CA9F-08ED-4678-86F9-103C7AA258F1}">
      <dgm:prSet/>
      <dgm:spPr/>
      <dgm:t>
        <a:bodyPr/>
        <a:lstStyle/>
        <a:p>
          <a:endParaRPr lang="ru-RU"/>
        </a:p>
      </dgm:t>
    </dgm:pt>
    <dgm:pt modelId="{8859673D-9682-4781-830D-A068A66D0429}">
      <dgm:prSet phldrT="[Текст]"/>
      <dgm:spPr/>
      <dgm:t>
        <a:bodyPr/>
        <a:lstStyle/>
        <a:p>
          <a:pPr>
            <a:buNone/>
          </a:pP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Identity document</a:t>
          </a:r>
          <a:endParaRPr lang="ru-RU" dirty="0"/>
        </a:p>
      </dgm:t>
    </dgm:pt>
    <dgm:pt modelId="{06C13D55-89E4-4E05-AAA1-8E14A79F8647}" type="parTrans" cxnId="{EEA3B06D-21A3-41B2-8E4F-523B7E1E6ABE}">
      <dgm:prSet/>
      <dgm:spPr/>
      <dgm:t>
        <a:bodyPr/>
        <a:lstStyle/>
        <a:p>
          <a:endParaRPr lang="ru-RU"/>
        </a:p>
      </dgm:t>
    </dgm:pt>
    <dgm:pt modelId="{D6342089-5945-4FD0-96C8-349757FA5EEF}" type="sibTrans" cxnId="{EEA3B06D-21A3-41B2-8E4F-523B7E1E6ABE}">
      <dgm:prSet/>
      <dgm:spPr/>
      <dgm:t>
        <a:bodyPr/>
        <a:lstStyle/>
        <a:p>
          <a:endParaRPr lang="ru-RU"/>
        </a:p>
      </dgm:t>
    </dgm:pt>
    <dgm:pt modelId="{F6E18173-0F52-4FC1-B876-30972E5B0590}">
      <dgm:prSet phldrT="[Текст]"/>
      <dgm:spPr/>
      <dgm:t>
        <a:bodyPr/>
        <a:lstStyle/>
        <a:p>
          <a:pPr>
            <a:buNone/>
          </a:pP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Photos</a:t>
          </a:r>
          <a:endParaRPr lang="ru-RU" dirty="0"/>
        </a:p>
      </dgm:t>
    </dgm:pt>
    <dgm:pt modelId="{CA2A57C2-B9BE-48C7-B870-91D7D64A26B7}" type="parTrans" cxnId="{0C7D2D3A-E9E1-4438-BFC6-8DB05999958C}">
      <dgm:prSet/>
      <dgm:spPr/>
      <dgm:t>
        <a:bodyPr/>
        <a:lstStyle/>
        <a:p>
          <a:endParaRPr lang="ru-RU"/>
        </a:p>
      </dgm:t>
    </dgm:pt>
    <dgm:pt modelId="{BFE370F1-7473-464A-8321-EAD9607C4AF4}" type="sibTrans" cxnId="{0C7D2D3A-E9E1-4438-BFC6-8DB05999958C}">
      <dgm:prSet/>
      <dgm:spPr/>
      <dgm:t>
        <a:bodyPr/>
        <a:lstStyle/>
        <a:p>
          <a:endParaRPr lang="ru-RU"/>
        </a:p>
      </dgm:t>
    </dgm:pt>
    <dgm:pt modelId="{15ACE198-D2A6-4808-A73C-5C290B9F4878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Documents confirming the status of a student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301EB-7A43-470F-842C-A0BEE0A91F0D}" type="parTrans" cxnId="{6CC38C1C-2B5B-4BC7-B71E-E994F816C3F2}">
      <dgm:prSet/>
      <dgm:spPr/>
      <dgm:t>
        <a:bodyPr/>
        <a:lstStyle/>
        <a:p>
          <a:endParaRPr lang="ru-RU"/>
        </a:p>
      </dgm:t>
    </dgm:pt>
    <dgm:pt modelId="{188E2F51-BFF7-4990-8ACA-374EAA2A0082}" type="sibTrans" cxnId="{6CC38C1C-2B5B-4BC7-B71E-E994F816C3F2}">
      <dgm:prSet/>
      <dgm:spPr/>
      <dgm:t>
        <a:bodyPr/>
        <a:lstStyle/>
        <a:p>
          <a:endParaRPr lang="ru-RU"/>
        </a:p>
      </dgm:t>
    </dgm:pt>
    <dgm:pt modelId="{893DFE92-7EB2-488A-B91E-8B60DEA1E6CF}" type="pres">
      <dgm:prSet presAssocID="{943D88E0-C12F-46A5-8083-D3E9884BA57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4E05AC-476A-4152-8AD3-654E08B85294}" type="pres">
      <dgm:prSet presAssocID="{B20E4A63-CB32-47DD-AEED-C2405AE9515F}" presName="composite" presStyleCnt="0"/>
      <dgm:spPr/>
    </dgm:pt>
    <dgm:pt modelId="{BC05B685-0CF1-4619-A16F-28F668DA52D6}" type="pres">
      <dgm:prSet presAssocID="{B20E4A63-CB32-47DD-AEED-C2405AE9515F}" presName="bentUpArrow1" presStyleLbl="alignImgPlace1" presStyleIdx="0" presStyleCnt="3" custLinFactX="-81912" custLinFactNeighborX="-100000" custLinFactNeighborY="4559"/>
      <dgm:spPr/>
    </dgm:pt>
    <dgm:pt modelId="{6D84C449-0DE2-42E0-B647-17FBE0D1C741}" type="pres">
      <dgm:prSet presAssocID="{B20E4A63-CB32-47DD-AEED-C2405AE9515F}" presName="ParentText" presStyleLbl="node1" presStyleIdx="0" presStyleCnt="4" custLinFactX="-47212" custLinFactNeighborX="-100000" custLinFactNeighborY="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2D0CC-9AAD-4A45-B42A-B4EF51700FDA}" type="pres">
      <dgm:prSet presAssocID="{B20E4A63-CB32-47DD-AEED-C2405AE9515F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933D788-3F19-4B93-B304-34FC7B93BF37}" type="pres">
      <dgm:prSet presAssocID="{21F5E07A-B5C0-4D0B-948D-3C158354B7F2}" presName="sibTrans" presStyleCnt="0"/>
      <dgm:spPr/>
    </dgm:pt>
    <dgm:pt modelId="{661620B0-4D24-4132-8FDC-17634A6A2632}" type="pres">
      <dgm:prSet presAssocID="{8859673D-9682-4781-830D-A068A66D0429}" presName="composite" presStyleCnt="0"/>
      <dgm:spPr/>
    </dgm:pt>
    <dgm:pt modelId="{05D20D1E-9347-44D0-85B8-DAF79A064E45}" type="pres">
      <dgm:prSet presAssocID="{8859673D-9682-4781-830D-A068A66D0429}" presName="bentUpArrow1" presStyleLbl="alignImgPlace1" presStyleIdx="1" presStyleCnt="3" custLinFactX="-51521" custLinFactNeighborX="-100000" custLinFactNeighborY="6956"/>
      <dgm:spPr/>
    </dgm:pt>
    <dgm:pt modelId="{CED69843-1957-4258-B50A-89F3A488C82A}" type="pres">
      <dgm:prSet presAssocID="{8859673D-9682-4781-830D-A068A66D0429}" presName="ParentText" presStyleLbl="node1" presStyleIdx="1" presStyleCnt="4" custLinFactX="-23990" custLinFactNeighborX="-100000" custLinFactNeighborY="17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A443D-13AB-4788-9D9C-41EAD1169B55}" type="pres">
      <dgm:prSet presAssocID="{8859673D-9682-4781-830D-A068A66D0429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17B952D-8D9D-4988-B2E9-B9876A3D6A04}" type="pres">
      <dgm:prSet presAssocID="{D6342089-5945-4FD0-96C8-349757FA5EEF}" presName="sibTrans" presStyleCnt="0"/>
      <dgm:spPr/>
    </dgm:pt>
    <dgm:pt modelId="{50BFD3CD-537D-493E-AC54-01E3DFF77590}" type="pres">
      <dgm:prSet presAssocID="{F6E18173-0F52-4FC1-B876-30972E5B0590}" presName="composite" presStyleCnt="0"/>
      <dgm:spPr/>
    </dgm:pt>
    <dgm:pt modelId="{73D191D1-1431-4393-92ED-A810AA03F15C}" type="pres">
      <dgm:prSet presAssocID="{F6E18173-0F52-4FC1-B876-30972E5B0590}" presName="bentUpArrow1" presStyleLbl="alignImgPlace1" presStyleIdx="2" presStyleCnt="3" custLinFactNeighborX="-96638" custLinFactNeighborY="24535"/>
      <dgm:spPr/>
    </dgm:pt>
    <dgm:pt modelId="{E6BCFBBC-678E-4E1B-858C-FB582FC22C13}" type="pres">
      <dgm:prSet presAssocID="{F6E18173-0F52-4FC1-B876-30972E5B0590}" presName="ParentText" presStyleLbl="node1" presStyleIdx="2" presStyleCnt="4" custLinFactNeighborX="-94260" custLinFactNeighborY="155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FFD07-4410-4BFF-B252-55B649C03154}" type="pres">
      <dgm:prSet presAssocID="{F6E18173-0F52-4FC1-B876-30972E5B0590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E84628D7-D2A6-43C6-BD2F-F40C23F1F094}" type="pres">
      <dgm:prSet presAssocID="{BFE370F1-7473-464A-8321-EAD9607C4AF4}" presName="sibTrans" presStyleCnt="0"/>
      <dgm:spPr/>
    </dgm:pt>
    <dgm:pt modelId="{FBF47BBB-64F8-4B2B-A842-78C9FC83D368}" type="pres">
      <dgm:prSet presAssocID="{15ACE198-D2A6-4808-A73C-5C290B9F4878}" presName="composite" presStyleCnt="0"/>
      <dgm:spPr/>
    </dgm:pt>
    <dgm:pt modelId="{1E603587-DA8D-461F-9B74-6F1A90D6794E}" type="pres">
      <dgm:prSet presAssocID="{15ACE198-D2A6-4808-A73C-5C290B9F4878}" presName="ParentText" presStyleLbl="node1" presStyleIdx="3" presStyleCnt="4" custLinFactNeighborX="-62892" custLinFactNeighborY="25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87E57E-6AD1-440B-96AC-F40EFD58AA51}" type="presOf" srcId="{8859673D-9682-4781-830D-A068A66D0429}" destId="{CED69843-1957-4258-B50A-89F3A488C82A}" srcOrd="0" destOrd="0" presId="urn:microsoft.com/office/officeart/2005/8/layout/StepDownProcess"/>
    <dgm:cxn modelId="{3F90E253-AD9E-409D-A6A1-2DA634977CE7}" type="presOf" srcId="{943D88E0-C12F-46A5-8083-D3E9884BA571}" destId="{893DFE92-7EB2-488A-B91E-8B60DEA1E6CF}" srcOrd="0" destOrd="0" presId="urn:microsoft.com/office/officeart/2005/8/layout/StepDownProcess"/>
    <dgm:cxn modelId="{6CC38C1C-2B5B-4BC7-B71E-E994F816C3F2}" srcId="{943D88E0-C12F-46A5-8083-D3E9884BA571}" destId="{15ACE198-D2A6-4808-A73C-5C290B9F4878}" srcOrd="3" destOrd="0" parTransId="{2EA301EB-7A43-470F-842C-A0BEE0A91F0D}" sibTransId="{188E2F51-BFF7-4990-8ACA-374EAA2A0082}"/>
    <dgm:cxn modelId="{EEA3B06D-21A3-41B2-8E4F-523B7E1E6ABE}" srcId="{943D88E0-C12F-46A5-8083-D3E9884BA571}" destId="{8859673D-9682-4781-830D-A068A66D0429}" srcOrd="1" destOrd="0" parTransId="{06C13D55-89E4-4E05-AAA1-8E14A79F8647}" sibTransId="{D6342089-5945-4FD0-96C8-349757FA5EEF}"/>
    <dgm:cxn modelId="{57D9CA9F-08ED-4678-86F9-103C7AA258F1}" srcId="{943D88E0-C12F-46A5-8083-D3E9884BA571}" destId="{B20E4A63-CB32-47DD-AEED-C2405AE9515F}" srcOrd="0" destOrd="0" parTransId="{97DBDB16-C2C1-49F0-83F4-035164CC8CC6}" sibTransId="{21F5E07A-B5C0-4D0B-948D-3C158354B7F2}"/>
    <dgm:cxn modelId="{0C7D2D3A-E9E1-4438-BFC6-8DB05999958C}" srcId="{943D88E0-C12F-46A5-8083-D3E9884BA571}" destId="{F6E18173-0F52-4FC1-B876-30972E5B0590}" srcOrd="2" destOrd="0" parTransId="{CA2A57C2-B9BE-48C7-B870-91D7D64A26B7}" sibTransId="{BFE370F1-7473-464A-8321-EAD9607C4AF4}"/>
    <dgm:cxn modelId="{ED093BF7-B8A3-41D5-9C0F-67D39E1437EF}" type="presOf" srcId="{B20E4A63-CB32-47DD-AEED-C2405AE9515F}" destId="{6D84C449-0DE2-42E0-B647-17FBE0D1C741}" srcOrd="0" destOrd="0" presId="urn:microsoft.com/office/officeart/2005/8/layout/StepDownProcess"/>
    <dgm:cxn modelId="{1A3D651D-FA3D-45B8-ABF1-3EBE2DFAE3D2}" type="presOf" srcId="{F6E18173-0F52-4FC1-B876-30972E5B0590}" destId="{E6BCFBBC-678E-4E1B-858C-FB582FC22C13}" srcOrd="0" destOrd="0" presId="urn:microsoft.com/office/officeart/2005/8/layout/StepDownProcess"/>
    <dgm:cxn modelId="{C244D8F3-4ED5-4B7D-99E9-2E2DB059C173}" type="presOf" srcId="{15ACE198-D2A6-4808-A73C-5C290B9F4878}" destId="{1E603587-DA8D-461F-9B74-6F1A90D6794E}" srcOrd="0" destOrd="0" presId="urn:microsoft.com/office/officeart/2005/8/layout/StepDownProcess"/>
    <dgm:cxn modelId="{07371FE7-36FD-4104-985F-4694308E07A7}" type="presParOf" srcId="{893DFE92-7EB2-488A-B91E-8B60DEA1E6CF}" destId="{BC4E05AC-476A-4152-8AD3-654E08B85294}" srcOrd="0" destOrd="0" presId="urn:microsoft.com/office/officeart/2005/8/layout/StepDownProcess"/>
    <dgm:cxn modelId="{06AB0C20-0FB3-497E-BA09-4DE5DDC98D7F}" type="presParOf" srcId="{BC4E05AC-476A-4152-8AD3-654E08B85294}" destId="{BC05B685-0CF1-4619-A16F-28F668DA52D6}" srcOrd="0" destOrd="0" presId="urn:microsoft.com/office/officeart/2005/8/layout/StepDownProcess"/>
    <dgm:cxn modelId="{DFF04679-C7A6-480A-8B3E-273796622E8D}" type="presParOf" srcId="{BC4E05AC-476A-4152-8AD3-654E08B85294}" destId="{6D84C449-0DE2-42E0-B647-17FBE0D1C741}" srcOrd="1" destOrd="0" presId="urn:microsoft.com/office/officeart/2005/8/layout/StepDownProcess"/>
    <dgm:cxn modelId="{E2856C8B-6814-444B-8BC7-1F43294F8143}" type="presParOf" srcId="{BC4E05AC-476A-4152-8AD3-654E08B85294}" destId="{2C12D0CC-9AAD-4A45-B42A-B4EF51700FDA}" srcOrd="2" destOrd="0" presId="urn:microsoft.com/office/officeart/2005/8/layout/StepDownProcess"/>
    <dgm:cxn modelId="{9F26436F-BDD4-4008-B967-E822A683AB82}" type="presParOf" srcId="{893DFE92-7EB2-488A-B91E-8B60DEA1E6CF}" destId="{4933D788-3F19-4B93-B304-34FC7B93BF37}" srcOrd="1" destOrd="0" presId="urn:microsoft.com/office/officeart/2005/8/layout/StepDownProcess"/>
    <dgm:cxn modelId="{48232107-C396-42EB-A48C-EDDEEE0CD963}" type="presParOf" srcId="{893DFE92-7EB2-488A-B91E-8B60DEA1E6CF}" destId="{661620B0-4D24-4132-8FDC-17634A6A2632}" srcOrd="2" destOrd="0" presId="urn:microsoft.com/office/officeart/2005/8/layout/StepDownProcess"/>
    <dgm:cxn modelId="{5C76AB07-28B9-4B51-8B1A-162BEF8AD966}" type="presParOf" srcId="{661620B0-4D24-4132-8FDC-17634A6A2632}" destId="{05D20D1E-9347-44D0-85B8-DAF79A064E45}" srcOrd="0" destOrd="0" presId="urn:microsoft.com/office/officeart/2005/8/layout/StepDownProcess"/>
    <dgm:cxn modelId="{D98C3D06-C140-43F8-BA87-A065B154EE0F}" type="presParOf" srcId="{661620B0-4D24-4132-8FDC-17634A6A2632}" destId="{CED69843-1957-4258-B50A-89F3A488C82A}" srcOrd="1" destOrd="0" presId="urn:microsoft.com/office/officeart/2005/8/layout/StepDownProcess"/>
    <dgm:cxn modelId="{BA63AC83-5763-4C12-831D-E96C66420EFE}" type="presParOf" srcId="{661620B0-4D24-4132-8FDC-17634A6A2632}" destId="{5E3A443D-13AB-4788-9D9C-41EAD1169B55}" srcOrd="2" destOrd="0" presId="urn:microsoft.com/office/officeart/2005/8/layout/StepDownProcess"/>
    <dgm:cxn modelId="{A810C0DC-84BC-40C2-88E8-EA540EC43CEF}" type="presParOf" srcId="{893DFE92-7EB2-488A-B91E-8B60DEA1E6CF}" destId="{D17B952D-8D9D-4988-B2E9-B9876A3D6A04}" srcOrd="3" destOrd="0" presId="urn:microsoft.com/office/officeart/2005/8/layout/StepDownProcess"/>
    <dgm:cxn modelId="{6BB0CB64-E119-4F90-98E1-E206BB921B66}" type="presParOf" srcId="{893DFE92-7EB2-488A-B91E-8B60DEA1E6CF}" destId="{50BFD3CD-537D-493E-AC54-01E3DFF77590}" srcOrd="4" destOrd="0" presId="urn:microsoft.com/office/officeart/2005/8/layout/StepDownProcess"/>
    <dgm:cxn modelId="{C84997C1-3EE1-4066-88B4-7B8CEC3A16CA}" type="presParOf" srcId="{50BFD3CD-537D-493E-AC54-01E3DFF77590}" destId="{73D191D1-1431-4393-92ED-A810AA03F15C}" srcOrd="0" destOrd="0" presId="urn:microsoft.com/office/officeart/2005/8/layout/StepDownProcess"/>
    <dgm:cxn modelId="{E54A15D5-97E2-49D4-BAE6-ED0ADEC375D4}" type="presParOf" srcId="{50BFD3CD-537D-493E-AC54-01E3DFF77590}" destId="{E6BCFBBC-678E-4E1B-858C-FB582FC22C13}" srcOrd="1" destOrd="0" presId="urn:microsoft.com/office/officeart/2005/8/layout/StepDownProcess"/>
    <dgm:cxn modelId="{CE513221-6A91-41D9-A336-CC6C41E56D09}" type="presParOf" srcId="{50BFD3CD-537D-493E-AC54-01E3DFF77590}" destId="{A22FFD07-4410-4BFF-B252-55B649C03154}" srcOrd="2" destOrd="0" presId="urn:microsoft.com/office/officeart/2005/8/layout/StepDownProcess"/>
    <dgm:cxn modelId="{A1A6B61F-461F-4214-A747-8255B13B839F}" type="presParOf" srcId="{893DFE92-7EB2-488A-B91E-8B60DEA1E6CF}" destId="{E84628D7-D2A6-43C6-BD2F-F40C23F1F094}" srcOrd="5" destOrd="0" presId="urn:microsoft.com/office/officeart/2005/8/layout/StepDownProcess"/>
    <dgm:cxn modelId="{3D17412C-7029-427C-B2AD-4F3E0F410D5E}" type="presParOf" srcId="{893DFE92-7EB2-488A-B91E-8B60DEA1E6CF}" destId="{FBF47BBB-64F8-4B2B-A842-78C9FC83D368}" srcOrd="6" destOrd="0" presId="urn:microsoft.com/office/officeart/2005/8/layout/StepDownProcess"/>
    <dgm:cxn modelId="{E5E586FC-F83D-42AD-AD10-9A45A3BA73A4}" type="presParOf" srcId="{FBF47BBB-64F8-4B2B-A842-78C9FC83D368}" destId="{1E603587-DA8D-461F-9B74-6F1A90D6794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4D61B1-F1FB-4338-8FBB-23D690F56C7A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53F3932-0D3A-4847-8DFB-F5BCAEC8D3FC}">
      <dgm:prSet phldrT="[Текст]" custT="1"/>
      <dgm:spPr/>
      <dgm:t>
        <a:bodyPr/>
        <a:lstStyle/>
        <a:p>
          <a:pPr>
            <a:buNone/>
          </a:pPr>
          <a:r>
            <a:rPr lang="en-US" sz="15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Medical records</a:t>
          </a:r>
          <a:endParaRPr lang="ru-RU" sz="15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FF3D1D-E95B-4F0F-9750-A0579C44E7EB}" type="parTrans" cxnId="{B4AD8217-5984-49B3-9585-6D998BF5ED3C}">
      <dgm:prSet/>
      <dgm:spPr/>
      <dgm:t>
        <a:bodyPr/>
        <a:lstStyle/>
        <a:p>
          <a:endParaRPr lang="ru-RU"/>
        </a:p>
      </dgm:t>
    </dgm:pt>
    <dgm:pt modelId="{C1401830-479B-415C-849A-55419293A9D9}" type="sibTrans" cxnId="{B4AD8217-5984-49B3-9585-6D998BF5ED3C}">
      <dgm:prSet/>
      <dgm:spPr/>
      <dgm:t>
        <a:bodyPr/>
        <a:lstStyle/>
        <a:p>
          <a:endParaRPr lang="ru-RU"/>
        </a:p>
      </dgm:t>
    </dgm:pt>
    <dgm:pt modelId="{7B98A9CA-A199-4905-9766-19C3CFB16D99}">
      <dgm:prSet phldrT="[Текст]" custT="1"/>
      <dgm:spPr/>
      <dgm:t>
        <a:bodyPr/>
        <a:lstStyle/>
        <a:p>
          <a:pPr>
            <a:buChar char="•"/>
          </a:pPr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Medical report from an addiction psychiatrist; </a:t>
          </a:r>
          <a:endParaRPr lang="ru-RU" sz="1800" dirty="0"/>
        </a:p>
      </dgm:t>
    </dgm:pt>
    <dgm:pt modelId="{F79AEA38-EC90-4E3D-898B-97B09E0B5510}" type="parTrans" cxnId="{17E40F2C-B484-4340-B1AF-8ECA25FBBD2E}">
      <dgm:prSet/>
      <dgm:spPr/>
      <dgm:t>
        <a:bodyPr/>
        <a:lstStyle/>
        <a:p>
          <a:endParaRPr lang="ru-RU"/>
        </a:p>
      </dgm:t>
    </dgm:pt>
    <dgm:pt modelId="{017C2905-57EF-498B-9ED4-D005BCAE7223}" type="sibTrans" cxnId="{17E40F2C-B484-4340-B1AF-8ECA25FBBD2E}">
      <dgm:prSet/>
      <dgm:spPr/>
      <dgm:t>
        <a:bodyPr/>
        <a:lstStyle/>
        <a:p>
          <a:endParaRPr lang="ru-RU"/>
        </a:p>
      </dgm:t>
    </dgm:pt>
    <dgm:pt modelId="{4ED0FDD2-6EA8-4444-873F-C78EE4C7BEF5}">
      <dgm:prSet phldrT="[Текст]" custT="1"/>
      <dgm:spPr/>
      <dgm:t>
        <a:bodyPr/>
        <a:lstStyle/>
        <a:p>
          <a:r>
            <a:rPr lang="en-US" sz="15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Document confirming the completion of fingerprint registration </a:t>
          </a:r>
          <a:endParaRPr lang="ru-RU" sz="15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681123-83D6-4CDA-8598-AFEC5415305F}" type="parTrans" cxnId="{B95D9E71-EB89-4C65-AF88-9A16B3C6DFCF}">
      <dgm:prSet/>
      <dgm:spPr/>
      <dgm:t>
        <a:bodyPr/>
        <a:lstStyle/>
        <a:p>
          <a:endParaRPr lang="ru-RU"/>
        </a:p>
      </dgm:t>
    </dgm:pt>
    <dgm:pt modelId="{9048BA5A-B37E-4B81-AADE-5F45346415CA}" type="sibTrans" cxnId="{B95D9E71-EB89-4C65-AF88-9A16B3C6DFCF}">
      <dgm:prSet/>
      <dgm:spPr/>
      <dgm:t>
        <a:bodyPr/>
        <a:lstStyle/>
        <a:p>
          <a:endParaRPr lang="ru-RU"/>
        </a:p>
      </dgm:t>
    </dgm:pt>
    <dgm:pt modelId="{AAB24B29-9287-4EE2-A531-E2F0CFA4AE20}">
      <dgm:prSet phldrT="[Текст]" custT="1"/>
      <dgm:spPr/>
      <dgm:t>
        <a:bodyPr/>
        <a:lstStyle/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‘Green Card’</a:t>
          </a:r>
          <a:endParaRPr lang="ru-RU" sz="1800" dirty="0"/>
        </a:p>
      </dgm:t>
    </dgm:pt>
    <dgm:pt modelId="{827B94AA-F8EE-4888-8DD7-721816D32391}" type="parTrans" cxnId="{9A209793-0B04-44D1-A45A-2FEB21BBFA0E}">
      <dgm:prSet/>
      <dgm:spPr/>
      <dgm:t>
        <a:bodyPr/>
        <a:lstStyle/>
        <a:p>
          <a:endParaRPr lang="ru-RU"/>
        </a:p>
      </dgm:t>
    </dgm:pt>
    <dgm:pt modelId="{D82A59B6-FBAA-4607-8E2F-12D796183828}" type="sibTrans" cxnId="{9A209793-0B04-44D1-A45A-2FEB21BBFA0E}">
      <dgm:prSet/>
      <dgm:spPr/>
      <dgm:t>
        <a:bodyPr/>
        <a:lstStyle/>
        <a:p>
          <a:endParaRPr lang="ru-RU"/>
        </a:p>
      </dgm:t>
    </dgm:pt>
    <dgm:pt modelId="{F7BD7DAF-8772-473E-87F1-16165287F1B1}">
      <dgm:prSet phldrT="[Текст]" custT="1"/>
      <dgm:spPr/>
      <dgm:t>
        <a:bodyPr/>
        <a:lstStyle/>
        <a:p>
          <a:r>
            <a:rPr lang="en-US" sz="15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Criminal record certificate (for visa countries only)</a:t>
          </a:r>
          <a:endParaRPr lang="ru-RU" sz="15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783307-3EAC-493C-8CC4-312DA26CA517}" type="parTrans" cxnId="{78365E1B-1F6A-4E6D-92AC-6B1985907F92}">
      <dgm:prSet/>
      <dgm:spPr/>
      <dgm:t>
        <a:bodyPr/>
        <a:lstStyle/>
        <a:p>
          <a:endParaRPr lang="ru-RU"/>
        </a:p>
      </dgm:t>
    </dgm:pt>
    <dgm:pt modelId="{94B1D408-24AC-4BE0-883F-947A7CD224BD}" type="sibTrans" cxnId="{78365E1B-1F6A-4E6D-92AC-6B1985907F92}">
      <dgm:prSet/>
      <dgm:spPr/>
      <dgm:t>
        <a:bodyPr/>
        <a:lstStyle/>
        <a:p>
          <a:endParaRPr lang="ru-RU"/>
        </a:p>
      </dgm:t>
    </dgm:pt>
    <dgm:pt modelId="{BA196BFB-482B-49AE-BBE6-C0B91ED351CA}">
      <dgm:prSet phldrT="[Текст]" custT="1"/>
      <dgm:spPr/>
      <dgm:t>
        <a:bodyPr/>
        <a:lstStyle/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The certificate must not have been issued earlier than 3 months before the date of application.</a:t>
          </a:r>
          <a:endParaRPr lang="ru-RU" sz="900" dirty="0"/>
        </a:p>
      </dgm:t>
    </dgm:pt>
    <dgm:pt modelId="{13BCC8F7-11D4-4B63-8C86-4ABBFD7FB3B5}" type="parTrans" cxnId="{B819CA42-06C8-4F32-90BF-2D49A1FDF3D8}">
      <dgm:prSet/>
      <dgm:spPr/>
      <dgm:t>
        <a:bodyPr/>
        <a:lstStyle/>
        <a:p>
          <a:endParaRPr lang="ru-RU"/>
        </a:p>
      </dgm:t>
    </dgm:pt>
    <dgm:pt modelId="{987155FF-00FD-4903-934C-5F3FA113B7FC}" type="sibTrans" cxnId="{B819CA42-06C8-4F32-90BF-2D49A1FDF3D8}">
      <dgm:prSet/>
      <dgm:spPr/>
      <dgm:t>
        <a:bodyPr/>
        <a:lstStyle/>
        <a:p>
          <a:endParaRPr lang="ru-RU"/>
        </a:p>
      </dgm:t>
    </dgm:pt>
    <dgm:pt modelId="{F88A6C14-E75F-41DD-BAE1-6E0667C49F0A}">
      <dgm:prSet custT="1"/>
      <dgm:spPr/>
      <dgm:t>
        <a:bodyPr/>
        <a:lstStyle/>
        <a:p>
          <a:r>
            <a:rPr lang="en-US" sz="15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 receipt for the payment of the state fee</a:t>
          </a:r>
          <a:endParaRPr lang="ru-RU" sz="15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C900F3-7001-4852-B8A2-3C7C09672380}" type="parTrans" cxnId="{B9B03DE6-B014-4F8A-AF17-D568EA8A9E54}">
      <dgm:prSet/>
      <dgm:spPr/>
      <dgm:t>
        <a:bodyPr/>
        <a:lstStyle/>
        <a:p>
          <a:endParaRPr lang="ru-RU"/>
        </a:p>
      </dgm:t>
    </dgm:pt>
    <dgm:pt modelId="{0BB19423-9382-457A-A1BF-0CC53727E87A}" type="sibTrans" cxnId="{B9B03DE6-B014-4F8A-AF17-D568EA8A9E54}">
      <dgm:prSet/>
      <dgm:spPr/>
      <dgm:t>
        <a:bodyPr/>
        <a:lstStyle/>
        <a:p>
          <a:endParaRPr lang="ru-RU"/>
        </a:p>
      </dgm:t>
    </dgm:pt>
    <dgm:pt modelId="{8023A187-958B-4029-A200-BCDF223C23DF}">
      <dgm:prSet custT="1"/>
      <dgm:spPr/>
      <dgm:t>
        <a:bodyPr/>
        <a:lstStyle/>
        <a:p>
          <a:pPr>
            <a:buNone/>
          </a:pPr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Medical </a:t>
          </a:r>
          <a:r>
            <a: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certificate on absence of infectious diseases.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A1847F-C7C9-4B24-968E-CAEDD218D389}" type="parTrans" cxnId="{A00CFD62-1EF1-40B9-B095-0A75FB5A0E2F}">
      <dgm:prSet/>
      <dgm:spPr/>
      <dgm:t>
        <a:bodyPr/>
        <a:lstStyle/>
        <a:p>
          <a:endParaRPr lang="ru-RU"/>
        </a:p>
      </dgm:t>
    </dgm:pt>
    <dgm:pt modelId="{FA6743F6-577A-4FE6-9FD4-3BACF9821F77}" type="sibTrans" cxnId="{A00CFD62-1EF1-40B9-B095-0A75FB5A0E2F}">
      <dgm:prSet/>
      <dgm:spPr/>
      <dgm:t>
        <a:bodyPr/>
        <a:lstStyle/>
        <a:p>
          <a:endParaRPr lang="ru-RU"/>
        </a:p>
      </dgm:t>
    </dgm:pt>
    <dgm:pt modelId="{6EBD6FC0-B8F3-4C4B-A85C-3F2B39C2E621}">
      <dgm:prSet phldrT="[Текст]" custT="1"/>
      <dgm:spPr/>
      <dgm:t>
        <a:bodyPr/>
        <a:lstStyle/>
        <a:p>
          <a:pPr>
            <a:buChar char="•"/>
          </a:pPr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Certificate of absence of HIV-infection;</a:t>
          </a:r>
          <a:endParaRPr lang="ru-RU" sz="1800" dirty="0"/>
        </a:p>
      </dgm:t>
    </dgm:pt>
    <dgm:pt modelId="{8AB9904C-55E9-4C9A-BB55-9C9B7C79764F}" type="parTrans" cxnId="{99DBB52F-6D04-4306-84CA-E7060E18A2AB}">
      <dgm:prSet/>
      <dgm:spPr/>
      <dgm:t>
        <a:bodyPr/>
        <a:lstStyle/>
        <a:p>
          <a:endParaRPr lang="ru-RU"/>
        </a:p>
      </dgm:t>
    </dgm:pt>
    <dgm:pt modelId="{ADA5BBB5-0FD4-49A2-874D-F64B7F6B6E0F}" type="sibTrans" cxnId="{99DBB52F-6D04-4306-84CA-E7060E18A2AB}">
      <dgm:prSet/>
      <dgm:spPr/>
      <dgm:t>
        <a:bodyPr/>
        <a:lstStyle/>
        <a:p>
          <a:endParaRPr lang="ru-RU"/>
        </a:p>
      </dgm:t>
    </dgm:pt>
    <dgm:pt modelId="{318A0D19-509C-4CAD-B40F-66FF5018556C}" type="pres">
      <dgm:prSet presAssocID="{D84D61B1-F1FB-4338-8FBB-23D690F56C7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58F284F-56C6-4AC3-8EDF-A9F8E65F614F}" type="pres">
      <dgm:prSet presAssocID="{053F3932-0D3A-4847-8DFB-F5BCAEC8D3FC}" presName="composite" presStyleCnt="0"/>
      <dgm:spPr/>
    </dgm:pt>
    <dgm:pt modelId="{345C4AEE-E5A3-49D9-9E7B-0D4D41E2DE81}" type="pres">
      <dgm:prSet presAssocID="{053F3932-0D3A-4847-8DFB-F5BCAEC8D3FC}" presName="bentUpArrow1" presStyleLbl="alignImgPlace1" presStyleIdx="0" presStyleCnt="3" custLinFactNeighborX="-72539" custLinFactNeighborY="-26311"/>
      <dgm:spPr/>
    </dgm:pt>
    <dgm:pt modelId="{2BEBF2B3-CEEF-4A35-A81D-7B646582145C}" type="pres">
      <dgm:prSet presAssocID="{053F3932-0D3A-4847-8DFB-F5BCAEC8D3FC}" presName="ParentText" presStyleLbl="node1" presStyleIdx="0" presStyleCnt="4" custScaleX="164894" custScaleY="120273" custLinFactNeighborX="-76984" custLinFactNeighborY="-468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19465-7DD8-4A0D-B7F7-47C6B9465C44}" type="pres">
      <dgm:prSet presAssocID="{053F3932-0D3A-4847-8DFB-F5BCAEC8D3FC}" presName="ChildText" presStyleLbl="revTx" presStyleIdx="0" presStyleCnt="3" custScaleX="688712" custScaleY="140760" custLinFactX="100000" custLinFactNeighborX="159504" custLinFactNeighborY="-491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27A16-9258-43E7-9447-0183C9CFFC75}" type="pres">
      <dgm:prSet presAssocID="{C1401830-479B-415C-849A-55419293A9D9}" presName="sibTrans" presStyleCnt="0"/>
      <dgm:spPr/>
    </dgm:pt>
    <dgm:pt modelId="{4AE89BEB-331E-44F7-A9F1-5623081043BB}" type="pres">
      <dgm:prSet presAssocID="{4ED0FDD2-6EA8-4444-873F-C78EE4C7BEF5}" presName="composite" presStyleCnt="0"/>
      <dgm:spPr/>
    </dgm:pt>
    <dgm:pt modelId="{3E5E168F-DFEB-45BE-92DA-3BB83D58EE1B}" type="pres">
      <dgm:prSet presAssocID="{4ED0FDD2-6EA8-4444-873F-C78EE4C7BEF5}" presName="bentUpArrow1" presStyleLbl="alignImgPlace1" presStyleIdx="1" presStyleCnt="3" custLinFactX="-26296" custLinFactNeighborX="-100000" custLinFactNeighborY="11393"/>
      <dgm:spPr/>
    </dgm:pt>
    <dgm:pt modelId="{88E8E3C9-45CB-474B-941F-ED3DA5303399}" type="pres">
      <dgm:prSet presAssocID="{4ED0FDD2-6EA8-4444-873F-C78EE4C7BEF5}" presName="ParentText" presStyleLbl="node1" presStyleIdx="1" presStyleCnt="4" custScaleX="174809" custScaleY="124051" custLinFactNeighborX="-96089" custLinFactNeighborY="-7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94CD8-42E6-41AD-A661-CBC091781B4C}" type="pres">
      <dgm:prSet presAssocID="{4ED0FDD2-6EA8-4444-873F-C78EE4C7BEF5}" presName="ChildText" presStyleLbl="revTx" presStyleIdx="1" presStyleCnt="3" custScaleX="289533" custLinFactNeighborX="10066" custLinFactNeighborY="37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4B755-74A1-4C8D-ACDE-70459AF3BE86}" type="pres">
      <dgm:prSet presAssocID="{9048BA5A-B37E-4B81-AADE-5F45346415CA}" presName="sibTrans" presStyleCnt="0"/>
      <dgm:spPr/>
    </dgm:pt>
    <dgm:pt modelId="{7BEECA82-594E-42C6-A23C-6E36BB1C49BC}" type="pres">
      <dgm:prSet presAssocID="{F7BD7DAF-8772-473E-87F1-16165287F1B1}" presName="composite" presStyleCnt="0"/>
      <dgm:spPr/>
    </dgm:pt>
    <dgm:pt modelId="{468FA023-6E8F-4CAC-8170-162EC9A22399}" type="pres">
      <dgm:prSet presAssocID="{F7BD7DAF-8772-473E-87F1-16165287F1B1}" presName="bentUpArrow1" presStyleLbl="alignImgPlace1" presStyleIdx="2" presStyleCnt="3" custLinFactX="-100000" custLinFactNeighborX="-135227" custLinFactNeighborY="46288"/>
      <dgm:spPr/>
    </dgm:pt>
    <dgm:pt modelId="{91ABA928-2361-4172-9586-5E8D7809F2E4}" type="pres">
      <dgm:prSet presAssocID="{F7BD7DAF-8772-473E-87F1-16165287F1B1}" presName="ParentText" presStyleLbl="node1" presStyleIdx="2" presStyleCnt="4" custScaleX="160230" custScaleY="115744" custLinFactX="-100000" custLinFactNeighborX="-102377" custLinFactNeighborY="214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0A6EB-BA0D-4290-93E1-52537AF8BB7A}" type="pres">
      <dgm:prSet presAssocID="{F7BD7DAF-8772-473E-87F1-16165287F1B1}" presName="ChildText" presStyleLbl="revTx" presStyleIdx="2" presStyleCnt="3" custScaleX="550612" custScaleY="64626" custLinFactNeighborX="-1993" custLinFactNeighborY="294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43DCB-BA26-4D12-9C30-FA8DD978CC9E}" type="pres">
      <dgm:prSet presAssocID="{94B1D408-24AC-4BE0-883F-947A7CD224BD}" presName="sibTrans" presStyleCnt="0"/>
      <dgm:spPr/>
    </dgm:pt>
    <dgm:pt modelId="{8647CBA0-E0ED-42BA-90EC-7BE68FDD44A4}" type="pres">
      <dgm:prSet presAssocID="{F88A6C14-E75F-41DD-BAE1-6E0667C49F0A}" presName="composite" presStyleCnt="0"/>
      <dgm:spPr/>
    </dgm:pt>
    <dgm:pt modelId="{761160C3-A56C-488E-9929-BD6CAEA4E6E6}" type="pres">
      <dgm:prSet presAssocID="{F88A6C14-E75F-41DD-BAE1-6E0667C49F0A}" presName="ParentText" presStyleLbl="node1" presStyleIdx="3" presStyleCnt="4" custScaleX="157771" custScaleY="113526" custLinFactX="-100000" custLinFactNeighborX="-135252" custLinFactNeighborY="356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3E85F7-E02A-4210-96DE-8FF9AD60E5E2}" type="presOf" srcId="{D84D61B1-F1FB-4338-8FBB-23D690F56C7A}" destId="{318A0D19-509C-4CAD-B40F-66FF5018556C}" srcOrd="0" destOrd="0" presId="urn:microsoft.com/office/officeart/2005/8/layout/StepDownProcess"/>
    <dgm:cxn modelId="{B4AD8217-5984-49B3-9585-6D998BF5ED3C}" srcId="{D84D61B1-F1FB-4338-8FBB-23D690F56C7A}" destId="{053F3932-0D3A-4847-8DFB-F5BCAEC8D3FC}" srcOrd="0" destOrd="0" parTransId="{44FF3D1D-E95B-4F0F-9750-A0579C44E7EB}" sibTransId="{C1401830-479B-415C-849A-55419293A9D9}"/>
    <dgm:cxn modelId="{47A85FDD-B9B0-44C9-B103-3083B7171EE3}" type="presOf" srcId="{BA196BFB-482B-49AE-BBE6-C0B91ED351CA}" destId="{1350A6EB-BA0D-4290-93E1-52537AF8BB7A}" srcOrd="0" destOrd="0" presId="urn:microsoft.com/office/officeart/2005/8/layout/StepDownProcess"/>
    <dgm:cxn modelId="{51BC0932-6DA9-4CD3-BBBC-B3408B003D88}" type="presOf" srcId="{AAB24B29-9287-4EE2-A531-E2F0CFA4AE20}" destId="{2F194CD8-42E6-41AD-A661-CBC091781B4C}" srcOrd="0" destOrd="0" presId="urn:microsoft.com/office/officeart/2005/8/layout/StepDownProcess"/>
    <dgm:cxn modelId="{02F3E79E-8CB0-4066-9576-A9D70061AC5A}" type="presOf" srcId="{053F3932-0D3A-4847-8DFB-F5BCAEC8D3FC}" destId="{2BEBF2B3-CEEF-4A35-A81D-7B646582145C}" srcOrd="0" destOrd="0" presId="urn:microsoft.com/office/officeart/2005/8/layout/StepDownProcess"/>
    <dgm:cxn modelId="{B819CA42-06C8-4F32-90BF-2D49A1FDF3D8}" srcId="{F7BD7DAF-8772-473E-87F1-16165287F1B1}" destId="{BA196BFB-482B-49AE-BBE6-C0B91ED351CA}" srcOrd="0" destOrd="0" parTransId="{13BCC8F7-11D4-4B63-8C86-4ABBFD7FB3B5}" sibTransId="{987155FF-00FD-4903-934C-5F3FA113B7FC}"/>
    <dgm:cxn modelId="{17E40F2C-B484-4340-B1AF-8ECA25FBBD2E}" srcId="{053F3932-0D3A-4847-8DFB-F5BCAEC8D3FC}" destId="{7B98A9CA-A199-4905-9766-19C3CFB16D99}" srcOrd="0" destOrd="0" parTransId="{F79AEA38-EC90-4E3D-898B-97B09E0B5510}" sibTransId="{017C2905-57EF-498B-9ED4-D005BCAE7223}"/>
    <dgm:cxn modelId="{9DC1C36F-2084-45A6-A698-F6B27014B40D}" type="presOf" srcId="{8023A187-958B-4029-A200-BCDF223C23DF}" destId="{13C19465-7DD8-4A0D-B7F7-47C6B9465C44}" srcOrd="0" destOrd="2" presId="urn:microsoft.com/office/officeart/2005/8/layout/StepDownProcess"/>
    <dgm:cxn modelId="{39DAA5E6-3AC4-46BC-99CE-80F5D9D972F5}" type="presOf" srcId="{F7BD7DAF-8772-473E-87F1-16165287F1B1}" destId="{91ABA928-2361-4172-9586-5E8D7809F2E4}" srcOrd="0" destOrd="0" presId="urn:microsoft.com/office/officeart/2005/8/layout/StepDownProcess"/>
    <dgm:cxn modelId="{F2EDE351-86FF-4F69-804D-8618C42079C2}" type="presOf" srcId="{7B98A9CA-A199-4905-9766-19C3CFB16D99}" destId="{13C19465-7DD8-4A0D-B7F7-47C6B9465C44}" srcOrd="0" destOrd="0" presId="urn:microsoft.com/office/officeart/2005/8/layout/StepDownProcess"/>
    <dgm:cxn modelId="{B9B03DE6-B014-4F8A-AF17-D568EA8A9E54}" srcId="{D84D61B1-F1FB-4338-8FBB-23D690F56C7A}" destId="{F88A6C14-E75F-41DD-BAE1-6E0667C49F0A}" srcOrd="3" destOrd="0" parTransId="{58C900F3-7001-4852-B8A2-3C7C09672380}" sibTransId="{0BB19423-9382-457A-A1BF-0CC53727E87A}"/>
    <dgm:cxn modelId="{B95D9E71-EB89-4C65-AF88-9A16B3C6DFCF}" srcId="{D84D61B1-F1FB-4338-8FBB-23D690F56C7A}" destId="{4ED0FDD2-6EA8-4444-873F-C78EE4C7BEF5}" srcOrd="1" destOrd="0" parTransId="{6D681123-83D6-4CDA-8598-AFEC5415305F}" sibTransId="{9048BA5A-B37E-4B81-AADE-5F45346415CA}"/>
    <dgm:cxn modelId="{99DBB52F-6D04-4306-84CA-E7060E18A2AB}" srcId="{053F3932-0D3A-4847-8DFB-F5BCAEC8D3FC}" destId="{6EBD6FC0-B8F3-4C4B-A85C-3F2B39C2E621}" srcOrd="1" destOrd="0" parTransId="{8AB9904C-55E9-4C9A-BB55-9C9B7C79764F}" sibTransId="{ADA5BBB5-0FD4-49A2-874D-F64B7F6B6E0F}"/>
    <dgm:cxn modelId="{AB186C5E-8F4A-42A2-B782-3EF09DD36307}" type="presOf" srcId="{6EBD6FC0-B8F3-4C4B-A85C-3F2B39C2E621}" destId="{13C19465-7DD8-4A0D-B7F7-47C6B9465C44}" srcOrd="0" destOrd="1" presId="urn:microsoft.com/office/officeart/2005/8/layout/StepDownProcess"/>
    <dgm:cxn modelId="{9A209793-0B04-44D1-A45A-2FEB21BBFA0E}" srcId="{4ED0FDD2-6EA8-4444-873F-C78EE4C7BEF5}" destId="{AAB24B29-9287-4EE2-A531-E2F0CFA4AE20}" srcOrd="0" destOrd="0" parTransId="{827B94AA-F8EE-4888-8DD7-721816D32391}" sibTransId="{D82A59B6-FBAA-4607-8E2F-12D796183828}"/>
    <dgm:cxn modelId="{DEABD3D7-7CB1-403F-9ADE-78B26F5B6FF1}" type="presOf" srcId="{4ED0FDD2-6EA8-4444-873F-C78EE4C7BEF5}" destId="{88E8E3C9-45CB-474B-941F-ED3DA5303399}" srcOrd="0" destOrd="0" presId="urn:microsoft.com/office/officeart/2005/8/layout/StepDownProcess"/>
    <dgm:cxn modelId="{368A11D1-05B0-4C54-B9BC-28FEE645239D}" type="presOf" srcId="{F88A6C14-E75F-41DD-BAE1-6E0667C49F0A}" destId="{761160C3-A56C-488E-9929-BD6CAEA4E6E6}" srcOrd="0" destOrd="0" presId="urn:microsoft.com/office/officeart/2005/8/layout/StepDownProcess"/>
    <dgm:cxn modelId="{A00CFD62-1EF1-40B9-B095-0A75FB5A0E2F}" srcId="{053F3932-0D3A-4847-8DFB-F5BCAEC8D3FC}" destId="{8023A187-958B-4029-A200-BCDF223C23DF}" srcOrd="2" destOrd="0" parTransId="{49A1847F-C7C9-4B24-968E-CAEDD218D389}" sibTransId="{FA6743F6-577A-4FE6-9FD4-3BACF9821F77}"/>
    <dgm:cxn modelId="{78365E1B-1F6A-4E6D-92AC-6B1985907F92}" srcId="{D84D61B1-F1FB-4338-8FBB-23D690F56C7A}" destId="{F7BD7DAF-8772-473E-87F1-16165287F1B1}" srcOrd="2" destOrd="0" parTransId="{4A783307-3EAC-493C-8CC4-312DA26CA517}" sibTransId="{94B1D408-24AC-4BE0-883F-947A7CD224BD}"/>
    <dgm:cxn modelId="{F424953C-412B-4457-8922-0C75777408C2}" type="presParOf" srcId="{318A0D19-509C-4CAD-B40F-66FF5018556C}" destId="{858F284F-56C6-4AC3-8EDF-A9F8E65F614F}" srcOrd="0" destOrd="0" presId="urn:microsoft.com/office/officeart/2005/8/layout/StepDownProcess"/>
    <dgm:cxn modelId="{4D433BDB-1F70-4CCC-A2FE-9966718D0E8E}" type="presParOf" srcId="{858F284F-56C6-4AC3-8EDF-A9F8E65F614F}" destId="{345C4AEE-E5A3-49D9-9E7B-0D4D41E2DE81}" srcOrd="0" destOrd="0" presId="urn:microsoft.com/office/officeart/2005/8/layout/StepDownProcess"/>
    <dgm:cxn modelId="{B7F81703-FAC2-430F-91A8-6D04B8CCB4FC}" type="presParOf" srcId="{858F284F-56C6-4AC3-8EDF-A9F8E65F614F}" destId="{2BEBF2B3-CEEF-4A35-A81D-7B646582145C}" srcOrd="1" destOrd="0" presId="urn:microsoft.com/office/officeart/2005/8/layout/StepDownProcess"/>
    <dgm:cxn modelId="{660875E9-05BE-4CD9-9588-79B2504F90C6}" type="presParOf" srcId="{858F284F-56C6-4AC3-8EDF-A9F8E65F614F}" destId="{13C19465-7DD8-4A0D-B7F7-47C6B9465C44}" srcOrd="2" destOrd="0" presId="urn:microsoft.com/office/officeart/2005/8/layout/StepDownProcess"/>
    <dgm:cxn modelId="{49FA2E8C-6E9C-4ED4-955E-FB2B8A64CEC5}" type="presParOf" srcId="{318A0D19-509C-4CAD-B40F-66FF5018556C}" destId="{C1727A16-9258-43E7-9447-0183C9CFFC75}" srcOrd="1" destOrd="0" presId="urn:microsoft.com/office/officeart/2005/8/layout/StepDownProcess"/>
    <dgm:cxn modelId="{0F961E5B-FC9F-4C9F-8B46-562BBC2B0ACB}" type="presParOf" srcId="{318A0D19-509C-4CAD-B40F-66FF5018556C}" destId="{4AE89BEB-331E-44F7-A9F1-5623081043BB}" srcOrd="2" destOrd="0" presId="urn:microsoft.com/office/officeart/2005/8/layout/StepDownProcess"/>
    <dgm:cxn modelId="{7839E2D3-7BC0-4881-A953-7E02179B1F14}" type="presParOf" srcId="{4AE89BEB-331E-44F7-A9F1-5623081043BB}" destId="{3E5E168F-DFEB-45BE-92DA-3BB83D58EE1B}" srcOrd="0" destOrd="0" presId="urn:microsoft.com/office/officeart/2005/8/layout/StepDownProcess"/>
    <dgm:cxn modelId="{6BB72FD9-B84B-4313-92C3-F0626CBFC27D}" type="presParOf" srcId="{4AE89BEB-331E-44F7-A9F1-5623081043BB}" destId="{88E8E3C9-45CB-474B-941F-ED3DA5303399}" srcOrd="1" destOrd="0" presId="urn:microsoft.com/office/officeart/2005/8/layout/StepDownProcess"/>
    <dgm:cxn modelId="{0777C785-33B1-4EB8-A361-17A1E8CF5864}" type="presParOf" srcId="{4AE89BEB-331E-44F7-A9F1-5623081043BB}" destId="{2F194CD8-42E6-41AD-A661-CBC091781B4C}" srcOrd="2" destOrd="0" presId="urn:microsoft.com/office/officeart/2005/8/layout/StepDownProcess"/>
    <dgm:cxn modelId="{5FDEE107-B901-4106-93C5-6E551F2CCBEF}" type="presParOf" srcId="{318A0D19-509C-4CAD-B40F-66FF5018556C}" destId="{8184B755-74A1-4C8D-ACDE-70459AF3BE86}" srcOrd="3" destOrd="0" presId="urn:microsoft.com/office/officeart/2005/8/layout/StepDownProcess"/>
    <dgm:cxn modelId="{9FC08054-2480-41D0-BBAE-6BC3BF7D7458}" type="presParOf" srcId="{318A0D19-509C-4CAD-B40F-66FF5018556C}" destId="{7BEECA82-594E-42C6-A23C-6E36BB1C49BC}" srcOrd="4" destOrd="0" presId="urn:microsoft.com/office/officeart/2005/8/layout/StepDownProcess"/>
    <dgm:cxn modelId="{2D3D4C47-68AA-4DB2-8D37-83C93376DBDD}" type="presParOf" srcId="{7BEECA82-594E-42C6-A23C-6E36BB1C49BC}" destId="{468FA023-6E8F-4CAC-8170-162EC9A22399}" srcOrd="0" destOrd="0" presId="urn:microsoft.com/office/officeart/2005/8/layout/StepDownProcess"/>
    <dgm:cxn modelId="{244476B5-2E9C-40B8-95C9-3DB92A131406}" type="presParOf" srcId="{7BEECA82-594E-42C6-A23C-6E36BB1C49BC}" destId="{91ABA928-2361-4172-9586-5E8D7809F2E4}" srcOrd="1" destOrd="0" presId="urn:microsoft.com/office/officeart/2005/8/layout/StepDownProcess"/>
    <dgm:cxn modelId="{788E9AF0-C029-4735-8065-4749B2D3FC80}" type="presParOf" srcId="{7BEECA82-594E-42C6-A23C-6E36BB1C49BC}" destId="{1350A6EB-BA0D-4290-93E1-52537AF8BB7A}" srcOrd="2" destOrd="0" presId="urn:microsoft.com/office/officeart/2005/8/layout/StepDownProcess"/>
    <dgm:cxn modelId="{36BF16CA-263E-4052-8569-2C28D8FEACBD}" type="presParOf" srcId="{318A0D19-509C-4CAD-B40F-66FF5018556C}" destId="{71243DCB-BA26-4D12-9C30-FA8DD978CC9E}" srcOrd="5" destOrd="0" presId="urn:microsoft.com/office/officeart/2005/8/layout/StepDownProcess"/>
    <dgm:cxn modelId="{453DA103-CF08-4BD1-9A8D-E46C3ECC9612}" type="presParOf" srcId="{318A0D19-509C-4CAD-B40F-66FF5018556C}" destId="{8647CBA0-E0ED-42BA-90EC-7BE68FDD44A4}" srcOrd="6" destOrd="0" presId="urn:microsoft.com/office/officeart/2005/8/layout/StepDownProcess"/>
    <dgm:cxn modelId="{742DCFAA-060B-4AB7-9579-2DB77D87BCA9}" type="presParOf" srcId="{8647CBA0-E0ED-42BA-90EC-7BE68FDD44A4}" destId="{761160C3-A56C-488E-9929-BD6CAEA4E6E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5B685-0CF1-4619-A16F-28F668DA52D6}">
      <dsp:nvSpPr>
        <dsp:cNvPr id="0" name=""/>
        <dsp:cNvSpPr/>
      </dsp:nvSpPr>
      <dsp:spPr>
        <a:xfrm rot="5400000">
          <a:off x="698146" y="1201410"/>
          <a:ext cx="1014481" cy="11549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4C449-0DE2-42E0-B647-17FBE0D1C741}">
      <dsp:nvSpPr>
        <dsp:cNvPr id="0" name=""/>
        <dsp:cNvSpPr/>
      </dsp:nvSpPr>
      <dsp:spPr>
        <a:xfrm>
          <a:off x="16294" y="31579"/>
          <a:ext cx="1707790" cy="1195397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Application for issuance of the TRPEP in 2 copies</a:t>
          </a:r>
          <a:endParaRPr lang="ru-RU" sz="1700" kern="1200" dirty="0"/>
        </a:p>
      </dsp:txBody>
      <dsp:txXfrm>
        <a:off x="74659" y="89944"/>
        <a:ext cx="1591060" cy="1078667"/>
      </dsp:txXfrm>
    </dsp:sp>
    <dsp:sp modelId="{2C12D0CC-9AAD-4A45-B42A-B4EF51700FDA}">
      <dsp:nvSpPr>
        <dsp:cNvPr id="0" name=""/>
        <dsp:cNvSpPr/>
      </dsp:nvSpPr>
      <dsp:spPr>
        <a:xfrm>
          <a:off x="4238156" y="144595"/>
          <a:ext cx="1242083" cy="966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20D1E-9347-44D0-85B8-DAF79A064E45}">
      <dsp:nvSpPr>
        <dsp:cNvPr id="0" name=""/>
        <dsp:cNvSpPr/>
      </dsp:nvSpPr>
      <dsp:spPr>
        <a:xfrm rot="5400000">
          <a:off x="2465087" y="2568553"/>
          <a:ext cx="1014481" cy="11549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440331"/>
            <a:satOff val="-38085"/>
            <a:lumOff val="43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69843-1957-4258-B50A-89F3A488C82A}">
      <dsp:nvSpPr>
        <dsp:cNvPr id="0" name=""/>
        <dsp:cNvSpPr/>
      </dsp:nvSpPr>
      <dsp:spPr>
        <a:xfrm>
          <a:off x="1828816" y="1394475"/>
          <a:ext cx="1707790" cy="1195397"/>
        </a:xfrm>
        <a:prstGeom prst="roundRect">
          <a:avLst>
            <a:gd name="adj" fmla="val 1667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Identity document</a:t>
          </a:r>
          <a:endParaRPr lang="ru-RU" sz="1700" kern="1200" dirty="0"/>
        </a:p>
      </dsp:txBody>
      <dsp:txXfrm>
        <a:off x="1887181" y="1452840"/>
        <a:ext cx="1591060" cy="1078667"/>
      </dsp:txXfrm>
    </dsp:sp>
    <dsp:sp modelId="{5E3A443D-13AB-4788-9D9C-41EAD1169B55}">
      <dsp:nvSpPr>
        <dsp:cNvPr id="0" name=""/>
        <dsp:cNvSpPr/>
      </dsp:nvSpPr>
      <dsp:spPr>
        <a:xfrm>
          <a:off x="5654096" y="1487421"/>
          <a:ext cx="1242083" cy="966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191D1-1431-4393-92ED-A810AA03F15C}">
      <dsp:nvSpPr>
        <dsp:cNvPr id="0" name=""/>
        <dsp:cNvSpPr/>
      </dsp:nvSpPr>
      <dsp:spPr>
        <a:xfrm rot="5400000">
          <a:off x="4514899" y="4089715"/>
          <a:ext cx="1014481" cy="11549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CFBBC-678E-4E1B-858C-FB582FC22C13}">
      <dsp:nvSpPr>
        <dsp:cNvPr id="0" name=""/>
        <dsp:cNvSpPr/>
      </dsp:nvSpPr>
      <dsp:spPr>
        <a:xfrm>
          <a:off x="3752482" y="2902565"/>
          <a:ext cx="1707790" cy="1195397"/>
        </a:xfrm>
        <a:prstGeom prst="roundRect">
          <a:avLst>
            <a:gd name="adj" fmla="val 1667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Photos</a:t>
          </a:r>
          <a:endParaRPr lang="ru-RU" sz="1700" kern="1200" dirty="0"/>
        </a:p>
      </dsp:txBody>
      <dsp:txXfrm>
        <a:off x="3810847" y="2960930"/>
        <a:ext cx="1591060" cy="1078667"/>
      </dsp:txXfrm>
    </dsp:sp>
    <dsp:sp modelId="{A22FFD07-4410-4BFF-B252-55B649C03154}">
      <dsp:nvSpPr>
        <dsp:cNvPr id="0" name=""/>
        <dsp:cNvSpPr/>
      </dsp:nvSpPr>
      <dsp:spPr>
        <a:xfrm>
          <a:off x="7070035" y="2830247"/>
          <a:ext cx="1242083" cy="966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03587-DA8D-461F-9B74-6F1A90D6794E}">
      <dsp:nvSpPr>
        <dsp:cNvPr id="0" name=""/>
        <dsp:cNvSpPr/>
      </dsp:nvSpPr>
      <dsp:spPr>
        <a:xfrm>
          <a:off x="5704121" y="4089652"/>
          <a:ext cx="1707790" cy="1195397"/>
        </a:xfrm>
        <a:prstGeom prst="roundRect">
          <a:avLst>
            <a:gd name="adj" fmla="val 166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Documents confirming the status of a student</a:t>
          </a:r>
          <a:endParaRPr lang="ru-RU" sz="17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62486" y="4148017"/>
        <a:ext cx="1591060" cy="1078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C4AEE-E5A3-49D9-9E7B-0D4D41E2DE81}">
      <dsp:nvSpPr>
        <dsp:cNvPr id="0" name=""/>
        <dsp:cNvSpPr/>
      </dsp:nvSpPr>
      <dsp:spPr>
        <a:xfrm rot="5400000">
          <a:off x="1002937" y="1498667"/>
          <a:ext cx="732116" cy="8334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BF2B3-CEEF-4A35-A81D-7B646582145C}">
      <dsp:nvSpPr>
        <dsp:cNvPr id="0" name=""/>
        <dsp:cNvSpPr/>
      </dsp:nvSpPr>
      <dsp:spPr>
        <a:xfrm>
          <a:off x="64889" y="388231"/>
          <a:ext cx="2032241" cy="1037567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Medical records</a:t>
          </a:r>
          <a:endParaRPr lang="ru-RU" sz="1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5548" y="438890"/>
        <a:ext cx="1930923" cy="936249"/>
      </dsp:txXfrm>
    </dsp:sp>
    <dsp:sp modelId="{13C19465-7DD8-4A0D-B7F7-47C6B9465C44}">
      <dsp:nvSpPr>
        <dsp:cNvPr id="0" name=""/>
        <dsp:cNvSpPr/>
      </dsp:nvSpPr>
      <dsp:spPr>
        <a:xfrm>
          <a:off x="2333625" y="476966"/>
          <a:ext cx="6173401" cy="981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Medical report from an addiction psychiatrist;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Certificate of absence of HIV-infection;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Medical </a:t>
          </a: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certificate on absence of infectious diseases.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3625" y="476966"/>
        <a:ext cx="6173401" cy="981454"/>
      </dsp:txXfrm>
    </dsp:sp>
    <dsp:sp modelId="{3E5E168F-DFEB-45BE-92DA-3BB83D58EE1B}">
      <dsp:nvSpPr>
        <dsp:cNvPr id="0" name=""/>
        <dsp:cNvSpPr/>
      </dsp:nvSpPr>
      <dsp:spPr>
        <a:xfrm rot="5400000">
          <a:off x="2573041" y="2847517"/>
          <a:ext cx="732116" cy="8334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440331"/>
            <a:satOff val="-38085"/>
            <a:lumOff val="43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8E3C9-45CB-474B-941F-ED3DA5303399}">
      <dsp:nvSpPr>
        <dsp:cNvPr id="0" name=""/>
        <dsp:cNvSpPr/>
      </dsp:nvSpPr>
      <dsp:spPr>
        <a:xfrm>
          <a:off x="1786492" y="1842027"/>
          <a:ext cx="2154439" cy="1070159"/>
        </a:xfrm>
        <a:prstGeom prst="roundRect">
          <a:avLst>
            <a:gd name="adj" fmla="val 1667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Document confirming the completion of fingerprint registration </a:t>
          </a:r>
          <a:endParaRPr lang="ru-RU" sz="1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8742" y="1894277"/>
        <a:ext cx="2049939" cy="965659"/>
      </dsp:txXfrm>
    </dsp:sp>
    <dsp:sp modelId="{2F194CD8-42E6-41AD-A661-CBC091781B4C}">
      <dsp:nvSpPr>
        <dsp:cNvPr id="0" name=""/>
        <dsp:cNvSpPr/>
      </dsp:nvSpPr>
      <dsp:spPr>
        <a:xfrm>
          <a:off x="3904961" y="2060901"/>
          <a:ext cx="2595284" cy="697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‘Green Card’</a:t>
          </a:r>
          <a:endParaRPr lang="ru-RU" sz="1800" kern="1200" dirty="0"/>
        </a:p>
      </dsp:txBody>
      <dsp:txXfrm>
        <a:off x="3904961" y="2060901"/>
        <a:ext cx="2595284" cy="697253"/>
      </dsp:txXfrm>
    </dsp:sp>
    <dsp:sp modelId="{468FA023-6E8F-4CAC-8170-162EC9A22399}">
      <dsp:nvSpPr>
        <dsp:cNvPr id="0" name=""/>
        <dsp:cNvSpPr/>
      </dsp:nvSpPr>
      <dsp:spPr>
        <a:xfrm rot="5400000">
          <a:off x="4954473" y="4139970"/>
          <a:ext cx="732116" cy="8334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BA928-2361-4172-9586-5E8D7809F2E4}">
      <dsp:nvSpPr>
        <dsp:cNvPr id="0" name=""/>
        <dsp:cNvSpPr/>
      </dsp:nvSpPr>
      <dsp:spPr>
        <a:xfrm>
          <a:off x="3855742" y="3106691"/>
          <a:ext cx="1974759" cy="998497"/>
        </a:xfrm>
        <a:prstGeom prst="roundRect">
          <a:avLst>
            <a:gd name="adj" fmla="val 1667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Criminal record certificate (for visa countries only)</a:t>
          </a:r>
          <a:endParaRPr lang="ru-RU" sz="1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04493" y="3155442"/>
        <a:ext cx="1877257" cy="900995"/>
      </dsp:txXfrm>
    </dsp:sp>
    <dsp:sp modelId="{1350A6EB-BA0D-4290-93E1-52537AF8BB7A}">
      <dsp:nvSpPr>
        <dsp:cNvPr id="0" name=""/>
        <dsp:cNvSpPr/>
      </dsp:nvSpPr>
      <dsp:spPr>
        <a:xfrm>
          <a:off x="5916112" y="3400421"/>
          <a:ext cx="4935515" cy="450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The certificate must not have been issued earlier than 3 months before the date of application.</a:t>
          </a:r>
          <a:endParaRPr lang="ru-RU" sz="900" kern="1200" dirty="0"/>
        </a:p>
      </dsp:txBody>
      <dsp:txXfrm>
        <a:off x="5916112" y="3400421"/>
        <a:ext cx="4935515" cy="450607"/>
      </dsp:txXfrm>
    </dsp:sp>
    <dsp:sp modelId="{761160C3-A56C-488E-9929-BD6CAEA4E6E6}">
      <dsp:nvSpPr>
        <dsp:cNvPr id="0" name=""/>
        <dsp:cNvSpPr/>
      </dsp:nvSpPr>
      <dsp:spPr>
        <a:xfrm>
          <a:off x="5997838" y="4265767"/>
          <a:ext cx="1944453" cy="979363"/>
        </a:xfrm>
        <a:prstGeom prst="roundRect">
          <a:avLst>
            <a:gd name="adj" fmla="val 166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 receipt for the payment of the state fee</a:t>
          </a:r>
          <a:endParaRPr lang="ru-RU" sz="1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5655" y="4313584"/>
        <a:ext cx="1848819" cy="883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058C7-2678-43EA-83DB-C7B5A9AA856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88520-D6DE-41EE-84B6-6B8DFC583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13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8CA84-9711-4C35-AB27-10315FF0BBC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213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69F7-2042-4B38-9934-543F31705B6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29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5DBE-6E41-46E4-8A6D-A203D83C6B7E}" type="datetime1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Международный конгресс по меицинскому и оздоровительному туризму, Астрахань, 21-23 сентября 2022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D1FD-02C1-4A72-9F6F-8314871F3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29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8277-37BB-41B7-B32F-41D8692F195E}" type="datetime1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Международный конгресс по меицинскому и оздоровительному туризму, Астрахань, 21-23 сентября 2022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D1FD-02C1-4A72-9F6F-8314871F3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0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0EDD-8A81-4EBA-B886-49C7A4464726}" type="datetime1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Международный конгресс по меицинскому и оздоровительному туризму, Астрахань, 21-23 сентября 2022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D1FD-02C1-4A72-9F6F-8314871F3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680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000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0" y="0"/>
            <a:ext cx="12192000" cy="80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/>
          </a:p>
        </p:txBody>
      </p:sp>
      <p:sp>
        <p:nvSpPr>
          <p:cNvPr id="14" name="Овал 13"/>
          <p:cNvSpPr/>
          <p:nvPr userDrawn="1"/>
        </p:nvSpPr>
        <p:spPr>
          <a:xfrm>
            <a:off x="11185066" y="6317408"/>
            <a:ext cx="475704" cy="475704"/>
          </a:xfrm>
          <a:prstGeom prst="ellipse">
            <a:avLst/>
          </a:prstGeom>
          <a:solidFill>
            <a:srgbClr val="ED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21">
            <a:extLst>
              <a:ext uri="{FF2B5EF4-FFF2-40B4-BE49-F238E27FC236}">
                <a16:creationId xmlns="" xmlns:a16="http://schemas.microsoft.com/office/drawing/2014/main" id="{2F1D630D-3960-E44F-8FC8-7B0AEDA3E60D}"/>
              </a:ext>
            </a:extLst>
          </p:cNvPr>
          <p:cNvSpPr/>
          <p:nvPr userDrawn="1"/>
        </p:nvSpPr>
        <p:spPr>
          <a:xfrm>
            <a:off x="10957696" y="6252520"/>
            <a:ext cx="930443" cy="605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4772"/>
            <a:fld id="{AA046AF2-ED6C-4143-B518-1604807CDD3C}" type="slidenum">
              <a:rPr lang="ru-RU" sz="1400" b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pPr algn="ctr" defTabSz="414772"/>
              <a:t>‹#›</a:t>
            </a:fld>
            <a:endParaRPr lang="ru-RU" sz="1400" b="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0"/>
          </p:nvPr>
        </p:nvSpPr>
        <p:spPr>
          <a:xfrm>
            <a:off x="190499" y="0"/>
            <a:ext cx="10377359" cy="80050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endParaRPr lang="ru-RU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800507"/>
            <a:ext cx="12192000" cy="0"/>
          </a:xfrm>
          <a:prstGeom prst="line">
            <a:avLst/>
          </a:prstGeom>
          <a:ln w="19050">
            <a:solidFill>
              <a:srgbClr val="508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D246654-E57C-49BC-9BAE-3AD404DE59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152" y="118161"/>
            <a:ext cx="460618" cy="50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0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EBAC-F939-4433-8F55-B9CE4B8F846E}" type="datetime1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Международный конгресс по меицинскому и оздоровительному туризму, Астрахань, 21-23 сентября 2022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D1FD-02C1-4A72-9F6F-8314871F3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17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2F9-1E41-46C8-8A5D-2C44FE53FA45}" type="datetime1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Международный конгресс по меицинскому и оздоровительному туризму, Астрахань, 21-23 сентября 2022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D1FD-02C1-4A72-9F6F-8314871F3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6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18DD-B9FD-45F9-8735-A020BF1057E0}" type="datetime1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Международный конгресс по меицинскому и оздоровительному туризму, Астрахань, 21-23 сентября 2022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D1FD-02C1-4A72-9F6F-8314871F3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569E-3BF0-4A98-BBFE-4C11E530C0DB}" type="datetime1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Международный конгресс по меицинскому и оздоровительному туризму, Астрахань, 21-23 сентября 2022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D1FD-02C1-4A72-9F6F-8314871F3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7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5013-0006-429E-9343-25D2C828B57D}" type="datetime1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Международный конгресс по меицинскому и оздоровительному туризму, Астрахань, 21-23 сентября 2022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D1FD-02C1-4A72-9F6F-8314871F3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6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4AD6-49E8-4FF2-AECB-E71B699DC55C}" type="datetime1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Международный конгресс по меицинскому и оздоровительному туризму, Астрахань, 21-23 сентября 2022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D1FD-02C1-4A72-9F6F-8314871F3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3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BA7D-5B4E-4D6E-878E-640B8BEED3DB}" type="datetime1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Международный конгресс по меицинскому и оздоровительному туризму, Астрахань, 21-23 сентября 2022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D1FD-02C1-4A72-9F6F-8314871F3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72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74030-B337-4557-BEC0-84FA6C12777A}" type="datetime1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Международный конгресс по меицинскому и оздоровительному туризму, Астрахань, 21-23 сентября 2022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D1FD-02C1-4A72-9F6F-8314871F3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03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1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3BC41-2B42-49F9-A9B8-2DB7B29147D3}" type="datetime1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Международный конгресс по меицинскому и оздоровительному туризму, Астрахань, 21-23 сентября 2022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BD1FD-02C1-4A72-9F6F-8314871F3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25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30.&#1084;&#1074;&#1076;.&#1088;&#1092;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0220" y="2543893"/>
            <a:ext cx="113967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Temporary Residence Permit for Education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Purposes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TRPEP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447" y="338373"/>
            <a:ext cx="1683405" cy="1143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FD5E64B-A4A4-82E5-0A7A-1D9D09774A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-16501"/>
            <a:ext cx="1572337" cy="22146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73"/>
            <a:ext cx="1971648" cy="197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03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D1FD-02C1-4A72-9F6F-8314871F389B}" type="slidenum">
              <a:rPr lang="ru-RU" smtClean="0"/>
              <a:t>10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86757" y="717390"/>
            <a:ext cx="8784539" cy="1686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6521" y="908001"/>
            <a:ext cx="1069437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Bank details for payment of the state fee for issuing a foreign citizen or stateless person a permit for temporary residence in the Russian Federation for the purposes of </a:t>
            </a:r>
            <a:r>
              <a:rPr lang="en-US" alt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Account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- 03100643000000012500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Taxpayer Identification Number (</a:t>
            </a:r>
            <a:r>
              <a:rPr lang="en-US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INN)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3015032610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RCBIC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011203901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Tax Registration Reason Code (KPP</a:t>
            </a:r>
            <a:r>
              <a:rPr lang="en-US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301501001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Russian National Classification of Municipal Territories (OKTMO)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12701000001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udgetary </a:t>
            </a:r>
            <a:r>
              <a:rPr lang="en-US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  <a:r>
              <a:rPr lang="en-US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code-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18810806000010034110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Treasury Single Account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40102810445370000017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ccount </a:t>
            </a:r>
            <a:r>
              <a:rPr lang="en-US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04251513990 Astrakhan Regional Division of the Southern Main Branch of the Central Bank of the Russian Federation, Astrakhan </a:t>
            </a:r>
            <a:r>
              <a:rPr lang="en-US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Department Of The Federal Treasury </a:t>
            </a:r>
            <a:r>
              <a:rPr lang="en-US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Astrakhan </a:t>
            </a:r>
            <a:r>
              <a:rPr lang="en-US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 Department of </a:t>
            </a:r>
            <a:r>
              <a:rPr lang="en-US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Ministry of Internal Affairs of Russia for Astrakhan Region</a:t>
            </a:r>
            <a:endParaRPr lang="en-US" alt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 fee for issuing a foreign citizen or stateless person a permit for temporary residence in the Russian Federation for the purpose of education - 1600 rubles.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4" y="23899"/>
            <a:ext cx="1126559" cy="1126559"/>
          </a:xfrm>
          <a:prstGeom prst="rect">
            <a:avLst/>
          </a:prstGeom>
        </p:spPr>
      </p:pic>
      <p:sp>
        <p:nvSpPr>
          <p:cNvPr id="6" name="AutoShape 4" descr="Management of Technological Innov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1C3C0D6-91AA-066A-BC5F-1E75C64D4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278" y="0"/>
            <a:ext cx="781252" cy="1100402"/>
          </a:xfrm>
          <a:prstGeom prst="rect">
            <a:avLst/>
          </a:prstGeom>
        </p:spPr>
      </p:pic>
      <p:sp>
        <p:nvSpPr>
          <p:cNvPr id="8" name="Заголовок 2">
            <a:extLst>
              <a:ext uri="{FF2B5EF4-FFF2-40B4-BE49-F238E27FC236}">
                <a16:creationId xmlns="" xmlns:a16="http://schemas.microsoft.com/office/drawing/2014/main" id="{3B158519-1C0F-7C19-0A13-C3D28A2A7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595" y="76150"/>
            <a:ext cx="9948862" cy="831851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algn="ctr">
              <a:lnSpc>
                <a:spcPct val="100000"/>
              </a:lnSpc>
            </a:pPr>
            <a:r>
              <a:rPr lang="en-US" alt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AMOUNT OF STATE FEE, BANK DETAILS FOR PAYMENT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45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D1FD-02C1-4A72-9F6F-8314871F389B}" type="slidenum">
              <a:rPr lang="ru-RU" smtClean="0"/>
              <a:t>11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86757" y="717390"/>
            <a:ext cx="8784539" cy="1686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77" y="76150"/>
            <a:ext cx="1126559" cy="1126559"/>
          </a:xfrm>
          <a:prstGeom prst="rect">
            <a:avLst/>
          </a:prstGeom>
        </p:spPr>
      </p:pic>
      <p:sp>
        <p:nvSpPr>
          <p:cNvPr id="6" name="AutoShape 4" descr="Management of Technological Innov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1C3C0D6-91AA-066A-BC5F-1E75C64D4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52" y="62436"/>
            <a:ext cx="781252" cy="1100402"/>
          </a:xfrm>
          <a:prstGeom prst="rect">
            <a:avLst/>
          </a:prstGeom>
        </p:spPr>
      </p:pic>
      <p:sp>
        <p:nvSpPr>
          <p:cNvPr id="8" name="Заголовок 2">
            <a:extLst>
              <a:ext uri="{FF2B5EF4-FFF2-40B4-BE49-F238E27FC236}">
                <a16:creationId xmlns="" xmlns:a16="http://schemas.microsoft.com/office/drawing/2014/main" id="{3B158519-1C0F-7C19-0A13-C3D28A2A7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718" y="196273"/>
            <a:ext cx="9932753" cy="725039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algn="ctr">
              <a:lnSpc>
                <a:spcPct val="100000"/>
              </a:lnSpc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MINISTRY OF INTERNAL AFFAIRS OF RUSSIA FOR THE ASTRAKHAN REGION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46CFE7-2E31-3883-A63E-3952CCA3C6A3}"/>
              </a:ext>
            </a:extLst>
          </p:cNvPr>
          <p:cNvSpPr txBox="1"/>
          <p:nvPr/>
        </p:nvSpPr>
        <p:spPr>
          <a:xfrm>
            <a:off x="2074463" y="1077277"/>
            <a:ext cx="86091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D1BC751-D464-DE65-81C3-A3D787729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365" y="1389206"/>
            <a:ext cx="4345857" cy="43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62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D1FD-02C1-4A72-9F6F-8314871F389B}" type="slidenum">
              <a:rPr lang="ru-RU" smtClean="0"/>
              <a:t>12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6" y="155919"/>
            <a:ext cx="1126559" cy="11265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450" y="1121412"/>
            <a:ext cx="6895907" cy="4504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00644" y="5954137"/>
            <a:ext cx="11396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F530ACC-A8DB-7CA5-9C54-E802B2E63E93}"/>
              </a:ext>
            </a:extLst>
          </p:cNvPr>
          <p:cNvSpPr txBox="1"/>
          <p:nvPr/>
        </p:nvSpPr>
        <p:spPr>
          <a:xfrm>
            <a:off x="1631724" y="319089"/>
            <a:ext cx="9602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ASTRAKHAN STATE MEDICAL UNIVERSITY</a:t>
            </a:r>
            <a:endParaRPr lang="ru-RU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26454B1-E923-DBAD-4261-D722FC947B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451" y="118614"/>
            <a:ext cx="799823" cy="112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9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Текст 35"/>
          <p:cNvSpPr>
            <a:spLocks noGrp="1"/>
          </p:cNvSpPr>
          <p:nvPr>
            <p:ph type="body" sz="quarter" idx="10"/>
          </p:nvPr>
        </p:nvSpPr>
        <p:spPr>
          <a:xfrm>
            <a:off x="938960" y="-243839"/>
            <a:ext cx="10059966" cy="134742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Federal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Law №115-FL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"On the Legal Status of Foreign Citizens in the Russian Federation"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12779" y="1981596"/>
            <a:ext cx="5593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From 01 January 2023 the order of the Ministry of Internal Affairs of the Russian Federation from 14.12.2022 № 949, approving the Administrative Regulations for the provision of state service for the issuance of foreign citizens and stateless persons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temporary residence permit for the purpose of education (hereinafter referred to as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TRPEP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came into force. </a:t>
            </a:r>
            <a:endParaRPr lang="ru-RU" sz="2200" b="1" dirty="0">
              <a:latin typeface="Century Gothic" panose="020B0502020202020204" pitchFamily="34" charset="0"/>
            </a:endParaRPr>
          </a:p>
        </p:txBody>
      </p:sp>
      <p:sp>
        <p:nvSpPr>
          <p:cNvPr id="12" name="Freeform 222"/>
          <p:cNvSpPr>
            <a:spLocks/>
          </p:cNvSpPr>
          <p:nvPr/>
        </p:nvSpPr>
        <p:spPr bwMode="auto">
          <a:xfrm>
            <a:off x="642829" y="2999589"/>
            <a:ext cx="501068" cy="329195"/>
          </a:xfrm>
          <a:custGeom>
            <a:avLst/>
            <a:gdLst>
              <a:gd name="T0" fmla="*/ 1763 w 3527"/>
              <a:gd name="T1" fmla="*/ 0 h 2188"/>
              <a:gd name="T2" fmla="*/ 3284 w 3527"/>
              <a:gd name="T3" fmla="*/ 983 h 2188"/>
              <a:gd name="T4" fmla="*/ 3302 w 3527"/>
              <a:gd name="T5" fmla="*/ 1506 h 2188"/>
              <a:gd name="T6" fmla="*/ 3330 w 3527"/>
              <a:gd name="T7" fmla="*/ 1543 h 2188"/>
              <a:gd name="T8" fmla="*/ 3341 w 3527"/>
              <a:gd name="T9" fmla="*/ 1590 h 2188"/>
              <a:gd name="T10" fmla="*/ 3332 w 3527"/>
              <a:gd name="T11" fmla="*/ 1632 h 2188"/>
              <a:gd name="T12" fmla="*/ 3310 w 3527"/>
              <a:gd name="T13" fmla="*/ 1666 h 2188"/>
              <a:gd name="T14" fmla="*/ 3358 w 3527"/>
              <a:gd name="T15" fmla="*/ 2034 h 2188"/>
              <a:gd name="T16" fmla="*/ 3159 w 3527"/>
              <a:gd name="T17" fmla="*/ 1679 h 2188"/>
              <a:gd name="T18" fmla="*/ 3125 w 3527"/>
              <a:gd name="T19" fmla="*/ 1641 h 2188"/>
              <a:gd name="T20" fmla="*/ 3112 w 3527"/>
              <a:gd name="T21" fmla="*/ 1590 h 2188"/>
              <a:gd name="T22" fmla="*/ 3123 w 3527"/>
              <a:gd name="T23" fmla="*/ 1543 h 2188"/>
              <a:gd name="T24" fmla="*/ 3150 w 3527"/>
              <a:gd name="T25" fmla="*/ 1506 h 2188"/>
              <a:gd name="T26" fmla="*/ 3170 w 3527"/>
              <a:gd name="T27" fmla="*/ 1038 h 2188"/>
              <a:gd name="T28" fmla="*/ 2735 w 3527"/>
              <a:gd name="T29" fmla="*/ 1860 h 2188"/>
              <a:gd name="T30" fmla="*/ 2727 w 3527"/>
              <a:gd name="T31" fmla="*/ 1868 h 2188"/>
              <a:gd name="T32" fmla="*/ 2702 w 3527"/>
              <a:gd name="T33" fmla="*/ 1889 h 2188"/>
              <a:gd name="T34" fmla="*/ 2662 w 3527"/>
              <a:gd name="T35" fmla="*/ 1920 h 2188"/>
              <a:gd name="T36" fmla="*/ 2606 w 3527"/>
              <a:gd name="T37" fmla="*/ 1958 h 2188"/>
              <a:gd name="T38" fmla="*/ 2533 w 3527"/>
              <a:gd name="T39" fmla="*/ 2001 h 2188"/>
              <a:gd name="T40" fmla="*/ 2445 w 3527"/>
              <a:gd name="T41" fmla="*/ 2047 h 2188"/>
              <a:gd name="T42" fmla="*/ 2342 w 3527"/>
              <a:gd name="T43" fmla="*/ 2090 h 2188"/>
              <a:gd name="T44" fmla="*/ 2223 w 3527"/>
              <a:gd name="T45" fmla="*/ 2128 h 2188"/>
              <a:gd name="T46" fmla="*/ 2090 w 3527"/>
              <a:gd name="T47" fmla="*/ 2159 h 2188"/>
              <a:gd name="T48" fmla="*/ 1940 w 3527"/>
              <a:gd name="T49" fmla="*/ 2180 h 2188"/>
              <a:gd name="T50" fmla="*/ 1777 w 3527"/>
              <a:gd name="T51" fmla="*/ 2188 h 2188"/>
              <a:gd name="T52" fmla="*/ 1612 w 3527"/>
              <a:gd name="T53" fmla="*/ 2180 h 2188"/>
              <a:gd name="T54" fmla="*/ 1461 w 3527"/>
              <a:gd name="T55" fmla="*/ 2159 h 2188"/>
              <a:gd name="T56" fmla="*/ 1324 w 3527"/>
              <a:gd name="T57" fmla="*/ 2128 h 2188"/>
              <a:gd name="T58" fmla="*/ 1202 w 3527"/>
              <a:gd name="T59" fmla="*/ 2090 h 2188"/>
              <a:gd name="T60" fmla="*/ 1096 w 3527"/>
              <a:gd name="T61" fmla="*/ 2047 h 2188"/>
              <a:gd name="T62" fmla="*/ 1004 w 3527"/>
              <a:gd name="T63" fmla="*/ 2001 h 2188"/>
              <a:gd name="T64" fmla="*/ 928 w 3527"/>
              <a:gd name="T65" fmla="*/ 1958 h 2188"/>
              <a:gd name="T66" fmla="*/ 869 w 3527"/>
              <a:gd name="T67" fmla="*/ 1920 h 2188"/>
              <a:gd name="T68" fmla="*/ 826 w 3527"/>
              <a:gd name="T69" fmla="*/ 1889 h 2188"/>
              <a:gd name="T70" fmla="*/ 800 w 3527"/>
              <a:gd name="T71" fmla="*/ 1868 h 2188"/>
              <a:gd name="T72" fmla="*/ 791 w 3527"/>
              <a:gd name="T73" fmla="*/ 1860 h 2188"/>
              <a:gd name="T74" fmla="*/ 0 w 3527"/>
              <a:gd name="T75" fmla="*/ 864 h 2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527" h="2188">
                <a:moveTo>
                  <a:pt x="1763" y="0"/>
                </a:moveTo>
                <a:lnTo>
                  <a:pt x="1763" y="0"/>
                </a:lnTo>
                <a:lnTo>
                  <a:pt x="3527" y="864"/>
                </a:lnTo>
                <a:lnTo>
                  <a:pt x="3284" y="983"/>
                </a:lnTo>
                <a:lnTo>
                  <a:pt x="3284" y="1493"/>
                </a:lnTo>
                <a:lnTo>
                  <a:pt x="3302" y="1506"/>
                </a:lnTo>
                <a:lnTo>
                  <a:pt x="3318" y="1524"/>
                </a:lnTo>
                <a:lnTo>
                  <a:pt x="3330" y="1543"/>
                </a:lnTo>
                <a:lnTo>
                  <a:pt x="3337" y="1566"/>
                </a:lnTo>
                <a:lnTo>
                  <a:pt x="3341" y="1590"/>
                </a:lnTo>
                <a:lnTo>
                  <a:pt x="3339" y="1611"/>
                </a:lnTo>
                <a:lnTo>
                  <a:pt x="3332" y="1632"/>
                </a:lnTo>
                <a:lnTo>
                  <a:pt x="3322" y="1649"/>
                </a:lnTo>
                <a:lnTo>
                  <a:pt x="3310" y="1666"/>
                </a:lnTo>
                <a:lnTo>
                  <a:pt x="3295" y="1679"/>
                </a:lnTo>
                <a:lnTo>
                  <a:pt x="3358" y="2034"/>
                </a:lnTo>
                <a:lnTo>
                  <a:pt x="3094" y="2034"/>
                </a:lnTo>
                <a:lnTo>
                  <a:pt x="3159" y="1679"/>
                </a:lnTo>
                <a:lnTo>
                  <a:pt x="3139" y="1662"/>
                </a:lnTo>
                <a:lnTo>
                  <a:pt x="3125" y="1641"/>
                </a:lnTo>
                <a:lnTo>
                  <a:pt x="3116" y="1616"/>
                </a:lnTo>
                <a:lnTo>
                  <a:pt x="3112" y="1590"/>
                </a:lnTo>
                <a:lnTo>
                  <a:pt x="3115" y="1566"/>
                </a:lnTo>
                <a:lnTo>
                  <a:pt x="3123" y="1543"/>
                </a:lnTo>
                <a:lnTo>
                  <a:pt x="3135" y="1524"/>
                </a:lnTo>
                <a:lnTo>
                  <a:pt x="3150" y="1506"/>
                </a:lnTo>
                <a:lnTo>
                  <a:pt x="3170" y="1493"/>
                </a:lnTo>
                <a:lnTo>
                  <a:pt x="3170" y="1038"/>
                </a:lnTo>
                <a:lnTo>
                  <a:pt x="2735" y="1252"/>
                </a:lnTo>
                <a:lnTo>
                  <a:pt x="2735" y="1860"/>
                </a:lnTo>
                <a:lnTo>
                  <a:pt x="2732" y="1862"/>
                </a:lnTo>
                <a:lnTo>
                  <a:pt x="2727" y="1868"/>
                </a:lnTo>
                <a:lnTo>
                  <a:pt x="2716" y="1877"/>
                </a:lnTo>
                <a:lnTo>
                  <a:pt x="2702" y="1889"/>
                </a:lnTo>
                <a:lnTo>
                  <a:pt x="2684" y="1903"/>
                </a:lnTo>
                <a:lnTo>
                  <a:pt x="2662" y="1920"/>
                </a:lnTo>
                <a:lnTo>
                  <a:pt x="2636" y="1939"/>
                </a:lnTo>
                <a:lnTo>
                  <a:pt x="2606" y="1958"/>
                </a:lnTo>
                <a:lnTo>
                  <a:pt x="2572" y="1979"/>
                </a:lnTo>
                <a:lnTo>
                  <a:pt x="2533" y="2001"/>
                </a:lnTo>
                <a:lnTo>
                  <a:pt x="2492" y="2025"/>
                </a:lnTo>
                <a:lnTo>
                  <a:pt x="2445" y="2047"/>
                </a:lnTo>
                <a:lnTo>
                  <a:pt x="2396" y="2069"/>
                </a:lnTo>
                <a:lnTo>
                  <a:pt x="2342" y="2090"/>
                </a:lnTo>
                <a:lnTo>
                  <a:pt x="2285" y="2110"/>
                </a:lnTo>
                <a:lnTo>
                  <a:pt x="2223" y="2128"/>
                </a:lnTo>
                <a:lnTo>
                  <a:pt x="2158" y="2145"/>
                </a:lnTo>
                <a:lnTo>
                  <a:pt x="2090" y="2159"/>
                </a:lnTo>
                <a:lnTo>
                  <a:pt x="2017" y="2171"/>
                </a:lnTo>
                <a:lnTo>
                  <a:pt x="1940" y="2180"/>
                </a:lnTo>
                <a:lnTo>
                  <a:pt x="1860" y="2186"/>
                </a:lnTo>
                <a:lnTo>
                  <a:pt x="1777" y="2188"/>
                </a:lnTo>
                <a:lnTo>
                  <a:pt x="1692" y="2186"/>
                </a:lnTo>
                <a:lnTo>
                  <a:pt x="1612" y="2180"/>
                </a:lnTo>
                <a:lnTo>
                  <a:pt x="1535" y="2171"/>
                </a:lnTo>
                <a:lnTo>
                  <a:pt x="1461" y="2159"/>
                </a:lnTo>
                <a:lnTo>
                  <a:pt x="1390" y="2145"/>
                </a:lnTo>
                <a:lnTo>
                  <a:pt x="1324" y="2128"/>
                </a:lnTo>
                <a:lnTo>
                  <a:pt x="1261" y="2110"/>
                </a:lnTo>
                <a:lnTo>
                  <a:pt x="1202" y="2090"/>
                </a:lnTo>
                <a:lnTo>
                  <a:pt x="1146" y="2069"/>
                </a:lnTo>
                <a:lnTo>
                  <a:pt x="1096" y="2047"/>
                </a:lnTo>
                <a:lnTo>
                  <a:pt x="1047" y="2025"/>
                </a:lnTo>
                <a:lnTo>
                  <a:pt x="1004" y="2001"/>
                </a:lnTo>
                <a:lnTo>
                  <a:pt x="964" y="1979"/>
                </a:lnTo>
                <a:lnTo>
                  <a:pt x="928" y="1958"/>
                </a:lnTo>
                <a:lnTo>
                  <a:pt x="897" y="1939"/>
                </a:lnTo>
                <a:lnTo>
                  <a:pt x="869" y="1920"/>
                </a:lnTo>
                <a:lnTo>
                  <a:pt x="846" y="1903"/>
                </a:lnTo>
                <a:lnTo>
                  <a:pt x="826" y="1889"/>
                </a:lnTo>
                <a:lnTo>
                  <a:pt x="811" y="1877"/>
                </a:lnTo>
                <a:lnTo>
                  <a:pt x="800" y="1868"/>
                </a:lnTo>
                <a:lnTo>
                  <a:pt x="793" y="1862"/>
                </a:lnTo>
                <a:lnTo>
                  <a:pt x="791" y="1860"/>
                </a:lnTo>
                <a:lnTo>
                  <a:pt x="791" y="1252"/>
                </a:lnTo>
                <a:lnTo>
                  <a:pt x="0" y="864"/>
                </a:lnTo>
                <a:lnTo>
                  <a:pt x="1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4" name="Freeform 612"/>
          <p:cNvSpPr>
            <a:spLocks/>
          </p:cNvSpPr>
          <p:nvPr/>
        </p:nvSpPr>
        <p:spPr bwMode="auto">
          <a:xfrm>
            <a:off x="682442" y="4006499"/>
            <a:ext cx="409575" cy="435227"/>
          </a:xfrm>
          <a:custGeom>
            <a:avLst/>
            <a:gdLst>
              <a:gd name="connsiteX0" fmla="*/ 102275 w 409575"/>
              <a:gd name="connsiteY0" fmla="*/ 153988 h 500063"/>
              <a:gd name="connsiteX1" fmla="*/ 165641 w 409575"/>
              <a:gd name="connsiteY1" fmla="*/ 153988 h 500063"/>
              <a:gd name="connsiteX2" fmla="*/ 165482 w 409575"/>
              <a:gd name="connsiteY2" fmla="*/ 155143 h 500063"/>
              <a:gd name="connsiteX3" fmla="*/ 165641 w 409575"/>
              <a:gd name="connsiteY3" fmla="*/ 156731 h 500063"/>
              <a:gd name="connsiteX4" fmla="*/ 166435 w 409575"/>
              <a:gd name="connsiteY4" fmla="*/ 158897 h 500063"/>
              <a:gd name="connsiteX5" fmla="*/ 167705 w 409575"/>
              <a:gd name="connsiteY5" fmla="*/ 161496 h 500063"/>
              <a:gd name="connsiteX6" fmla="*/ 169611 w 409575"/>
              <a:gd name="connsiteY6" fmla="*/ 164528 h 500063"/>
              <a:gd name="connsiteX7" fmla="*/ 171676 w 409575"/>
              <a:gd name="connsiteY7" fmla="*/ 167704 h 500063"/>
              <a:gd name="connsiteX8" fmla="*/ 173899 w 409575"/>
              <a:gd name="connsiteY8" fmla="*/ 171314 h 500063"/>
              <a:gd name="connsiteX9" fmla="*/ 176758 w 409575"/>
              <a:gd name="connsiteY9" fmla="*/ 174923 h 500063"/>
              <a:gd name="connsiteX10" fmla="*/ 179457 w 409575"/>
              <a:gd name="connsiteY10" fmla="*/ 178821 h 500063"/>
              <a:gd name="connsiteX11" fmla="*/ 182634 w 409575"/>
              <a:gd name="connsiteY11" fmla="*/ 182720 h 500063"/>
              <a:gd name="connsiteX12" fmla="*/ 185492 w 409575"/>
              <a:gd name="connsiteY12" fmla="*/ 186762 h 500063"/>
              <a:gd name="connsiteX13" fmla="*/ 188668 w 409575"/>
              <a:gd name="connsiteY13" fmla="*/ 190660 h 500063"/>
              <a:gd name="connsiteX14" fmla="*/ 191686 w 409575"/>
              <a:gd name="connsiteY14" fmla="*/ 194414 h 500063"/>
              <a:gd name="connsiteX15" fmla="*/ 194703 w 409575"/>
              <a:gd name="connsiteY15" fmla="*/ 198168 h 500063"/>
              <a:gd name="connsiteX16" fmla="*/ 197562 w 409575"/>
              <a:gd name="connsiteY16" fmla="*/ 201633 h 500063"/>
              <a:gd name="connsiteX17" fmla="*/ 200262 w 409575"/>
              <a:gd name="connsiteY17" fmla="*/ 204809 h 500063"/>
              <a:gd name="connsiteX18" fmla="*/ 202485 w 409575"/>
              <a:gd name="connsiteY18" fmla="*/ 207697 h 500063"/>
              <a:gd name="connsiteX19" fmla="*/ 204708 w 409575"/>
              <a:gd name="connsiteY19" fmla="*/ 210007 h 500063"/>
              <a:gd name="connsiteX20" fmla="*/ 206455 w 409575"/>
              <a:gd name="connsiteY20" fmla="*/ 212173 h 500063"/>
              <a:gd name="connsiteX21" fmla="*/ 207726 w 409575"/>
              <a:gd name="connsiteY21" fmla="*/ 213761 h 500063"/>
              <a:gd name="connsiteX22" fmla="*/ 208520 w 409575"/>
              <a:gd name="connsiteY22" fmla="*/ 214627 h 500063"/>
              <a:gd name="connsiteX23" fmla="*/ 208679 w 409575"/>
              <a:gd name="connsiteY23" fmla="*/ 214916 h 500063"/>
              <a:gd name="connsiteX24" fmla="*/ 208996 w 409575"/>
              <a:gd name="connsiteY24" fmla="*/ 214627 h 500063"/>
              <a:gd name="connsiteX25" fmla="*/ 209790 w 409575"/>
              <a:gd name="connsiteY25" fmla="*/ 213761 h 500063"/>
              <a:gd name="connsiteX26" fmla="*/ 211220 w 409575"/>
              <a:gd name="connsiteY26" fmla="*/ 212173 h 500063"/>
              <a:gd name="connsiteX27" fmla="*/ 212967 w 409575"/>
              <a:gd name="connsiteY27" fmla="*/ 210007 h 500063"/>
              <a:gd name="connsiteX28" fmla="*/ 215031 w 409575"/>
              <a:gd name="connsiteY28" fmla="*/ 207697 h 500063"/>
              <a:gd name="connsiteX29" fmla="*/ 217413 w 409575"/>
              <a:gd name="connsiteY29" fmla="*/ 204809 h 500063"/>
              <a:gd name="connsiteX30" fmla="*/ 220113 w 409575"/>
              <a:gd name="connsiteY30" fmla="*/ 201633 h 500063"/>
              <a:gd name="connsiteX31" fmla="*/ 222813 w 409575"/>
              <a:gd name="connsiteY31" fmla="*/ 198168 h 500063"/>
              <a:gd name="connsiteX32" fmla="*/ 225989 w 409575"/>
              <a:gd name="connsiteY32" fmla="*/ 194414 h 500063"/>
              <a:gd name="connsiteX33" fmla="*/ 229007 w 409575"/>
              <a:gd name="connsiteY33" fmla="*/ 190660 h 500063"/>
              <a:gd name="connsiteX34" fmla="*/ 232024 w 409575"/>
              <a:gd name="connsiteY34" fmla="*/ 186762 h 500063"/>
              <a:gd name="connsiteX35" fmla="*/ 235200 w 409575"/>
              <a:gd name="connsiteY35" fmla="*/ 182720 h 500063"/>
              <a:gd name="connsiteX36" fmla="*/ 238059 w 409575"/>
              <a:gd name="connsiteY36" fmla="*/ 178821 h 500063"/>
              <a:gd name="connsiteX37" fmla="*/ 241076 w 409575"/>
              <a:gd name="connsiteY37" fmla="*/ 174923 h 500063"/>
              <a:gd name="connsiteX38" fmla="*/ 243617 w 409575"/>
              <a:gd name="connsiteY38" fmla="*/ 171314 h 500063"/>
              <a:gd name="connsiteX39" fmla="*/ 245999 w 409575"/>
              <a:gd name="connsiteY39" fmla="*/ 167704 h 500063"/>
              <a:gd name="connsiteX40" fmla="*/ 248223 w 409575"/>
              <a:gd name="connsiteY40" fmla="*/ 164528 h 500063"/>
              <a:gd name="connsiteX41" fmla="*/ 249811 w 409575"/>
              <a:gd name="connsiteY41" fmla="*/ 161496 h 500063"/>
              <a:gd name="connsiteX42" fmla="*/ 251081 w 409575"/>
              <a:gd name="connsiteY42" fmla="*/ 158897 h 500063"/>
              <a:gd name="connsiteX43" fmla="*/ 251875 w 409575"/>
              <a:gd name="connsiteY43" fmla="*/ 156731 h 500063"/>
              <a:gd name="connsiteX44" fmla="*/ 252193 w 409575"/>
              <a:gd name="connsiteY44" fmla="*/ 155143 h 500063"/>
              <a:gd name="connsiteX45" fmla="*/ 251875 w 409575"/>
              <a:gd name="connsiteY45" fmla="*/ 153988 h 500063"/>
              <a:gd name="connsiteX46" fmla="*/ 314288 w 409575"/>
              <a:gd name="connsiteY46" fmla="*/ 153988 h 500063"/>
              <a:gd name="connsiteX47" fmla="*/ 409575 w 409575"/>
              <a:gd name="connsiteY47" fmla="*/ 347744 h 500063"/>
              <a:gd name="connsiteX48" fmla="*/ 311747 w 409575"/>
              <a:gd name="connsiteY48" fmla="*/ 374598 h 500063"/>
              <a:gd name="connsiteX49" fmla="*/ 311747 w 409575"/>
              <a:gd name="connsiteY49" fmla="*/ 500063 h 500063"/>
              <a:gd name="connsiteX50" fmla="*/ 102275 w 409575"/>
              <a:gd name="connsiteY50" fmla="*/ 500063 h 500063"/>
              <a:gd name="connsiteX51" fmla="*/ 102275 w 409575"/>
              <a:gd name="connsiteY51" fmla="*/ 377919 h 500063"/>
              <a:gd name="connsiteX52" fmla="*/ 0 w 409575"/>
              <a:gd name="connsiteY52" fmla="*/ 347744 h 500063"/>
              <a:gd name="connsiteX53" fmla="*/ 143006 w 409575"/>
              <a:gd name="connsiteY53" fmla="*/ 60325 h 500063"/>
              <a:gd name="connsiteX54" fmla="*/ 210021 w 409575"/>
              <a:gd name="connsiteY54" fmla="*/ 99799 h 500063"/>
              <a:gd name="connsiteX55" fmla="*/ 274508 w 409575"/>
              <a:gd name="connsiteY55" fmla="*/ 60325 h 500063"/>
              <a:gd name="connsiteX56" fmla="*/ 279882 w 409575"/>
              <a:gd name="connsiteY56" fmla="*/ 90579 h 500063"/>
              <a:gd name="connsiteX57" fmla="*/ 280356 w 409575"/>
              <a:gd name="connsiteY57" fmla="*/ 92740 h 500063"/>
              <a:gd name="connsiteX58" fmla="*/ 280672 w 409575"/>
              <a:gd name="connsiteY58" fmla="*/ 94324 h 500063"/>
              <a:gd name="connsiteX59" fmla="*/ 280830 w 409575"/>
              <a:gd name="connsiteY59" fmla="*/ 95621 h 500063"/>
              <a:gd name="connsiteX60" fmla="*/ 280988 w 409575"/>
              <a:gd name="connsiteY60" fmla="*/ 96629 h 500063"/>
              <a:gd name="connsiteX61" fmla="*/ 280514 w 409575"/>
              <a:gd name="connsiteY61" fmla="*/ 98358 h 500063"/>
              <a:gd name="connsiteX62" fmla="*/ 279250 w 409575"/>
              <a:gd name="connsiteY62" fmla="*/ 100519 h 500063"/>
              <a:gd name="connsiteX63" fmla="*/ 277511 w 409575"/>
              <a:gd name="connsiteY63" fmla="*/ 102968 h 500063"/>
              <a:gd name="connsiteX64" fmla="*/ 274982 w 409575"/>
              <a:gd name="connsiteY64" fmla="*/ 105706 h 500063"/>
              <a:gd name="connsiteX65" fmla="*/ 271663 w 409575"/>
              <a:gd name="connsiteY65" fmla="*/ 108443 h 500063"/>
              <a:gd name="connsiteX66" fmla="*/ 268186 w 409575"/>
              <a:gd name="connsiteY66" fmla="*/ 111324 h 500063"/>
              <a:gd name="connsiteX67" fmla="*/ 264076 w 409575"/>
              <a:gd name="connsiteY67" fmla="*/ 114350 h 500063"/>
              <a:gd name="connsiteX68" fmla="*/ 259493 w 409575"/>
              <a:gd name="connsiteY68" fmla="*/ 117519 h 500063"/>
              <a:gd name="connsiteX69" fmla="*/ 254909 w 409575"/>
              <a:gd name="connsiteY69" fmla="*/ 120544 h 500063"/>
              <a:gd name="connsiteX70" fmla="*/ 250009 w 409575"/>
              <a:gd name="connsiteY70" fmla="*/ 123714 h 500063"/>
              <a:gd name="connsiteX71" fmla="*/ 244952 w 409575"/>
              <a:gd name="connsiteY71" fmla="*/ 126739 h 500063"/>
              <a:gd name="connsiteX72" fmla="*/ 239894 w 409575"/>
              <a:gd name="connsiteY72" fmla="*/ 129621 h 500063"/>
              <a:gd name="connsiteX73" fmla="*/ 234836 w 409575"/>
              <a:gd name="connsiteY73" fmla="*/ 132214 h 500063"/>
              <a:gd name="connsiteX74" fmla="*/ 229778 w 409575"/>
              <a:gd name="connsiteY74" fmla="*/ 134807 h 500063"/>
              <a:gd name="connsiteX75" fmla="*/ 225036 w 409575"/>
              <a:gd name="connsiteY75" fmla="*/ 136968 h 500063"/>
              <a:gd name="connsiteX76" fmla="*/ 220453 w 409575"/>
              <a:gd name="connsiteY76" fmla="*/ 139129 h 500063"/>
              <a:gd name="connsiteX77" fmla="*/ 216027 w 409575"/>
              <a:gd name="connsiteY77" fmla="*/ 140714 h 500063"/>
              <a:gd name="connsiteX78" fmla="*/ 212234 w 409575"/>
              <a:gd name="connsiteY78" fmla="*/ 142154 h 500063"/>
              <a:gd name="connsiteX79" fmla="*/ 208599 w 409575"/>
              <a:gd name="connsiteY79" fmla="*/ 142875 h 500063"/>
              <a:gd name="connsiteX80" fmla="*/ 205280 w 409575"/>
              <a:gd name="connsiteY80" fmla="*/ 142154 h 500063"/>
              <a:gd name="connsiteX81" fmla="*/ 201328 w 409575"/>
              <a:gd name="connsiteY81" fmla="*/ 140714 h 500063"/>
              <a:gd name="connsiteX82" fmla="*/ 197061 w 409575"/>
              <a:gd name="connsiteY82" fmla="*/ 139129 h 500063"/>
              <a:gd name="connsiteX83" fmla="*/ 192477 w 409575"/>
              <a:gd name="connsiteY83" fmla="*/ 136968 h 500063"/>
              <a:gd name="connsiteX84" fmla="*/ 187577 w 409575"/>
              <a:gd name="connsiteY84" fmla="*/ 134807 h 500063"/>
              <a:gd name="connsiteX85" fmla="*/ 182678 w 409575"/>
              <a:gd name="connsiteY85" fmla="*/ 132214 h 500063"/>
              <a:gd name="connsiteX86" fmla="*/ 177620 w 409575"/>
              <a:gd name="connsiteY86" fmla="*/ 129621 h 500063"/>
              <a:gd name="connsiteX87" fmla="*/ 172404 w 409575"/>
              <a:gd name="connsiteY87" fmla="*/ 126739 h 500063"/>
              <a:gd name="connsiteX88" fmla="*/ 167346 w 409575"/>
              <a:gd name="connsiteY88" fmla="*/ 123714 h 500063"/>
              <a:gd name="connsiteX89" fmla="*/ 162604 w 409575"/>
              <a:gd name="connsiteY89" fmla="*/ 120544 h 500063"/>
              <a:gd name="connsiteX90" fmla="*/ 157863 w 409575"/>
              <a:gd name="connsiteY90" fmla="*/ 117519 h 500063"/>
              <a:gd name="connsiteX91" fmla="*/ 153437 w 409575"/>
              <a:gd name="connsiteY91" fmla="*/ 114350 h 500063"/>
              <a:gd name="connsiteX92" fmla="*/ 149486 w 409575"/>
              <a:gd name="connsiteY92" fmla="*/ 111324 h 500063"/>
              <a:gd name="connsiteX93" fmla="*/ 145692 w 409575"/>
              <a:gd name="connsiteY93" fmla="*/ 108443 h 500063"/>
              <a:gd name="connsiteX94" fmla="*/ 142689 w 409575"/>
              <a:gd name="connsiteY94" fmla="*/ 105706 h 500063"/>
              <a:gd name="connsiteX95" fmla="*/ 140161 w 409575"/>
              <a:gd name="connsiteY95" fmla="*/ 102968 h 500063"/>
              <a:gd name="connsiteX96" fmla="*/ 138106 w 409575"/>
              <a:gd name="connsiteY96" fmla="*/ 100519 h 500063"/>
              <a:gd name="connsiteX97" fmla="*/ 136841 w 409575"/>
              <a:gd name="connsiteY97" fmla="*/ 98358 h 500063"/>
              <a:gd name="connsiteX98" fmla="*/ 136525 w 409575"/>
              <a:gd name="connsiteY98" fmla="*/ 96629 h 500063"/>
              <a:gd name="connsiteX99" fmla="*/ 136525 w 409575"/>
              <a:gd name="connsiteY99" fmla="*/ 95621 h 500063"/>
              <a:gd name="connsiteX100" fmla="*/ 136841 w 409575"/>
              <a:gd name="connsiteY100" fmla="*/ 94324 h 500063"/>
              <a:gd name="connsiteX101" fmla="*/ 137157 w 409575"/>
              <a:gd name="connsiteY101" fmla="*/ 92740 h 500063"/>
              <a:gd name="connsiteX102" fmla="*/ 137632 w 409575"/>
              <a:gd name="connsiteY102" fmla="*/ 90579 h 500063"/>
              <a:gd name="connsiteX103" fmla="*/ 109625 w 409575"/>
              <a:gd name="connsiteY103" fmla="*/ 38100 h 500063"/>
              <a:gd name="connsiteX104" fmla="*/ 115888 w 409575"/>
              <a:gd name="connsiteY104" fmla="*/ 102777 h 500063"/>
              <a:gd name="connsiteX105" fmla="*/ 109625 w 409575"/>
              <a:gd name="connsiteY105" fmla="*/ 122238 h 500063"/>
              <a:gd name="connsiteX106" fmla="*/ 103188 w 409575"/>
              <a:gd name="connsiteY106" fmla="*/ 102777 h 500063"/>
              <a:gd name="connsiteX107" fmla="*/ 210345 w 409575"/>
              <a:gd name="connsiteY107" fmla="*/ 0 h 500063"/>
              <a:gd name="connsiteX108" fmla="*/ 311151 w 409575"/>
              <a:gd name="connsiteY108" fmla="*/ 31468 h 500063"/>
              <a:gd name="connsiteX109" fmla="*/ 210186 w 409575"/>
              <a:gd name="connsiteY109" fmla="*/ 92075 h 500063"/>
              <a:gd name="connsiteX110" fmla="*/ 109538 w 409575"/>
              <a:gd name="connsiteY110" fmla="*/ 31760 h 50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409575" h="500063">
                <a:moveTo>
                  <a:pt x="102275" y="153988"/>
                </a:moveTo>
                <a:lnTo>
                  <a:pt x="165641" y="153988"/>
                </a:lnTo>
                <a:lnTo>
                  <a:pt x="165482" y="155143"/>
                </a:lnTo>
                <a:lnTo>
                  <a:pt x="165641" y="156731"/>
                </a:lnTo>
                <a:lnTo>
                  <a:pt x="166435" y="158897"/>
                </a:lnTo>
                <a:lnTo>
                  <a:pt x="167705" y="161496"/>
                </a:lnTo>
                <a:lnTo>
                  <a:pt x="169611" y="164528"/>
                </a:lnTo>
                <a:lnTo>
                  <a:pt x="171676" y="167704"/>
                </a:lnTo>
                <a:lnTo>
                  <a:pt x="173899" y="171314"/>
                </a:lnTo>
                <a:lnTo>
                  <a:pt x="176758" y="174923"/>
                </a:lnTo>
                <a:lnTo>
                  <a:pt x="179457" y="178821"/>
                </a:lnTo>
                <a:lnTo>
                  <a:pt x="182634" y="182720"/>
                </a:lnTo>
                <a:lnTo>
                  <a:pt x="185492" y="186762"/>
                </a:lnTo>
                <a:lnTo>
                  <a:pt x="188668" y="190660"/>
                </a:lnTo>
                <a:lnTo>
                  <a:pt x="191686" y="194414"/>
                </a:lnTo>
                <a:lnTo>
                  <a:pt x="194703" y="198168"/>
                </a:lnTo>
                <a:lnTo>
                  <a:pt x="197562" y="201633"/>
                </a:lnTo>
                <a:lnTo>
                  <a:pt x="200262" y="204809"/>
                </a:lnTo>
                <a:lnTo>
                  <a:pt x="202485" y="207697"/>
                </a:lnTo>
                <a:lnTo>
                  <a:pt x="204708" y="210007"/>
                </a:lnTo>
                <a:lnTo>
                  <a:pt x="206455" y="212173"/>
                </a:lnTo>
                <a:lnTo>
                  <a:pt x="207726" y="213761"/>
                </a:lnTo>
                <a:lnTo>
                  <a:pt x="208520" y="214627"/>
                </a:lnTo>
                <a:lnTo>
                  <a:pt x="208679" y="214916"/>
                </a:lnTo>
                <a:lnTo>
                  <a:pt x="208996" y="214627"/>
                </a:lnTo>
                <a:lnTo>
                  <a:pt x="209790" y="213761"/>
                </a:lnTo>
                <a:lnTo>
                  <a:pt x="211220" y="212173"/>
                </a:lnTo>
                <a:lnTo>
                  <a:pt x="212967" y="210007"/>
                </a:lnTo>
                <a:lnTo>
                  <a:pt x="215031" y="207697"/>
                </a:lnTo>
                <a:lnTo>
                  <a:pt x="217413" y="204809"/>
                </a:lnTo>
                <a:lnTo>
                  <a:pt x="220113" y="201633"/>
                </a:lnTo>
                <a:lnTo>
                  <a:pt x="222813" y="198168"/>
                </a:lnTo>
                <a:lnTo>
                  <a:pt x="225989" y="194414"/>
                </a:lnTo>
                <a:lnTo>
                  <a:pt x="229007" y="190660"/>
                </a:lnTo>
                <a:lnTo>
                  <a:pt x="232024" y="186762"/>
                </a:lnTo>
                <a:lnTo>
                  <a:pt x="235200" y="182720"/>
                </a:lnTo>
                <a:lnTo>
                  <a:pt x="238059" y="178821"/>
                </a:lnTo>
                <a:lnTo>
                  <a:pt x="241076" y="174923"/>
                </a:lnTo>
                <a:lnTo>
                  <a:pt x="243617" y="171314"/>
                </a:lnTo>
                <a:lnTo>
                  <a:pt x="245999" y="167704"/>
                </a:lnTo>
                <a:lnTo>
                  <a:pt x="248223" y="164528"/>
                </a:lnTo>
                <a:lnTo>
                  <a:pt x="249811" y="161496"/>
                </a:lnTo>
                <a:lnTo>
                  <a:pt x="251081" y="158897"/>
                </a:lnTo>
                <a:lnTo>
                  <a:pt x="251875" y="156731"/>
                </a:lnTo>
                <a:lnTo>
                  <a:pt x="252193" y="155143"/>
                </a:lnTo>
                <a:lnTo>
                  <a:pt x="251875" y="153988"/>
                </a:lnTo>
                <a:lnTo>
                  <a:pt x="314288" y="153988"/>
                </a:lnTo>
                <a:lnTo>
                  <a:pt x="409575" y="347744"/>
                </a:lnTo>
                <a:lnTo>
                  <a:pt x="311747" y="374598"/>
                </a:lnTo>
                <a:lnTo>
                  <a:pt x="311747" y="500063"/>
                </a:lnTo>
                <a:lnTo>
                  <a:pt x="102275" y="500063"/>
                </a:lnTo>
                <a:lnTo>
                  <a:pt x="102275" y="377919"/>
                </a:lnTo>
                <a:lnTo>
                  <a:pt x="0" y="347744"/>
                </a:lnTo>
                <a:close/>
                <a:moveTo>
                  <a:pt x="143006" y="60325"/>
                </a:moveTo>
                <a:lnTo>
                  <a:pt x="210021" y="99799"/>
                </a:lnTo>
                <a:lnTo>
                  <a:pt x="274508" y="60325"/>
                </a:lnTo>
                <a:lnTo>
                  <a:pt x="279882" y="90579"/>
                </a:lnTo>
                <a:lnTo>
                  <a:pt x="280356" y="92740"/>
                </a:lnTo>
                <a:lnTo>
                  <a:pt x="280672" y="94324"/>
                </a:lnTo>
                <a:lnTo>
                  <a:pt x="280830" y="95621"/>
                </a:lnTo>
                <a:lnTo>
                  <a:pt x="280988" y="96629"/>
                </a:lnTo>
                <a:lnTo>
                  <a:pt x="280514" y="98358"/>
                </a:lnTo>
                <a:lnTo>
                  <a:pt x="279250" y="100519"/>
                </a:lnTo>
                <a:lnTo>
                  <a:pt x="277511" y="102968"/>
                </a:lnTo>
                <a:lnTo>
                  <a:pt x="274982" y="105706"/>
                </a:lnTo>
                <a:lnTo>
                  <a:pt x="271663" y="108443"/>
                </a:lnTo>
                <a:lnTo>
                  <a:pt x="268186" y="111324"/>
                </a:lnTo>
                <a:lnTo>
                  <a:pt x="264076" y="114350"/>
                </a:lnTo>
                <a:lnTo>
                  <a:pt x="259493" y="117519"/>
                </a:lnTo>
                <a:lnTo>
                  <a:pt x="254909" y="120544"/>
                </a:lnTo>
                <a:lnTo>
                  <a:pt x="250009" y="123714"/>
                </a:lnTo>
                <a:lnTo>
                  <a:pt x="244952" y="126739"/>
                </a:lnTo>
                <a:lnTo>
                  <a:pt x="239894" y="129621"/>
                </a:lnTo>
                <a:lnTo>
                  <a:pt x="234836" y="132214"/>
                </a:lnTo>
                <a:lnTo>
                  <a:pt x="229778" y="134807"/>
                </a:lnTo>
                <a:lnTo>
                  <a:pt x="225036" y="136968"/>
                </a:lnTo>
                <a:lnTo>
                  <a:pt x="220453" y="139129"/>
                </a:lnTo>
                <a:lnTo>
                  <a:pt x="216027" y="140714"/>
                </a:lnTo>
                <a:lnTo>
                  <a:pt x="212234" y="142154"/>
                </a:lnTo>
                <a:lnTo>
                  <a:pt x="208599" y="142875"/>
                </a:lnTo>
                <a:lnTo>
                  <a:pt x="205280" y="142154"/>
                </a:lnTo>
                <a:lnTo>
                  <a:pt x="201328" y="140714"/>
                </a:lnTo>
                <a:lnTo>
                  <a:pt x="197061" y="139129"/>
                </a:lnTo>
                <a:lnTo>
                  <a:pt x="192477" y="136968"/>
                </a:lnTo>
                <a:lnTo>
                  <a:pt x="187577" y="134807"/>
                </a:lnTo>
                <a:lnTo>
                  <a:pt x="182678" y="132214"/>
                </a:lnTo>
                <a:lnTo>
                  <a:pt x="177620" y="129621"/>
                </a:lnTo>
                <a:lnTo>
                  <a:pt x="172404" y="126739"/>
                </a:lnTo>
                <a:lnTo>
                  <a:pt x="167346" y="123714"/>
                </a:lnTo>
                <a:lnTo>
                  <a:pt x="162604" y="120544"/>
                </a:lnTo>
                <a:lnTo>
                  <a:pt x="157863" y="117519"/>
                </a:lnTo>
                <a:lnTo>
                  <a:pt x="153437" y="114350"/>
                </a:lnTo>
                <a:lnTo>
                  <a:pt x="149486" y="111324"/>
                </a:lnTo>
                <a:lnTo>
                  <a:pt x="145692" y="108443"/>
                </a:lnTo>
                <a:lnTo>
                  <a:pt x="142689" y="105706"/>
                </a:lnTo>
                <a:lnTo>
                  <a:pt x="140161" y="102968"/>
                </a:lnTo>
                <a:lnTo>
                  <a:pt x="138106" y="100519"/>
                </a:lnTo>
                <a:lnTo>
                  <a:pt x="136841" y="98358"/>
                </a:lnTo>
                <a:lnTo>
                  <a:pt x="136525" y="96629"/>
                </a:lnTo>
                <a:lnTo>
                  <a:pt x="136525" y="95621"/>
                </a:lnTo>
                <a:lnTo>
                  <a:pt x="136841" y="94324"/>
                </a:lnTo>
                <a:lnTo>
                  <a:pt x="137157" y="92740"/>
                </a:lnTo>
                <a:lnTo>
                  <a:pt x="137632" y="90579"/>
                </a:lnTo>
                <a:close/>
                <a:moveTo>
                  <a:pt x="109625" y="38100"/>
                </a:moveTo>
                <a:lnTo>
                  <a:pt x="115888" y="102777"/>
                </a:lnTo>
                <a:lnTo>
                  <a:pt x="109625" y="122238"/>
                </a:lnTo>
                <a:lnTo>
                  <a:pt x="103188" y="102777"/>
                </a:lnTo>
                <a:close/>
                <a:moveTo>
                  <a:pt x="210345" y="0"/>
                </a:moveTo>
                <a:lnTo>
                  <a:pt x="311151" y="31468"/>
                </a:lnTo>
                <a:lnTo>
                  <a:pt x="210186" y="92075"/>
                </a:lnTo>
                <a:lnTo>
                  <a:pt x="109538" y="3176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600"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04" y="2111998"/>
            <a:ext cx="4706527" cy="307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1392" y="2111998"/>
            <a:ext cx="396070" cy="4752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097087" y="108183"/>
            <a:ext cx="721344" cy="577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2B8D585-1689-0EE5-A4DC-651BABF131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670" y="-1"/>
            <a:ext cx="626921" cy="764081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" y="-37681"/>
            <a:ext cx="868777" cy="86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8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65233" y="1209775"/>
            <a:ext cx="7383763" cy="533277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12697" algn="ctr">
              <a:lnSpc>
                <a:spcPct val="105000"/>
              </a:lnSpc>
            </a:pPr>
            <a:endParaRPr lang="en-US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65233" y="1475821"/>
            <a:ext cx="9351110" cy="528203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342900" lvl="0" indent="-342900">
              <a:buFontTx/>
              <a:buChar char="-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TRPEP is issued for the prescribed period of the training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plus 180 (one hundred and eighty) calendar days following the end of the study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period.</a:t>
            </a:r>
          </a:p>
          <a:p>
            <a:pPr marL="342900" lvl="0" indent="-342900">
              <a:buFontTx/>
              <a:buChar char="-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obtaining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TRPEP 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student has the right to obtain an OMI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(Obligatory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Medical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Insurance)</a:t>
            </a:r>
          </a:p>
          <a:p>
            <a:pPr marL="342900" lvl="0" indent="-342900">
              <a:buFontTx/>
              <a:buChar char="-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possible to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TRPEP only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region where the university is located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Tx/>
              <a:buChar char="-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graduation from the university,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TRPEP will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valid for 180 days, during which it is possible to apply for residence permit without leaving the Russian Federation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Tx/>
              <a:buChar char="-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Graduates of full-time education, who have previously had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TRPEP will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able to apply for residence permit within 3 years.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Текст 35"/>
          <p:cNvSpPr txBox="1">
            <a:spLocks/>
          </p:cNvSpPr>
          <p:nvPr/>
        </p:nvSpPr>
        <p:spPr>
          <a:xfrm>
            <a:off x="1025302" y="409268"/>
            <a:ext cx="10809700" cy="8005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5000"/>
              </a:lnSpc>
              <a:buNone/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TRPEP HOLDER'S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RIGHTS 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" y="-37681"/>
            <a:ext cx="1040241" cy="1040241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1497874" y="942544"/>
            <a:ext cx="965305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0AB582B-B12C-F24E-E24D-E44D7DA25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  <a14:imgEffect>
                      <a14:brightnessContrast bright="5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610" y="94815"/>
            <a:ext cx="734247" cy="101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22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48859" y="297685"/>
            <a:ext cx="2724281" cy="289493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WHO CAN GET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TRPEP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5" y="170972"/>
            <a:ext cx="1126559" cy="1126559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986757" y="717390"/>
            <a:ext cx="8784539" cy="1686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3873" y="1150458"/>
            <a:ext cx="111256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Citizens undergoing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full-time education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Specialist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Residency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PhD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postgraduate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 algn="just"/>
            <a:endParaRPr lang="en-US" sz="28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 algn="just"/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CD6E9FB-51D2-3410-DFAD-0834A9BAB0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132" y="0"/>
            <a:ext cx="929413" cy="13090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FEA2113-DD02-A300-0470-15F891182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36" y="2977827"/>
            <a:ext cx="5249409" cy="35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69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95287" y="422491"/>
            <a:ext cx="2724281" cy="289493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 OF DOCUMENTS:</a:t>
            </a:r>
            <a:endParaRPr lang="ru-RU" sz="32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4" y="23899"/>
            <a:ext cx="1126559" cy="1126559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902097" y="905928"/>
            <a:ext cx="8784539" cy="1686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Схема 7">
            <a:extLst>
              <a:ext uri="{FF2B5EF4-FFF2-40B4-BE49-F238E27FC236}">
                <a16:creationId xmlns="" xmlns:a16="http://schemas.microsoft.com/office/drawing/2014/main" id="{555D2B8F-A91A-575A-DD5E-18B96634CB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5291441"/>
              </p:ext>
            </p:extLst>
          </p:nvPr>
        </p:nvGraphicFramePr>
        <p:xfrm>
          <a:off x="496389" y="1150459"/>
          <a:ext cx="11016342" cy="528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3E525E7-18D0-6507-CC05-CAA5C093FE09}"/>
              </a:ext>
            </a:extLst>
          </p:cNvPr>
          <p:cNvSpPr txBox="1"/>
          <p:nvPr/>
        </p:nvSpPr>
        <p:spPr>
          <a:xfrm>
            <a:off x="2394857" y="1706881"/>
            <a:ext cx="5261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be filled in at the migration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706B394-4182-91CB-DE9D-82E242746DFA}"/>
              </a:ext>
            </a:extLst>
          </p:cNvPr>
          <p:cNvSpPr txBox="1"/>
          <p:nvPr/>
        </p:nvSpPr>
        <p:spPr>
          <a:xfrm>
            <a:off x="4198016" y="2762686"/>
            <a:ext cx="655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Passport validity period of at least 3 months prior to expiry at the time of application for TRPEP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9A2E644-F4A2-2BFF-1969-10A34592F3CC}"/>
              </a:ext>
            </a:extLst>
          </p:cNvPr>
          <p:cNvSpPr txBox="1"/>
          <p:nvPr/>
        </p:nvSpPr>
        <p:spPr>
          <a:xfrm>
            <a:off x="6096000" y="4450081"/>
            <a:ext cx="509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matte photos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35x45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D9150E3-B771-3A97-1A6C-8008D46E5ED4}"/>
              </a:ext>
            </a:extLst>
          </p:cNvPr>
          <p:cNvSpPr txBox="1"/>
          <p:nvPr/>
        </p:nvSpPr>
        <p:spPr>
          <a:xfrm>
            <a:off x="8064137" y="5486400"/>
            <a:ext cx="3631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lvl="1" indent="-57150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Extract from the enrollment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</a:p>
          <a:p>
            <a:pPr marL="57150" lvl="1" indent="-57150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Certificate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</a:p>
          <a:p>
            <a:pPr marL="57150" lvl="1" indent="-57150" defTabSz="222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 of the study contract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D765901F-41D0-2167-8962-9EEE897D4B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18" y="23899"/>
            <a:ext cx="815123" cy="114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9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95287" y="422491"/>
            <a:ext cx="2724281" cy="289493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4" y="23899"/>
            <a:ext cx="1126559" cy="11265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873" y="1150458"/>
            <a:ext cx="1112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902097" y="905928"/>
            <a:ext cx="8784539" cy="1686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Схема 12">
            <a:extLst>
              <a:ext uri="{FF2B5EF4-FFF2-40B4-BE49-F238E27FC236}">
                <a16:creationId xmlns="" xmlns:a16="http://schemas.microsoft.com/office/drawing/2014/main" id="{44E3FB71-52F0-2F17-1962-17178E747C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7903842"/>
              </p:ext>
            </p:extLst>
          </p:nvPr>
        </p:nvGraphicFramePr>
        <p:xfrm>
          <a:off x="792480" y="836024"/>
          <a:ext cx="10877005" cy="573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86BE550-2C48-3CAE-DC1A-D1B7ED026C7D}"/>
              </a:ext>
            </a:extLst>
          </p:cNvPr>
          <p:cNvSpPr txBox="1"/>
          <p:nvPr/>
        </p:nvSpPr>
        <p:spPr>
          <a:xfrm>
            <a:off x="8756022" y="5141101"/>
            <a:ext cx="30335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Details and cost of the state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fee are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the website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</a:t>
            </a:r>
            <a:r>
              <a:rPr lang="en-US" sz="18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://30.</a:t>
            </a:r>
            <a:r>
              <a:rPr lang="ru-RU" sz="1800" u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мвд.рф</a:t>
            </a:r>
            <a:r>
              <a:rPr lang="ru-RU" sz="1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endParaRPr lang="en-US" sz="18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15FE691C-3156-3267-CB6C-AD8AD95053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120" y="111752"/>
            <a:ext cx="902218" cy="12707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F44127F-2B21-2F0E-1FD2-62DD4F0CF631}"/>
              </a:ext>
            </a:extLst>
          </p:cNvPr>
          <p:cNvSpPr txBox="1"/>
          <p:nvPr/>
        </p:nvSpPr>
        <p:spPr>
          <a:xfrm>
            <a:off x="1227153" y="307940"/>
            <a:ext cx="10023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DOCUMENTS IN A FOREIGN LANGUAGE SHOULD BE ATTACHED TO THE APPLICATION WITH A RUSSIAN TRANSLATION CERTIFIED BY A NOTARY.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410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5040" y="542725"/>
            <a:ext cx="6852582" cy="52914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ADDRESS OF THE SERVICE: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584" y="1491764"/>
            <a:ext cx="5068549" cy="467150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306839" indent="-342831">
              <a:lnSpc>
                <a:spcPct val="90000"/>
              </a:lnSpc>
              <a:spcAft>
                <a:spcPts val="560"/>
              </a:spcAft>
            </a:pPr>
            <a:endParaRPr lang="en-US" dirty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50120" y="1791809"/>
            <a:ext cx="3461727" cy="25597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endParaRPr lang="en-US" dirty="0">
              <a:solidFill>
                <a:srgbClr val="002060"/>
              </a:solidFill>
              <a:latin typeface="Trebuchet M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36312" y="1409911"/>
            <a:ext cx="4931508" cy="443076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>
              <a:spcAft>
                <a:spcPts val="700"/>
              </a:spcAft>
            </a:pPr>
            <a:endParaRPr lang="en-US" dirty="0">
              <a:solidFill>
                <a:srgbClr val="002060"/>
              </a:solidFill>
              <a:latin typeface="Trebuchet M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4" y="23899"/>
            <a:ext cx="1126559" cy="1126559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897305" y="1084240"/>
            <a:ext cx="8784539" cy="1686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B14FCAF-299D-1405-69BD-D6782E5480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65" y="3204721"/>
            <a:ext cx="4924043" cy="3270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B2532BA-14DD-DB1D-8BE4-CF9E3F7FA78B}"/>
              </a:ext>
            </a:extLst>
          </p:cNvPr>
          <p:cNvSpPr txBox="1"/>
          <p:nvPr/>
        </p:nvSpPr>
        <p:spPr>
          <a:xfrm>
            <a:off x="560876" y="1732468"/>
            <a:ext cx="61572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Astrakhan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Aeroportovskoe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shosse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street,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bldg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Submission of documents 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TRPEP is carried out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PERSON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only through </a:t>
            </a:r>
          </a:p>
          <a:p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PASSPORT-VISA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service is chargeable.</a:t>
            </a:r>
          </a:p>
          <a:p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period of service provision is 38 working days.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B57C18E-5E46-A59A-980D-F5A46953F5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23900"/>
            <a:ext cx="925309" cy="130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1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257" y="-48698"/>
            <a:ext cx="9949543" cy="83204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TRPEP </a:t>
            </a: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CANCELLED:</a:t>
            </a:r>
            <a:endParaRPr lang="ru-RU" sz="32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873" y="1333695"/>
            <a:ext cx="9949543" cy="48069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transferring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full-time to part-time study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a student is granted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academic leave.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the academic leave, the learner may reapply for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TRPEP 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D1FD-02C1-4A72-9F6F-8314871F389B}" type="slidenum">
              <a:rPr lang="ru-RU" smtClean="0"/>
              <a:t>8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86757" y="717390"/>
            <a:ext cx="8784539" cy="1686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4" y="23899"/>
            <a:ext cx="1126559" cy="11265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8609F55-A4CD-E200-041D-26B8079D02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656" y="33725"/>
            <a:ext cx="982193" cy="13834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18D00C-E34E-861B-A42F-53C20AB153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0" b="17180"/>
          <a:stretch/>
        </p:blipFill>
        <p:spPr>
          <a:xfrm>
            <a:off x="8968634" y="2275188"/>
            <a:ext cx="2923215" cy="15511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FCA0B69-D843-EE16-E409-C35871EE6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50" y="500532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33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257" y="23899"/>
            <a:ext cx="9949543" cy="832044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NOT ALLOWED </a:t>
            </a:r>
            <a:endParaRPr lang="ru-RU" sz="5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D1FD-02C1-4A72-9F6F-8314871F389B}" type="slidenum">
              <a:rPr lang="ru-RU" smtClean="0"/>
              <a:t>9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86757" y="717390"/>
            <a:ext cx="8784539" cy="1686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41204" y="1868714"/>
            <a:ext cx="74853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outside the Russian Federation for more than </a:t>
            </a: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months in total during </a:t>
            </a:r>
          </a:p>
          <a:p>
            <a:pPr algn="ctr"/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calendar year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(from January 1 to December 31)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4" y="23899"/>
            <a:ext cx="1126559" cy="1126559"/>
          </a:xfrm>
          <a:prstGeom prst="rect">
            <a:avLst/>
          </a:prstGeom>
        </p:spPr>
      </p:pic>
      <p:sp>
        <p:nvSpPr>
          <p:cNvPr id="6" name="AutoShape 4" descr="Management of Technological Innov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C59C886-11D7-4CA1-0BBC-25CF3C20C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45" y="3453764"/>
            <a:ext cx="2570957" cy="30851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64294E0-293D-4054-A425-AEC3FBBD5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817" y="1400916"/>
            <a:ext cx="2407483" cy="28889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1466194-0EC4-E4B5-6FFE-68AA214D0C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999" y="-3904"/>
            <a:ext cx="839301" cy="11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334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3333</TotalTime>
  <Words>685</Words>
  <Application>Microsoft Office PowerPoint</Application>
  <PresentationFormat>Широкоэкранный</PresentationFormat>
  <Paragraphs>82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Times New Roman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TRPEP IS CANCELLED:</vt:lpstr>
      <vt:lpstr>IT’S NOT ALLOWED </vt:lpstr>
      <vt:lpstr>AMOUNT OF STATE FEE, BANK DETAILS FOR PAYMENT</vt:lpstr>
      <vt:lpstr> DEPARTMENT OF THE MINISTRY OF INTERNAL AFFAIRS OF RUSSIA FOR THE ASTRAKHAN REGION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подготовки иностранных обучающихся в медицинских вузах</dc:title>
  <dc:creator>user</dc:creator>
  <cp:lastModifiedBy>user</cp:lastModifiedBy>
  <cp:revision>390</cp:revision>
  <dcterms:created xsi:type="dcterms:W3CDTF">2022-09-15T11:29:22Z</dcterms:created>
  <dcterms:modified xsi:type="dcterms:W3CDTF">2024-03-26T09:00:33Z</dcterms:modified>
</cp:coreProperties>
</file>